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14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781800" cy="9926638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5CCDAA-C4AF-4B36-AE0F-7BA1A0081939}" type="datetimeFigureOut">
              <a:rPr lang="fa-IR" smtClean="0"/>
              <a:pPr/>
              <a:t>1436/04/03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4302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CD81AE-5247-487E-8888-B19E597C018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338C4E-3E05-4884-B6CB-4FBE0ADBF0EA}" type="datetimeFigureOut">
              <a:rPr lang="fa-IR" smtClean="0"/>
              <a:pPr/>
              <a:t>1436/04/03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302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42D1AA-D29F-4090-80A9-8772E8BB6F8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1- </a:t>
            </a:r>
            <a:r>
              <a:rPr lang="ar-SA" smtClean="0">
                <a:cs typeface="B Nazanin" pitchFamily="2" charset="-78"/>
              </a:rPr>
              <a:t>مراجعه کودک برای معاینات دوره ای مطابق بسته ادغام یافته کودک سالم 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ar-SA" smtClean="0">
                <a:cs typeface="B Nazanin" pitchFamily="2" charset="-78"/>
              </a:rPr>
              <a:t>2- در خانه بهداشت توسط بهورز و در پایگاه بهداشتی توسط ماما / پرستار انجام خواهد شد .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ar-SA" smtClean="0">
                <a:cs typeface="B Nazanin" pitchFamily="2" charset="-78"/>
              </a:rPr>
              <a:t>3-  </a:t>
            </a:r>
            <a:r>
              <a:rPr lang="fa-IR" smtClean="0">
                <a:cs typeface="B Nazanin" pitchFamily="2" charset="-78"/>
              </a:rPr>
              <a:t>اقدامات ارتقای تکامل در منزل، مرکز بهداشتی درمانی یا مرکزجامع تکامل کودکان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4- تست </a:t>
            </a:r>
            <a:r>
              <a:rPr lang="en-US" smtClean="0">
                <a:cs typeface="B Nazanin" pitchFamily="2" charset="-78"/>
              </a:rPr>
              <a:t>ASQ </a:t>
            </a:r>
            <a:r>
              <a:rPr lang="ar-SA" smtClean="0">
                <a:cs typeface="B Nazanin" pitchFamily="2" charset="-78"/>
              </a:rPr>
              <a:t> توسط کارمند بهداشتی تیم سلامت مرکز بهداشتی درمانی روستایی یا شهری مجری پزشک خانواده و نظام ارجاع ( ماما / پرستار /کاردان بهداشت خانواده ) انجام و جمع بندی و امتیاز دهی شده و حاصل تست به همراه کودک و سوابق سطح قبلی جهت ویزیت به پزشک خانواده مسئول فرستاده می شود .  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5- پزشکی که علاقه مند به بحث تکامل کودکان باشد ، دقت کافی برای آموزش پزشکان و پذیرش موارد ارجاعی و برنامه ریزی برای کودکان دچار مشکلات تکامل را داشته باشد ، حتی الامکان از نیرو های ثابت دانشگاه و در صورت امکان عضو هیئت علمی دانشگاه باشد .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u="sng" smtClean="0">
                <a:cs typeface="B Nazanin" pitchFamily="2" charset="-78"/>
              </a:rPr>
              <a:t>پزشک معین تکامل کودکان در شهرستان :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در شهرهای زیر 100000 نفر  1 نفر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در شهرهای 300-100 هزار نفر  2 نفر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در شهرهای 500-300 هزار نفر  3 نفر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در شهرهای 000/000 1-  500 هزار نفر  4 نفر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در شهرهای بیش از 1000000 نفر  6 نفر و در تهران  10 نفر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6- در صورت وجود مرکز جامع اختلالات تکامل کودکان به این مرکز ارجاع داده می شود و در صورت عدم وجود مرکز جامع اختلالات تکامل کودکان به حیطه های مربوطه ( کاردرمان ، گفتار درمان و روانشناس ) ارجاع داده می شود .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r>
              <a:rPr lang="fa-IR" smtClean="0">
                <a:cs typeface="B Nazanin" pitchFamily="2" charset="-78"/>
              </a:rPr>
              <a:t>7- بازگشت به سطح قبلی همراه با توصیه هایی برای ارتقای تکامل کودک</a:t>
            </a:r>
            <a:endParaRPr lang="en-US" smtClean="0">
              <a:cs typeface="B Nazanin" pitchFamily="2" charset="-78"/>
            </a:endParaRPr>
          </a:p>
          <a:p>
            <a:pPr eaLnBrk="1" hangingPunct="1">
              <a:spcBef>
                <a:spcPct val="0"/>
              </a:spcBef>
            </a:pPr>
            <a:endParaRPr lang="fa-IR" smtClean="0"/>
          </a:p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B266A5-B155-4298-9E9C-8B549EEE5374}" type="slidenum">
              <a:rPr lang="fa-IR" smtClean="0"/>
              <a:pPr/>
              <a:t>15</a:t>
            </a:fld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47403-16A5-4034-AA2F-9BFC6552B15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EEC58C2-1A10-46CF-86E5-0B1AB5428F78}" type="slidenum">
              <a:rPr lang="fa-IR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66F1B-3ED1-4BE1-B413-7B40F4FCB54B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98DC570-33ED-4950-BB96-15ACA707A90F}" type="slidenum">
              <a:rPr lang="fa-IR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5307A-7FAE-48BF-864D-107C409440D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FFB699E-0FFD-4536-ADF4-94E93D2A156F}" type="slidenum">
              <a:rPr lang="fa-IR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FE298-6269-406A-B68C-238D84DF0A74}" type="slidenum">
              <a:rPr lang="fa-IR" smtClean="0"/>
              <a:pPr/>
              <a:t>53</a:t>
            </a:fld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33D4-5A1D-4002-B3DC-1813C57C13B1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9FBF-E480-47F4-9349-ACD5CBB5A27B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FD90-63DE-498D-9BFC-CD1DAFFE7EF8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5717-3B4A-4A88-8280-A9EB0B727FDC}" type="datetime8">
              <a:rPr lang="fa-IR" smtClean="0"/>
              <a:pPr>
                <a:defRPr/>
              </a:pPr>
              <a:t>15/ژانويه/23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333B-C5D9-401C-BAAC-903DE22D4F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C343-31A4-4D87-AF39-D1528874340B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66E-9C40-41D8-9827-0256D19756C0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9B-5CE0-4380-BCC0-20CCC87DA15F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1F7B-8E7E-4FC2-A75D-B7F8A0A57C64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1A22-BBC6-46E0-BECB-35985756DD67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4024-9871-482C-93CD-BE5680AEB709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C0E-82E0-46F4-AE46-98C37F3C4F8D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CC34-D292-4D9F-B738-F645411572D6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AFDC-EC78-45EC-A51C-0919AC2DA3B2}" type="datetime8">
              <a:rPr lang="fa-IR" smtClean="0"/>
              <a:pPr/>
              <a:t>15/ژانويه/23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E18E-F59C-4674-A88B-3C0E3E130B7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8.jpeg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l="29388" t="11932" r="27345" b="90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5562600" cy="1600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fa-IR" sz="2400" b="1" i="1" smtClean="0">
                <a:solidFill>
                  <a:srgbClr val="00B050"/>
                </a:solidFill>
                <a:cs typeface="B Nazanin" pitchFamily="2" charset="-78"/>
              </a:rPr>
              <a:t>دکتر ناریا ابوالقاسمی</a:t>
            </a:r>
          </a:p>
          <a:p>
            <a:pPr eaLnBrk="1" hangingPunct="1"/>
            <a:r>
              <a:rPr lang="en-US" sz="2400" b="1" i="1" smtClean="0">
                <a:solidFill>
                  <a:srgbClr val="00B050"/>
                </a:solidFill>
                <a:cs typeface="B Nazanin" pitchFamily="2" charset="-78"/>
              </a:rPr>
              <a:t>MD_MPH</a:t>
            </a:r>
          </a:p>
          <a:p>
            <a:pPr rtl="1" eaLnBrk="1" hangingPunct="1"/>
            <a:r>
              <a:rPr lang="fa-IR" sz="2400" b="1" i="1" smtClean="0">
                <a:solidFill>
                  <a:srgbClr val="00B050"/>
                </a:solidFill>
                <a:cs typeface="B Nazanin" pitchFamily="2" charset="-78"/>
              </a:rPr>
              <a:t>اداره سلامت كودكان </a:t>
            </a:r>
          </a:p>
          <a:p>
            <a:pPr rtl="1" eaLnBrk="1" hangingPunct="1"/>
            <a:r>
              <a:rPr lang="fa-IR" sz="2400" b="1" i="1" smtClean="0">
                <a:solidFill>
                  <a:srgbClr val="00B050"/>
                </a:solidFill>
                <a:cs typeface="B Nazanin" pitchFamily="2" charset="-78"/>
              </a:rPr>
              <a:t>دفتر سلامت خانواده</a:t>
            </a:r>
          </a:p>
          <a:p>
            <a:pPr rtl="1" eaLnBrk="1" hangingPunct="1"/>
            <a:r>
              <a:rPr lang="fa-IR" sz="2400" b="1" i="1" smtClean="0">
                <a:solidFill>
                  <a:srgbClr val="00B050"/>
                </a:solidFill>
                <a:cs typeface="B Nazanin" pitchFamily="2" charset="-78"/>
              </a:rPr>
              <a:t>وزارت بهداشت درمان و آموزش پزشكي</a:t>
            </a:r>
          </a:p>
          <a:p>
            <a:pPr rtl="1" eaLnBrk="1" hangingPunct="1"/>
            <a:r>
              <a:rPr lang="fa-IR" sz="2400" b="1" i="1" smtClean="0">
                <a:solidFill>
                  <a:srgbClr val="00B050"/>
                </a:solidFill>
                <a:cs typeface="B Nazanin" pitchFamily="2" charset="-78"/>
              </a:rPr>
              <a:t>بهمن ماه 1393</a:t>
            </a:r>
            <a:endParaRPr lang="en-US" sz="2400" b="1" i="1" smtClean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7772400" cy="1470025"/>
          </a:xfrm>
        </p:spPr>
        <p:txBody>
          <a:bodyPr/>
          <a:lstStyle/>
          <a:p>
            <a:pPr eaLnBrk="1" hangingPunct="1"/>
            <a:r>
              <a:rPr lang="fa-IR" sz="3200" b="1" i="1" smtClean="0">
                <a:solidFill>
                  <a:srgbClr val="00B050"/>
                </a:solidFill>
                <a:cs typeface="B Nazanin" pitchFamily="2" charset="-78"/>
              </a:rPr>
              <a:t>روند اجراي برنامه تکامل کودکان </a:t>
            </a:r>
          </a:p>
        </p:txBody>
      </p:sp>
      <p:pic>
        <p:nvPicPr>
          <p:cNvPr id="5" name="Picture 4" descr="035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228600"/>
            <a:ext cx="1447800" cy="12796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8382000" cy="5503863"/>
          </a:xfrm>
          <a:ln>
            <a:solidFill>
              <a:srgbClr val="00B050"/>
            </a:solidFill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کارت هایي برای آموزش والدین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19200"/>
            <a:ext cx="8153400" cy="5456238"/>
          </a:xfrm>
          <a:ln>
            <a:solidFill>
              <a:srgbClr val="00B050"/>
            </a:solidFill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کارت هایي برای آموزش والدین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49338"/>
            <a:ext cx="8382000" cy="5627687"/>
          </a:xfrm>
          <a:ln>
            <a:solidFill>
              <a:srgbClr val="00B050"/>
            </a:solidFill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کارت هایي برای آموزش والدین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able Placeholder 5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60463"/>
            <a:ext cx="8153400" cy="5461000"/>
          </a:xfrm>
          <a:ln>
            <a:solidFill>
              <a:srgbClr val="00B050"/>
            </a:solidFill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کارت هایي برای آموزش والدین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4438"/>
            <a:ext cx="8305800" cy="5572125"/>
          </a:xfrm>
          <a:ln>
            <a:solidFill>
              <a:srgbClr val="00B050"/>
            </a:solidFill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کارت هایي برای آموزش والدین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2238"/>
            <a:ext cx="4876800" cy="6413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 flipH="1">
            <a:off x="1066800" y="1752600"/>
            <a:ext cx="7129463" cy="4752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tIns="0" rIns="45720" bIns="0" anchor="ctr">
            <a:normAutofit/>
          </a:bodyPr>
          <a:lstStyle/>
          <a:p>
            <a:pPr algn="ctr">
              <a:defRPr/>
            </a:pPr>
            <a:endParaRPr lang="en-US" sz="36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0ED9F-745A-4732-BA20-3A5E27A0F51C}" type="slidenum">
              <a:rPr lang="fa-IR" smtClean="0"/>
              <a:pPr>
                <a:defRPr/>
              </a:pPr>
              <a:t>16</a:t>
            </a:fld>
            <a:endParaRPr lang="fa-IR"/>
          </a:p>
        </p:txBody>
      </p:sp>
      <p:pic>
        <p:nvPicPr>
          <p:cNvPr id="20484" name="Picture 4" descr="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28800"/>
            <a:ext cx="2257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6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958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7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26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2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828800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1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581400"/>
            <a:ext cx="1901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3000" y="304800"/>
            <a:ext cx="70104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ASQ </a:t>
            </a:r>
            <a:b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rgbClr val="00B050"/>
                </a:solidFill>
              </a:rPr>
              <a:t>Ages Stages Questionnaires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07375" cy="13319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خصوصيات تست غربالگر</a:t>
            </a:r>
            <a:b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 (Ages Stages Questionnaires)</a:t>
            </a: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cs typeface="B Nazanin" pitchFamily="2" charset="-78"/>
              </a:rPr>
              <a:t>ASQ </a:t>
            </a:r>
            <a:br>
              <a:rPr lang="en-US" sz="3600" b="1" dirty="0" smtClean="0">
                <a:solidFill>
                  <a:srgbClr val="00B050"/>
                </a:solidFill>
                <a:cs typeface="B Nazanin" pitchFamily="2" charset="-78"/>
              </a:rPr>
            </a:br>
            <a:endParaRPr lang="en-US" sz="3600" b="1" dirty="0" smtClean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32775" cy="48958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r" rtl="1">
              <a:defRPr/>
            </a:pPr>
            <a:r>
              <a:rPr lang="fa-IR" sz="2800" dirty="0" smtClean="0">
                <a:cs typeface="B Nazanin" pitchFamily="2" charset="-78"/>
              </a:rPr>
              <a:t>ارزيابي كودك از نظر تكامل به‌صورت دوره‌ای از 4 تا 60 ماهگی</a:t>
            </a:r>
          </a:p>
          <a:p>
            <a:pPr algn="r" rtl="1">
              <a:lnSpc>
                <a:spcPct val="9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دارای 19 پرسشنامه برای 19 گروه سنی مختلف</a:t>
            </a:r>
          </a:p>
          <a:p>
            <a:pPr algn="r" rtl="1">
              <a:lnSpc>
                <a:spcPct val="9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در سال اول و دوم هر 2ماه یکبار (4-6-8-10-12-14-16-18-20-22-24 ماه)</a:t>
            </a:r>
          </a:p>
          <a:p>
            <a:pPr algn="r" rtl="1">
              <a:lnSpc>
                <a:spcPct val="9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در سال سوم هر3 ماه یکبار (24-27-30-33-36)</a:t>
            </a:r>
          </a:p>
          <a:p>
            <a:pPr algn="r" rtl="1">
              <a:lnSpc>
                <a:spcPct val="9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در سال چهارم و پنجم هر 6ماه (36-42-48-54-60)</a:t>
            </a:r>
          </a:p>
          <a:p>
            <a:pPr algn="r" rtl="1">
              <a:defRPr/>
            </a:pPr>
            <a:r>
              <a:rPr lang="fa-IR" sz="2800" dirty="0" smtClean="0">
                <a:cs typeface="B Nazanin" pitchFamily="2" charset="-78"/>
              </a:rPr>
              <a:t>پرسشنامه نسبتأ ساده</a:t>
            </a:r>
          </a:p>
          <a:p>
            <a:pPr algn="r" rtl="1">
              <a:defRPr/>
            </a:pPr>
            <a:r>
              <a:rPr lang="fa-IR" sz="2800" dirty="0" smtClean="0">
                <a:cs typeface="B Nazanin" pitchFamily="2" charset="-78"/>
              </a:rPr>
              <a:t>پرسشنامه توسط والدین حتي با تحصیلات ابتدایی مي‌تواند به درستي پر شود</a:t>
            </a:r>
          </a:p>
          <a:p>
            <a:pPr lvl="1" algn="r" rtl="1">
              <a:defRPr/>
            </a:pPr>
            <a:r>
              <a:rPr lang="fa-IR" sz="2900" dirty="0" smtClean="0">
                <a:cs typeface="B Nazanin" pitchFamily="2" charset="-78"/>
              </a:rPr>
              <a:t>قدرت و صحت غربالگری بالا </a:t>
            </a:r>
          </a:p>
          <a:p>
            <a:pPr lvl="1" algn="r" rtl="1">
              <a:defRPr/>
            </a:pPr>
            <a:r>
              <a:rPr lang="fa-IR" sz="2900" dirty="0" smtClean="0">
                <a:cs typeface="B Nazanin" pitchFamily="2" charset="-78"/>
              </a:rPr>
              <a:t>هزینه غربالگری كم </a:t>
            </a:r>
          </a:p>
          <a:p>
            <a:pPr algn="r" rtl="1">
              <a:defRPr/>
            </a:pPr>
            <a:r>
              <a:rPr lang="fa-IR" dirty="0" smtClean="0">
                <a:cs typeface="B Nazanin" pitchFamily="2" charset="-78"/>
              </a:rPr>
              <a:t>هر سوال 2 شرط برای انتخاب شدن داشته است:</a:t>
            </a:r>
          </a:p>
          <a:p>
            <a:pPr lvl="1" algn="r" rtl="1">
              <a:defRPr/>
            </a:pPr>
            <a:r>
              <a:rPr lang="fa-IR" dirty="0" smtClean="0">
                <a:cs typeface="B Nazanin" pitchFamily="2" charset="-78"/>
              </a:rPr>
              <a:t>به راحتی توسط والدین قابل مشاهده وگزارش باشد</a:t>
            </a:r>
          </a:p>
          <a:p>
            <a:pPr lvl="1" algn="r" rtl="1">
              <a:defRPr/>
            </a:pPr>
            <a:r>
              <a:rPr lang="fa-IR" dirty="0" smtClean="0">
                <a:cs typeface="B Nazanin" pitchFamily="2" charset="-78"/>
              </a:rPr>
              <a:t>این سوال به‌راحتی احتمال وقوع درداخل منزل داشته باشد و تابع فرهنگ خاصی نباشد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algn="r" rtl="1">
              <a:defRPr/>
            </a:pPr>
            <a:r>
              <a:rPr lang="fa-IR" dirty="0" smtClean="0">
                <a:cs typeface="B Nazanin" pitchFamily="2" charset="-78"/>
              </a:rPr>
              <a:t>هر سؤال یک شاخص مهم تکاملی را مورد پرسش قرار می دهد</a:t>
            </a:r>
          </a:p>
          <a:p>
            <a:pPr algn="r" rtl="1">
              <a:defRPr/>
            </a:pPr>
            <a:r>
              <a:rPr lang="fa-IR" dirty="0" smtClean="0">
                <a:cs typeface="B Nazanin" pitchFamily="2" charset="-78"/>
              </a:rPr>
              <a:t>هر سؤال رفتار مناسب کودکان آن گروه سنی را مورد پرسش قرار می‌دهد</a:t>
            </a:r>
          </a:p>
          <a:p>
            <a:pPr algn="r" rtl="1"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>
              <a:defRPr/>
            </a:pPr>
            <a:endParaRPr lang="en-US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00915-9CB0-425A-96D5-9C749156AA41}" type="slidenum">
              <a:rPr lang="fa-IR" smtClean="0"/>
              <a:pPr>
                <a:defRPr/>
              </a:pPr>
              <a:t>17</a:t>
            </a:fld>
            <a:endParaRPr lang="fa-IR"/>
          </a:p>
        </p:txBody>
      </p:sp>
      <p:pic>
        <p:nvPicPr>
          <p:cNvPr id="22533" name="Picture 4" descr="4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43314"/>
            <a:ext cx="20002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135938" cy="41751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defRPr/>
            </a:pPr>
            <a:r>
              <a:rPr lang="fa-IR" sz="2800" dirty="0" smtClean="0">
                <a:cs typeface="B Nazanin" pitchFamily="2" charset="-78"/>
              </a:rPr>
              <a:t>30 سوال </a:t>
            </a:r>
          </a:p>
          <a:p>
            <a:pPr algn="r" rtl="1">
              <a:defRPr/>
            </a:pPr>
            <a:r>
              <a:rPr lang="fa-IR" sz="2800" dirty="0" smtClean="0">
                <a:cs typeface="B Nazanin" pitchFamily="2" charset="-78"/>
              </a:rPr>
              <a:t>6 سوال برای هر یک از حیطه‌های پنج‌گانه</a:t>
            </a:r>
          </a:p>
          <a:p>
            <a:pPr algn="r" rtl="1">
              <a:defRPr/>
            </a:pPr>
            <a:r>
              <a:rPr lang="fa-IR" sz="2800" dirty="0" smtClean="0">
                <a:cs typeface="B Nazanin" pitchFamily="2" charset="-78"/>
              </a:rPr>
              <a:t>تنظيم سؤالات به ترتیب از آسان به سخت</a:t>
            </a:r>
          </a:p>
          <a:p>
            <a:pPr algn="r" rtl="1">
              <a:defRPr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موارد کلی در پایان هر پـرسشنامه برای درج نظرات کلی والدین </a:t>
            </a:r>
          </a:p>
          <a:p>
            <a:pPr algn="r" rtl="1">
              <a:defRPr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هر جا لازم بوده از آنان خواسته شده در مورد مسئله مورد نظر توضیح دهند</a:t>
            </a:r>
          </a:p>
          <a:p>
            <a:pPr algn="r" rtl="1">
              <a:defRPr/>
            </a:pPr>
            <a:endParaRPr lang="fa-IR" sz="2800" dirty="0" smtClean="0">
              <a:cs typeface="B Nazanin" pitchFamily="2" charset="-78"/>
            </a:endParaRPr>
          </a:p>
          <a:p>
            <a:pPr algn="r" rtl="1">
              <a:defRPr/>
            </a:pPr>
            <a:endParaRPr lang="fa-IR" sz="2800" dirty="0" smtClean="0">
              <a:cs typeface="B Nazanin" pitchFamily="2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135938" cy="1600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 eaLnBrk="1" hangingPunct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ويژگي سؤال‌هاي پرسشنامه‌ها </a:t>
            </a:r>
            <a:endParaRPr lang="en-US" sz="3600" b="1" dirty="0" smtClean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C3FB-7E5B-4377-8FB9-5D8575908B84}" type="slidenum">
              <a:rPr lang="fa-IR" smtClean="0"/>
              <a:pPr>
                <a:defRPr/>
              </a:pPr>
              <a:t>18</a:t>
            </a:fld>
            <a:endParaRPr lang="fa-IR"/>
          </a:p>
        </p:txBody>
      </p:sp>
      <p:pic>
        <p:nvPicPr>
          <p:cNvPr id="23557" name="Picture 5" descr="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724400"/>
            <a:ext cx="15128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135937" cy="1600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5 حیطه تکاملی هر پرسشنامه </a:t>
            </a:r>
            <a:endParaRPr lang="en-US" sz="3600" b="1" dirty="0" smtClean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5124" name="AutoShape 2"/>
          <p:cNvSpPr>
            <a:spLocks noChangeArrowheads="1"/>
          </p:cNvSpPr>
          <p:nvPr/>
        </p:nvSpPr>
        <p:spPr bwMode="auto">
          <a:xfrm>
            <a:off x="539750" y="2492375"/>
            <a:ext cx="7993063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000"/>
              </a:spcAft>
              <a:defRPr/>
            </a:pPr>
            <a:r>
              <a:rPr lang="fa-IR" sz="2800" b="1" dirty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حیطه برقراری ارتباط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Communication                   </a:t>
            </a:r>
            <a:endParaRPr lang="fa-IR" sz="2800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ctr">
              <a:spcAft>
                <a:spcPts val="1000"/>
              </a:spcAft>
              <a:defRPr/>
            </a:pPr>
            <a:endParaRPr lang="fa-IR" sz="2800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ctr">
              <a:spcAft>
                <a:spcPts val="1000"/>
              </a:spcAft>
              <a:defRPr/>
            </a:pPr>
            <a:endParaRPr lang="fa-IR" sz="2800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125" name="AutoShape 2"/>
          <p:cNvSpPr>
            <a:spLocks noChangeArrowheads="1"/>
          </p:cNvSpPr>
          <p:nvPr/>
        </p:nvSpPr>
        <p:spPr bwMode="auto">
          <a:xfrm>
            <a:off x="539750" y="3429000"/>
            <a:ext cx="7993063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000"/>
              </a:spcAft>
              <a:defRPr/>
            </a:pPr>
            <a:r>
              <a:rPr lang="fa-IR" sz="2800" b="1" dirty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حیطه حرکات درشت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Gross motor                          </a:t>
            </a:r>
            <a:endParaRPr lang="fa-IR" sz="2800" b="1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126" name="AutoShape 2"/>
          <p:cNvSpPr>
            <a:spLocks noChangeArrowheads="1"/>
          </p:cNvSpPr>
          <p:nvPr/>
        </p:nvSpPr>
        <p:spPr bwMode="auto">
          <a:xfrm>
            <a:off x="539750" y="4149725"/>
            <a:ext cx="7993063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000"/>
              </a:spcAft>
              <a:defRPr/>
            </a:pPr>
            <a:r>
              <a:rPr lang="fa-IR" sz="2800" b="1" dirty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حیطه حرکات ظریف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Fine motor                             </a:t>
            </a:r>
            <a:endParaRPr lang="fa-IR" sz="2800" b="1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127" name="AutoShape 2"/>
          <p:cNvSpPr>
            <a:spLocks noChangeArrowheads="1"/>
          </p:cNvSpPr>
          <p:nvPr/>
        </p:nvSpPr>
        <p:spPr bwMode="auto">
          <a:xfrm>
            <a:off x="539750" y="4868863"/>
            <a:ext cx="7993063" cy="503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000"/>
              </a:spcAft>
              <a:defRPr/>
            </a:pPr>
            <a:r>
              <a:rPr lang="fa-IR" sz="2800" b="1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حیطه حل مسئله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Problem solving                       </a:t>
            </a:r>
            <a:endParaRPr lang="fa-IR" sz="2800" b="1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128" name="AutoShape 2"/>
          <p:cNvSpPr>
            <a:spLocks noChangeArrowheads="1"/>
          </p:cNvSpPr>
          <p:nvPr/>
        </p:nvSpPr>
        <p:spPr bwMode="auto">
          <a:xfrm>
            <a:off x="539750" y="5805488"/>
            <a:ext cx="8064500" cy="503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>
              <a:spcAft>
                <a:spcPts val="1000"/>
              </a:spcAft>
              <a:defRPr/>
            </a:pPr>
            <a:r>
              <a:rPr lang="fa-IR" sz="2800" b="1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حیطه  شخصی – اجتماعی 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Personal-social            </a:t>
            </a:r>
            <a:endParaRPr lang="fa-IR" sz="2800" b="1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defRPr/>
            </a:pPr>
            <a:endParaRPr lang="fa-IR" sz="2800" b="1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78E0A-0BAE-4A36-B816-84C30C357228}" type="slidenum">
              <a:rPr lang="fa-IR" smtClean="0"/>
              <a:pPr>
                <a:defRPr/>
              </a:pPr>
              <a:t>19</a:t>
            </a:fld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868363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برنامه های تکامل کودکان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58200" cy="3962400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بسته خدمت کودک سالم ادغام در برنامه های شبکه از سال 1384 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این برنامه با رویکرد ارتقای سطح سلامت و تکامل کودکان کشور </a:t>
            </a:r>
          </a:p>
          <a:p>
            <a:pPr lvl="1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ارائه خدمات پایه سلامتی به کودکان سالم</a:t>
            </a:r>
          </a:p>
          <a:p>
            <a:pPr lvl="1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ارائه خدمات ارتقای تکامل کودکان</a:t>
            </a:r>
          </a:p>
          <a:p>
            <a:pPr lvl="1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شناسایی کودکان به ظاهر سالم یا مستعد بیماری </a:t>
            </a:r>
          </a:p>
          <a:p>
            <a:pPr lvl="1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 ارجاع به سطوح بعدی</a:t>
            </a:r>
          </a:p>
          <a:p>
            <a:pPr algn="r" rtl="1">
              <a:lnSpc>
                <a:spcPct val="200000"/>
              </a:lnSpc>
              <a:buNone/>
            </a:pP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 txBox="1">
            <a:spLocks noGrp="1"/>
          </p:cNvSpPr>
          <p:nvPr/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fld id="{2A46A662-3FE2-4DA4-ABEF-BA22FC71553F}" type="slidenum">
              <a:rPr lang="fa-IR" sz="1100">
                <a:solidFill>
                  <a:schemeClr val="tx2"/>
                </a:solidFill>
                <a:latin typeface="Trebuchet MS" pitchFamily="34" charset="0"/>
              </a:rPr>
              <a:pPr/>
              <a:t>20</a:t>
            </a:fld>
            <a:endParaRPr lang="en-US" sz="110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8913"/>
            <a:ext cx="3816350" cy="6335712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19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60325"/>
            <a:ext cx="3833813" cy="6532563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E1794-26D7-4364-A0CB-1D08D9B16D88}" type="slidenum">
              <a:rPr lang="fa-IR" smtClean="0"/>
              <a:pPr>
                <a:defRPr/>
              </a:pPr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 txBox="1">
            <a:spLocks noGrp="1"/>
          </p:cNvSpPr>
          <p:nvPr/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fld id="{7D2105A0-C180-4998-BFAD-D9B682A0DA80}" type="slidenum">
              <a:rPr lang="fa-IR" sz="1100">
                <a:solidFill>
                  <a:schemeClr val="tx2"/>
                </a:solidFill>
                <a:latin typeface="Trebuchet MS" pitchFamily="34" charset="0"/>
              </a:rPr>
              <a:pPr/>
              <a:t>21</a:t>
            </a:fld>
            <a:endParaRPr lang="en-US" sz="110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88913"/>
            <a:ext cx="3987800" cy="6480175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22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95775" y="104775"/>
            <a:ext cx="3943350" cy="6564313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82918-8263-4D91-ABCD-31BB1923B0CE}" type="slidenum">
              <a:rPr lang="fa-IR" smtClean="0"/>
              <a:pPr>
                <a:defRPr/>
              </a:pPr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9527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"</a:t>
            </a:r>
            <a:r>
              <a:rPr lang="fa-IR" sz="2800" b="1" dirty="0" smtClean="0">
                <a:cs typeface="B Nazanin" pitchFamily="2" charset="-78"/>
              </a:rPr>
              <a:t>بله”</a:t>
            </a:r>
            <a:r>
              <a:rPr lang="fa-IR" sz="2800" dirty="0" smtClean="0">
                <a:cs typeface="B Nazanin" pitchFamily="2" charset="-78"/>
              </a:rPr>
              <a:t>      کودک قادر به انجام آن کار هست 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"</a:t>
            </a:r>
            <a:r>
              <a:rPr lang="fa-IR" sz="2800" b="1" dirty="0" smtClean="0">
                <a:cs typeface="B Nazanin" pitchFamily="2" charset="-78"/>
              </a:rPr>
              <a:t>گاهی"</a:t>
            </a:r>
            <a:r>
              <a:rPr lang="fa-IR" sz="2800" dirty="0" smtClean="0">
                <a:cs typeface="B Nazanin" pitchFamily="2" charset="-78"/>
              </a:rPr>
              <a:t>  به‌صورت گه‌گاه یا به تازگی از کودک سر زده باشد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 “</a:t>
            </a:r>
            <a:r>
              <a:rPr lang="fa-IR" sz="2800" b="1" dirty="0" smtClean="0">
                <a:cs typeface="B Nazanin" pitchFamily="2" charset="-78"/>
              </a:rPr>
              <a:t>هنوزنه”</a:t>
            </a:r>
            <a:r>
              <a:rPr lang="fa-IR" sz="2800" dirty="0" smtClean="0">
                <a:cs typeface="B Nazanin" pitchFamily="2" charset="-78"/>
              </a:rPr>
              <a:t> هنوز این رفتا</a:t>
            </a:r>
            <a:r>
              <a:rPr lang="ar-SA" sz="2800" dirty="0" smtClean="0">
                <a:cs typeface="B Nazanin" pitchFamily="2" charset="-78"/>
              </a:rPr>
              <a:t>‏ر یا فعالیت بخصوص را انجام نداده </a:t>
            </a:r>
            <a:r>
              <a:rPr lang="fa-IR" sz="2800" dirty="0" smtClean="0">
                <a:cs typeface="B Nazanin" pitchFamily="2" charset="-78"/>
              </a:rPr>
              <a:t>است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  <a:defRPr/>
            </a:pPr>
            <a:r>
              <a:rPr lang="fa-IR" sz="2800" dirty="0" smtClean="0">
                <a:cs typeface="B Nazanin" pitchFamily="2" charset="-78"/>
              </a:rPr>
              <a:t> </a:t>
            </a: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3 گزینه برای پاسخ به هرسوال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pic>
        <p:nvPicPr>
          <p:cNvPr id="10244" name="Picture 2" descr="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292600"/>
            <a:ext cx="8207375" cy="22606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29490-C2E9-440E-8778-D646F2933A6C}" type="slidenum">
              <a:rPr lang="fa-IR" smtClean="0"/>
              <a:pPr>
                <a:defRPr/>
              </a:pPr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989138"/>
            <a:ext cx="8137525" cy="1368425"/>
          </a:xfrm>
        </p:spPr>
        <p:txBody>
          <a:bodyPr>
            <a:normAutofit lnSpcReduction="10000"/>
          </a:bodyPr>
          <a:lstStyle/>
          <a:p>
            <a:pPr algn="l" rtl="1" eaLnBrk="1" hangingPunct="1"/>
            <a:endParaRPr lang="fa-IR" sz="280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 eaLnBrk="1" hangingPunct="1"/>
            <a:r>
              <a:rPr lang="fa-IR" sz="2800" smtClean="0">
                <a:solidFill>
                  <a:schemeClr val="tx1"/>
                </a:solidFill>
                <a:cs typeface="B Nazanin" pitchFamily="2" charset="-78"/>
              </a:rPr>
              <a:t>هر جا لازم بوده تصویر کوچکی اضافه شده تا مفهوم سوال روشن‌تر شود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52400"/>
            <a:ext cx="8424862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b="1" kern="0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>تصاوير موجود در سؤالات </a:t>
            </a:r>
            <a:endParaRPr lang="en-US" sz="3600" b="1" kern="0" dirty="0">
              <a:solidFill>
                <a:srgbClr val="00B050"/>
              </a:solidFill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13316" name="Picture 2" descr="fine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429000"/>
            <a:ext cx="8424862" cy="295275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B42FA-BEB2-48B2-8792-DF57034ED26A}" type="slidenum">
              <a:rPr lang="fa-IR" smtClean="0"/>
              <a:pPr>
                <a:defRPr/>
              </a:pPr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9138"/>
            <a:ext cx="8207375" cy="1258887"/>
          </a:xfrm>
        </p:spPr>
        <p:txBody>
          <a:bodyPr/>
          <a:lstStyle/>
          <a:p>
            <a:pPr algn="r" rtl="1" eaLnBrk="1" hangingPunct="1"/>
            <a:r>
              <a:rPr lang="fa-IR" sz="2800" smtClean="0">
                <a:solidFill>
                  <a:schemeClr val="tx1"/>
                </a:solidFill>
                <a:cs typeface="B Nazanin" pitchFamily="2" charset="-78"/>
              </a:rPr>
              <a:t>هر جا لازم بوده مثالی از رفتار مورد نظر زده شده است</a:t>
            </a:r>
            <a:endParaRPr lang="en-US" sz="280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288" y="152400"/>
            <a:ext cx="8280400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kern="0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>مثال‌هاي موجود در سؤالات </a:t>
            </a:r>
            <a:endParaRPr lang="en-US" sz="3600" kern="0" dirty="0">
              <a:solidFill>
                <a:srgbClr val="00B050"/>
              </a:solidFill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14340" name="Picture 3" descr="fine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8424862" cy="31686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62325-4C7D-4B90-BA00-F1BE77BEFFCC}" type="slidenum">
              <a:rPr lang="fa-IR" smtClean="0"/>
              <a:pPr>
                <a:defRPr/>
              </a:pPr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496300" cy="47529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r" rtl="1">
              <a:defRPr/>
            </a:pPr>
            <a:r>
              <a:rPr lang="ar-SA" sz="2400" dirty="0" smtClean="0">
                <a:cs typeface="B Nazanin" pitchFamily="2" charset="-78"/>
              </a:rPr>
              <a:t>توضیح دهید پرسشنامه برای تعیین کارهایی که هر کودک 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تواند یا نمی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تواند انجام دهد طراحی شده است</a:t>
            </a:r>
            <a:endParaRPr lang="fa-IR" sz="2400" dirty="0" smtClean="0">
              <a:cs typeface="B Nazanin" pitchFamily="2" charset="-78"/>
            </a:endParaRPr>
          </a:p>
          <a:p>
            <a:pPr marL="514350" indent="-514350" algn="r" rtl="1">
              <a:defRPr/>
            </a:pPr>
            <a:r>
              <a:rPr lang="ar-SA" sz="2400" dirty="0" smtClean="0">
                <a:cs typeface="B Nazanin" pitchFamily="2" charset="-78"/>
              </a:rPr>
              <a:t>تأکید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کنید که آن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ها باید هر یک از فعالیت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های مورد نظر را در کودک خود بررسی</a:t>
            </a:r>
            <a:r>
              <a:rPr lang="fa-IR" sz="2400" dirty="0" smtClean="0">
                <a:cs typeface="B Nazanin" pitchFamily="2" charset="-78"/>
              </a:rPr>
              <a:t> و</a:t>
            </a:r>
            <a:r>
              <a:rPr lang="ar-SA" sz="2400" dirty="0" smtClean="0">
                <a:cs typeface="B Nazanin" pitchFamily="2" charset="-78"/>
              </a:rPr>
              <a:t> ارزیابی کرده و سپس به س</a:t>
            </a:r>
            <a:r>
              <a:rPr lang="fa-IR" sz="2400" dirty="0" smtClean="0">
                <a:cs typeface="B Nazanin" pitchFamily="2" charset="-78"/>
              </a:rPr>
              <a:t>ؤ</a:t>
            </a:r>
            <a:r>
              <a:rPr lang="ar-SA" sz="2400" dirty="0" smtClean="0">
                <a:cs typeface="B Nazanin" pitchFamily="2" charset="-78"/>
              </a:rPr>
              <a:t>الات پاسخ دهند</a:t>
            </a:r>
            <a:endParaRPr lang="fa-IR" sz="2400" dirty="0" smtClean="0">
              <a:cs typeface="B Nazanin" pitchFamily="2" charset="-78"/>
            </a:endParaRPr>
          </a:p>
          <a:p>
            <a:pPr marL="514350" indent="-514350" algn="r" rtl="1">
              <a:defRPr/>
            </a:pPr>
            <a:r>
              <a:rPr lang="ar-SA" sz="2400" dirty="0" smtClean="0">
                <a:cs typeface="B Nazanin" pitchFamily="2" charset="-78"/>
              </a:rPr>
              <a:t>در هر سوال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پاسخ 3 ‏</a:t>
            </a:r>
            <a:r>
              <a:rPr lang="fa-IR" sz="2400" dirty="0" smtClean="0">
                <a:cs typeface="B Nazanin" pitchFamily="2" charset="-78"/>
              </a:rPr>
              <a:t>گزینه </a:t>
            </a:r>
            <a:r>
              <a:rPr lang="ar-SA" sz="2400" dirty="0" smtClean="0">
                <a:cs typeface="B Nazanin" pitchFamily="2" charset="-78"/>
              </a:rPr>
              <a:t>دارد که تنها باید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یکی از پاسخ ها در فضای مربع کوچک کنار آن علامت زده شود</a:t>
            </a:r>
            <a:endParaRPr lang="fa-IR" sz="2400" dirty="0" smtClean="0">
              <a:cs typeface="B Nazanin" pitchFamily="2" charset="-78"/>
            </a:endParaRPr>
          </a:p>
          <a:p>
            <a:pPr marL="514350" indent="-514350" algn="r" rtl="1">
              <a:defRPr/>
            </a:pPr>
            <a:r>
              <a:rPr lang="ar-SA" sz="2400" dirty="0" smtClean="0">
                <a:cs typeface="B Nazanin" pitchFamily="2" charset="-78"/>
              </a:rPr>
              <a:t>بخش عمومی یا ارزیابی کلی شش س</a:t>
            </a:r>
            <a:r>
              <a:rPr lang="fa-IR" sz="2400" dirty="0" smtClean="0">
                <a:cs typeface="B Nazanin" pitchFamily="2" charset="-78"/>
              </a:rPr>
              <a:t>ؤ</a:t>
            </a:r>
            <a:r>
              <a:rPr lang="ar-SA" sz="2400" dirty="0" smtClean="0">
                <a:cs typeface="B Nazanin" pitchFamily="2" charset="-78"/>
              </a:rPr>
              <a:t>ال دارد که پاسخ «بلی» یا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«خیر» 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‏دارند </a:t>
            </a:r>
            <a:endParaRPr lang="fa-IR" sz="2400" dirty="0" smtClean="0">
              <a:cs typeface="B Nazanin" pitchFamily="2" charset="-78"/>
            </a:endParaRPr>
          </a:p>
          <a:p>
            <a:pPr marL="514350" indent="-514350" algn="r" rtl="1">
              <a:defRPr/>
            </a:pPr>
            <a:r>
              <a:rPr lang="ar-SA" sz="2400" dirty="0" smtClean="0">
                <a:cs typeface="B Nazanin" pitchFamily="2" charset="-78"/>
              </a:rPr>
              <a:t>گاهی پیش می آید که کودک فعالیت مورد نظر را قبلا</a:t>
            </a:r>
            <a:r>
              <a:rPr lang="fa-IR" sz="2400" dirty="0" smtClean="0">
                <a:cs typeface="B Nazanin" pitchFamily="2" charset="-78"/>
              </a:rPr>
              <a:t>ً</a:t>
            </a:r>
            <a:r>
              <a:rPr lang="ar-SA" sz="2400" dirty="0" smtClean="0">
                <a:cs typeface="B Nazanin" pitchFamily="2" charset="-78"/>
              </a:rPr>
              <a:t> انجام 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داده ولی در حال ‏حاضر آن را انجام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نمی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دهد یا ب</a:t>
            </a:r>
            <a:r>
              <a:rPr lang="fa-IR" sz="2400" dirty="0" smtClean="0">
                <a:cs typeface="B Nazanin" pitchFamily="2" charset="-78"/>
              </a:rPr>
              <a:t>ه‌</a:t>
            </a:r>
            <a:r>
              <a:rPr lang="ar-SA" sz="2400" dirty="0" smtClean="0">
                <a:cs typeface="B Nazanin" pitchFamily="2" charset="-78"/>
              </a:rPr>
              <a:t>ندرت انجام 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دهد در این صورت باید به س</a:t>
            </a:r>
            <a:r>
              <a:rPr lang="fa-IR" sz="2400" dirty="0" smtClean="0">
                <a:cs typeface="B Nazanin" pitchFamily="2" charset="-78"/>
              </a:rPr>
              <a:t>ؤ</a:t>
            </a:r>
            <a:r>
              <a:rPr lang="ar-SA" sz="2400" dirty="0" smtClean="0">
                <a:cs typeface="B Nazanin" pitchFamily="2" charset="-78"/>
              </a:rPr>
              <a:t>ال مورد نظر پاسخ « بلی» بدهند</a:t>
            </a:r>
            <a:endParaRPr lang="fa-IR" sz="2400" dirty="0" smtClean="0">
              <a:cs typeface="B Nazanin" pitchFamily="2" charset="-78"/>
            </a:endParaRPr>
          </a:p>
          <a:p>
            <a:pPr marL="514350" indent="-514350" algn="r" rtl="1">
              <a:defRPr/>
            </a:pPr>
            <a:r>
              <a:rPr lang="ar-SA" sz="2400" dirty="0" smtClean="0">
                <a:cs typeface="B Nazanin" pitchFamily="2" charset="-78"/>
              </a:rPr>
              <a:t>به پدر و مادر تاکید کنید که تکمیل پرسشنامه را تبدیل به یک بازی خانوادگی کنند تا همگی از آن ‏لذت ببرند</a:t>
            </a:r>
            <a:endParaRPr lang="fa-IR" sz="2400" dirty="0" smtClean="0">
              <a:cs typeface="B Nazanin" pitchFamily="2" charset="-78"/>
            </a:endParaRPr>
          </a:p>
          <a:p>
            <a:pPr marL="514350" indent="-514350" algn="r" rtl="1">
              <a:defRPr/>
            </a:pP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3850" y="260350"/>
            <a:ext cx="8507413" cy="1498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dirty="0" smtClean="0">
                <a:solidFill>
                  <a:srgbClr val="00B050"/>
                </a:solidFill>
                <a:cs typeface="B Nazanin" pitchFamily="2" charset="-78"/>
              </a:rPr>
              <a:t>توضیحات ضروری به والدین</a:t>
            </a:r>
            <a:endParaRPr lang="en-US" sz="3600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E134E-6312-4B81-96D7-C6F4CC5A4D60}" type="slidenum">
              <a:rPr lang="fa-IR" smtClean="0"/>
              <a:pPr>
                <a:defRPr/>
              </a:pPr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49688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 algn="r" rtl="1" eaLnBrk="1" hangingPunct="1">
              <a:defRPr/>
            </a:pPr>
            <a:r>
              <a:rPr lang="ar-SA" sz="2800" dirty="0" smtClean="0">
                <a:cs typeface="B Nazanin" pitchFamily="2" charset="-78"/>
              </a:rPr>
              <a:t>هر پرسشنامه را تنها می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توان از یک ماه قبل تا </a:t>
            </a:r>
            <a:r>
              <a:rPr lang="fa-IR" sz="2800" dirty="0" smtClean="0">
                <a:cs typeface="B Nazanin" pitchFamily="2" charset="-78"/>
              </a:rPr>
              <a:t>يك </a:t>
            </a:r>
            <a:r>
              <a:rPr lang="ar-SA" sz="2800" dirty="0" smtClean="0">
                <a:cs typeface="B Nazanin" pitchFamily="2" charset="-78"/>
              </a:rPr>
              <a:t>ماه بعد از گروه سنی قید شده ‏بر روی آن استفاده ‏کرد</a:t>
            </a:r>
            <a:endParaRPr lang="fa-IR" sz="2800" dirty="0" smtClean="0">
              <a:cs typeface="B Nazanin" pitchFamily="2" charset="-78"/>
            </a:endParaRPr>
          </a:p>
          <a:p>
            <a:pPr marL="514350" indent="-514350" algn="r" rtl="1" eaLnBrk="1" hangingPunct="1">
              <a:defRPr/>
            </a:pPr>
            <a:r>
              <a:rPr lang="ar-SA" sz="2800" dirty="0" smtClean="0">
                <a:cs typeface="B Nazanin" pitchFamily="2" charset="-78"/>
              </a:rPr>
              <a:t>برای کودکانی که </a:t>
            </a:r>
            <a:r>
              <a:rPr lang="fa-IR" sz="2800" dirty="0" smtClean="0">
                <a:cs typeface="B Nazanin" pitchFamily="2" charset="-78"/>
              </a:rPr>
              <a:t>3 هفته يا </a:t>
            </a:r>
            <a:r>
              <a:rPr lang="ar-SA" sz="2800" dirty="0" smtClean="0">
                <a:cs typeface="B Nazanin" pitchFamily="2" charset="-78"/>
              </a:rPr>
              <a:t>بیشتر از 3 ‏هفته زودتر از موعد مقرر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به دنیا آمده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اند</a:t>
            </a:r>
            <a:r>
              <a:rPr lang="fa-IR" sz="2800" dirty="0" smtClean="0">
                <a:cs typeface="B Nazanin" pitchFamily="2" charset="-78"/>
              </a:rPr>
              <a:t> (</a:t>
            </a:r>
            <a:r>
              <a:rPr lang="en-US" sz="2800" dirty="0" smtClean="0">
                <a:cs typeface="B Nazanin" pitchFamily="2" charset="-78"/>
              </a:rPr>
              <a:t> gestational age </a:t>
            </a:r>
            <a:r>
              <a:rPr lang="fa-IR" sz="2800" dirty="0" smtClean="0">
                <a:cs typeface="B Nazanin" pitchFamily="2" charset="-78"/>
              </a:rPr>
              <a:t>37 هفته يا كمتر) </a:t>
            </a:r>
            <a:r>
              <a:rPr lang="ar-SA" sz="2800" dirty="0" smtClean="0">
                <a:cs typeface="B Nazanin" pitchFamily="2" charset="-78"/>
              </a:rPr>
              <a:t>باید تا رسیدن ‏به سن 2 ‏سالگی، سن اصلاح شده آن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 را حساب کرد </a:t>
            </a:r>
            <a:r>
              <a:rPr lang="fa-IR" sz="2800" dirty="0" smtClean="0">
                <a:cs typeface="B Nazanin" pitchFamily="2" charset="-78"/>
              </a:rPr>
              <a:t>(تعداد هفته‌هايي كه زودتر به دنيا آمده‌اند از 40 هفته كم كنيم) </a:t>
            </a:r>
            <a:r>
              <a:rPr lang="ar-SA" sz="2800" dirty="0" smtClean="0">
                <a:cs typeface="B Nazanin" pitchFamily="2" charset="-78"/>
              </a:rPr>
              <a:t>و پرسشنامه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ای را که مطابق سن اصلاح شده است ‏در اختیار آن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 گذاشت </a:t>
            </a:r>
            <a:endParaRPr lang="fa-IR" sz="2800" dirty="0" smtClean="0">
              <a:cs typeface="B Nazanin" pitchFamily="2" charset="-78"/>
            </a:endParaRPr>
          </a:p>
          <a:p>
            <a:pPr marL="514350" indent="-514350" algn="r" rtl="1">
              <a:defRPr/>
            </a:pPr>
            <a:r>
              <a:rPr lang="fa-IR" sz="2800" dirty="0" smtClean="0">
                <a:cs typeface="B Nazanin" pitchFamily="2" charset="-78"/>
              </a:rPr>
              <a:t>نحوه عمل برای </a:t>
            </a:r>
            <a:r>
              <a:rPr lang="ar-SA" sz="2800" dirty="0" smtClean="0">
                <a:cs typeface="B Nazanin" pitchFamily="2" charset="-78"/>
              </a:rPr>
              <a:t>خارج از محدوده ‏سنی مورد نظر:</a:t>
            </a:r>
            <a:endParaRPr lang="en-US" sz="2800" dirty="0" smtClean="0">
              <a:cs typeface="B Nazanin" pitchFamily="2" charset="-78"/>
            </a:endParaRPr>
          </a:p>
          <a:p>
            <a:pPr marL="846138" lvl="1" indent="-63500" algn="r" rtl="1">
              <a:defRPr/>
            </a:pPr>
            <a:r>
              <a:rPr lang="ar-SA" sz="2400" dirty="0" smtClean="0">
                <a:cs typeface="B Nazanin" pitchFamily="2" charset="-78"/>
              </a:rPr>
              <a:t>ابتدا از پرسشنامه مربوط به سن کمتر ‏استفاده 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کنیم </a:t>
            </a:r>
            <a:endParaRPr lang="en-US" sz="2400" dirty="0" smtClean="0">
              <a:cs typeface="B Nazanin" pitchFamily="2" charset="-78"/>
            </a:endParaRPr>
          </a:p>
          <a:p>
            <a:pPr marL="846138" lvl="1" indent="-63500" algn="r" rtl="1">
              <a:defRPr/>
            </a:pPr>
            <a:r>
              <a:rPr lang="ar-SA" sz="2400" dirty="0" smtClean="0">
                <a:cs typeface="B Nazanin" pitchFamily="2" charset="-78"/>
              </a:rPr>
              <a:t> اگر موفق شدیم برای تمام س</a:t>
            </a:r>
            <a:r>
              <a:rPr lang="fa-IR" sz="2400" dirty="0" smtClean="0">
                <a:cs typeface="B Nazanin" pitchFamily="2" charset="-78"/>
              </a:rPr>
              <a:t>ؤ</a:t>
            </a:r>
            <a:r>
              <a:rPr lang="ar-SA" sz="2400" dirty="0" smtClean="0">
                <a:cs typeface="B Nazanin" pitchFamily="2" charset="-78"/>
              </a:rPr>
              <a:t>الات پرسشنامه از کودک پاسخ " بلی" بگیریم</a:t>
            </a:r>
            <a:r>
              <a:rPr lang="fa-IR" sz="2400" dirty="0" smtClean="0">
                <a:cs typeface="B Nazanin" pitchFamily="2" charset="-78"/>
              </a:rPr>
              <a:t>، </a:t>
            </a:r>
            <a:r>
              <a:rPr lang="ar-SA" sz="2400" dirty="0" smtClean="0">
                <a:cs typeface="B Nazanin" pitchFamily="2" charset="-78"/>
              </a:rPr>
              <a:t>پرسشنامه سن بالاتر را برای او امتحان می کنیم</a:t>
            </a:r>
          </a:p>
          <a:p>
            <a:pPr marL="514350" indent="-514350" algn="r" rtl="1">
              <a:defRPr/>
            </a:pPr>
            <a:r>
              <a:rPr lang="ar-SA" sz="2800" dirty="0" smtClean="0">
                <a:cs typeface="B Nazanin" pitchFamily="2" charset="-78"/>
              </a:rPr>
              <a:t>پدران و مادران بی سواد یا کم سواد که نمی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توانند خود </a:t>
            </a:r>
            <a:r>
              <a:rPr lang="fa-IR" sz="2800" dirty="0" smtClean="0">
                <a:cs typeface="B Nazanin" pitchFamily="2" charset="-78"/>
              </a:rPr>
              <a:t>پرسشنامه </a:t>
            </a:r>
            <a:r>
              <a:rPr lang="ar-SA" sz="2800" dirty="0" smtClean="0">
                <a:cs typeface="B Nazanin" pitchFamily="2" charset="-78"/>
              </a:rPr>
              <a:t>را تکمیل کنند باید این کار را به کمک یک فرد با سواد دیگر در ‏همان خانه انجام دهند</a:t>
            </a:r>
            <a:endParaRPr lang="fa-IR" sz="2800" dirty="0" smtClean="0">
              <a:cs typeface="B Nazanin" pitchFamily="2" charset="-78"/>
            </a:endParaRPr>
          </a:p>
          <a:p>
            <a:pPr marL="514350" indent="-514350" algn="r" rtl="1" eaLnBrk="1" hangingPunct="1">
              <a:defRPr/>
            </a:pPr>
            <a:endParaRPr lang="fa-IR" sz="2800" dirty="0" smtClean="0">
              <a:cs typeface="B Nazanin" pitchFamily="2" charset="-78"/>
            </a:endParaRPr>
          </a:p>
          <a:p>
            <a:pPr marL="514350" indent="-514350" algn="r" rtl="1" eaLnBrk="1" hangingPunct="1">
              <a:buFontTx/>
              <a:buNone/>
              <a:defRPr/>
            </a:pPr>
            <a:endParaRPr lang="fa-IR" sz="2800" dirty="0" smtClean="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288" y="274638"/>
            <a:ext cx="8424862" cy="9937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4000" dirty="0" smtClean="0">
                <a:solidFill>
                  <a:srgbClr val="00B050"/>
                </a:solidFill>
                <a:cs typeface="B Nazanin" pitchFamily="2" charset="-78"/>
              </a:rPr>
              <a:t>دستورالعمل استفاده ازپرسشنامه</a:t>
            </a:r>
            <a:endParaRPr lang="en-US" sz="4000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5795A-B420-4594-A931-0AD065F62368}" type="slidenum">
              <a:rPr lang="fa-IR" smtClean="0"/>
              <a:pPr>
                <a:defRPr/>
              </a:pPr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096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دستورالعمل </a:t>
            </a:r>
            <a:r>
              <a:rPr lang="ar-SA" sz="3600" b="1" dirty="0" smtClean="0">
                <a:solidFill>
                  <a:srgbClr val="00B050"/>
                </a:solidFill>
                <a:cs typeface="B Nazanin" pitchFamily="2" charset="-78"/>
              </a:rPr>
              <a:t>نحوه امتیازدهی نهایی 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8783" y="2636838"/>
          <a:ext cx="8136905" cy="3883025"/>
        </p:xfrm>
        <a:graphic>
          <a:graphicData uri="http://schemas.openxmlformats.org/drawingml/2006/table">
            <a:tbl>
              <a:tblPr rtl="1"/>
              <a:tblGrid>
                <a:gridCol w="4389391"/>
                <a:gridCol w="701671"/>
                <a:gridCol w="1169448"/>
                <a:gridCol w="1002385"/>
                <a:gridCol w="874010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برقراری ارتباط</a:t>
                      </a: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</a:t>
                      </a: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هنوز نه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1-آیا کودک جیغ می زند 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2-زمانی که کودک با صدای خودش بازی می کند ، آیا از خودش صداهای کلفت یا حلقی مانند قرقر یا خرخر را در می آورد؟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" pitchFamily="2" charset="2"/>
                        </a:rPr>
                        <a:t>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زمانی که خارج از دید کودک هستید و او را صدا می کنید ،آیا به سمت شما بر می گردد؟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زمانی که صدای بلندی می آید ، آیا کودک برمی گردد تا ببیند آن صدا از کجا آمد؟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آیا کودک صداهایی مانند «دا»،«گا » ، « با » را از خودش در می آورد؟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6-اگر صداهایی که کودکتان از خودش در می آورد را تقلید کنید ، آیا آن صداها را بعد از شما تکرار می کند 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_____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280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rtl="1">
              <a:spcBef>
                <a:spcPct val="20000"/>
              </a:spcBef>
              <a:defRPr/>
            </a:pPr>
            <a:r>
              <a:rPr lang="ar-SA" sz="2800" kern="0" dirty="0">
                <a:cs typeface="B Nazanin" pitchFamily="2" charset="-78"/>
              </a:rPr>
              <a:t>ابتدا پرسشنامه را برای یافتن احتمالی س</a:t>
            </a:r>
            <a:r>
              <a:rPr lang="fa-IR" sz="2800" kern="0" dirty="0">
                <a:cs typeface="B Nazanin" pitchFamily="2" charset="-78"/>
              </a:rPr>
              <a:t>ؤ</a:t>
            </a:r>
            <a:r>
              <a:rPr lang="ar-SA" sz="2800" kern="0" dirty="0">
                <a:cs typeface="B Nazanin" pitchFamily="2" charset="-78"/>
              </a:rPr>
              <a:t>الاتی</a:t>
            </a:r>
            <a:r>
              <a:rPr lang="fa-IR" sz="2800" kern="0" dirty="0">
                <a:cs typeface="B Nazanin" pitchFamily="2" charset="-78"/>
              </a:rPr>
              <a:t> </a:t>
            </a:r>
            <a:r>
              <a:rPr lang="ar-SA" sz="2800" kern="0" dirty="0">
                <a:cs typeface="B Nazanin" pitchFamily="2" charset="-78"/>
              </a:rPr>
              <a:t>که پدر و مادر بدون پاسخ گذاشته</a:t>
            </a:r>
            <a:r>
              <a:rPr lang="fa-IR" sz="2800" kern="0" dirty="0">
                <a:cs typeface="B Nazanin" pitchFamily="2" charset="-78"/>
              </a:rPr>
              <a:t>‌</a:t>
            </a:r>
            <a:r>
              <a:rPr lang="ar-SA" sz="2800" kern="0" dirty="0">
                <a:cs typeface="B Nazanin" pitchFamily="2" charset="-78"/>
              </a:rPr>
              <a:t>اند جست</a:t>
            </a:r>
            <a:r>
              <a:rPr lang="fa-IR" sz="2800" kern="0" dirty="0">
                <a:cs typeface="B Nazanin" pitchFamily="2" charset="-78"/>
              </a:rPr>
              <a:t>‌</a:t>
            </a:r>
            <a:r>
              <a:rPr lang="ar-SA" sz="2800" kern="0" dirty="0">
                <a:cs typeface="B Nazanin" pitchFamily="2" charset="-78"/>
              </a:rPr>
              <a:t>وجو  می</a:t>
            </a:r>
            <a:r>
              <a:rPr lang="fa-IR" sz="2800" kern="0" dirty="0">
                <a:cs typeface="B Nazanin" pitchFamily="2" charset="-78"/>
              </a:rPr>
              <a:t>‌</a:t>
            </a:r>
            <a:r>
              <a:rPr lang="ar-SA" sz="2800" kern="0" dirty="0">
                <a:cs typeface="B Nazanin" pitchFamily="2" charset="-78"/>
              </a:rPr>
              <a:t>کنیم </a:t>
            </a:r>
            <a:endParaRPr lang="fa-IR" sz="2800" kern="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17038-3005-4C4B-906E-CF4F6D32E36E}" type="slidenum">
              <a:rPr lang="fa-IR" smtClean="0"/>
              <a:pPr>
                <a:defRPr/>
              </a:pPr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fa-IR" sz="3600" dirty="0" smtClean="0">
                <a:solidFill>
                  <a:srgbClr val="00B050"/>
                </a:solidFill>
                <a:cs typeface="B Nazanin" pitchFamily="2" charset="-78"/>
              </a:rPr>
              <a:t>دستورالعمل </a:t>
            </a:r>
            <a:r>
              <a:rPr lang="ar-SA" sz="3600" b="1" dirty="0" smtClean="0">
                <a:solidFill>
                  <a:srgbClr val="00B050"/>
                </a:solidFill>
                <a:cs typeface="B Nazanin" pitchFamily="2" charset="-78"/>
              </a:rPr>
              <a:t>نحوه امتیاز دهی نهایی </a:t>
            </a:r>
            <a:endParaRPr lang="en-US" sz="3600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395288" y="1268413"/>
            <a:ext cx="8353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r" rtl="1"/>
            <a:r>
              <a:rPr lang="fa-IR" sz="2800">
                <a:cs typeface="B Nazanin" pitchFamily="2" charset="-78"/>
              </a:rPr>
              <a:t>    </a:t>
            </a:r>
            <a:r>
              <a:rPr lang="ar-SA" sz="2800">
                <a:cs typeface="B Nazanin" pitchFamily="2" charset="-78"/>
              </a:rPr>
              <a:t>کودک فعالیتی را که در س</a:t>
            </a:r>
            <a:r>
              <a:rPr lang="fa-IR" sz="2800">
                <a:cs typeface="B Nazanin" pitchFamily="2" charset="-78"/>
              </a:rPr>
              <a:t>ؤ</a:t>
            </a:r>
            <a:r>
              <a:rPr lang="ar-SA" sz="2800">
                <a:cs typeface="B Nazanin" pitchFamily="2" charset="-78"/>
              </a:rPr>
              <a:t>ال مطرح شده است قبلا</a:t>
            </a:r>
            <a:r>
              <a:rPr lang="fa-IR" sz="2800">
                <a:cs typeface="B Nazanin" pitchFamily="2" charset="-78"/>
              </a:rPr>
              <a:t>ً</a:t>
            </a:r>
            <a:r>
              <a:rPr lang="ar-SA" sz="2800">
                <a:cs typeface="B Nazanin" pitchFamily="2" charset="-78"/>
              </a:rPr>
              <a:t> انجام می</a:t>
            </a:r>
            <a:r>
              <a:rPr lang="fa-IR" sz="2800">
                <a:cs typeface="B Nazanin" pitchFamily="2" charset="-78"/>
              </a:rPr>
              <a:t>‌</a:t>
            </a:r>
            <a:r>
              <a:rPr lang="ar-SA" sz="2800">
                <a:cs typeface="B Nazanin" pitchFamily="2" charset="-78"/>
              </a:rPr>
              <a:t>داده و هم اکنون دیگر انجام نمی</a:t>
            </a:r>
            <a:r>
              <a:rPr lang="fa-IR" sz="2800">
                <a:cs typeface="B Nazanin" pitchFamily="2" charset="-78"/>
              </a:rPr>
              <a:t>‌</a:t>
            </a:r>
            <a:r>
              <a:rPr lang="ar-SA" sz="2800">
                <a:cs typeface="B Nazanin" pitchFamily="2" charset="-78"/>
              </a:rPr>
              <a:t>دهد و به جای آن فعالیت پیشرفته</a:t>
            </a:r>
            <a:r>
              <a:rPr lang="fa-IR" sz="2800">
                <a:cs typeface="B Nazanin" pitchFamily="2" charset="-78"/>
              </a:rPr>
              <a:t>‌</a:t>
            </a:r>
            <a:r>
              <a:rPr lang="ar-SA" sz="2800">
                <a:cs typeface="B Nazanin" pitchFamily="2" charset="-78"/>
              </a:rPr>
              <a:t>تری را انجام می دهد</a:t>
            </a:r>
            <a:r>
              <a:rPr lang="fa-IR" sz="2800">
                <a:cs typeface="B Nazanin" pitchFamily="2" charset="-78"/>
              </a:rPr>
              <a:t>، </a:t>
            </a:r>
            <a:r>
              <a:rPr lang="ar-SA" sz="2800">
                <a:cs typeface="B Nazanin" pitchFamily="2" charset="-78"/>
              </a:rPr>
              <a:t> باید به آن سوال پاسخ بلی داد </a:t>
            </a:r>
            <a:endParaRPr lang="fa-IR" sz="280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750" y="2708275"/>
          <a:ext cx="8280400" cy="4017318"/>
        </p:xfrm>
        <a:graphic>
          <a:graphicData uri="http://schemas.openxmlformats.org/drawingml/2006/table">
            <a:tbl>
              <a:tblPr rtl="1"/>
              <a:tblGrid>
                <a:gridCol w="6759575"/>
                <a:gridCol w="200025"/>
                <a:gridCol w="117475"/>
                <a:gridCol w="376237"/>
                <a:gridCol w="415925"/>
                <a:gridCol w="411163"/>
              </a:tblGrid>
              <a:tr h="32647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حرکات درشت</a:t>
                      </a:r>
                      <a:r>
                        <a:rPr kumimoji="0" lang="fa-I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8 ماهگی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هنوز نه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32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1-زمانیکه کودک را روی زمین می نشانید آیا از دست هایش بعنوان تکیه گاه استفاده می کند؟( اگر پیش از این خودش بدون تکیه دادن به دست هایش ، صاف می نشسته است ، پاسخ بله را علامت بزنید .) 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2- آیا کودک از حالت خوابیده به پشت ، روی شکم غلت زده و در همین حالت  دست هایش را از زیر تنه اش بیرون می کشد؟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4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3- آیا کودک با قرار گرفتن روی دست ها و زانوهایش ، به حالت چهار دست و پا در می آید؟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9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4- اگر هر دو دست  کودک را صرفاً  برای حفــظ تعــادل وی بگیـرید ، آیا در حالی که ایستـاده است، وزنش را روی کف پاهایش تحمـل می کند؟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4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5- آیا کودک بدون کمک دست هایش به عنوان تکیه گاه چند دقیقه صاف می نشیند ؟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0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6-زمانیکه کودک را نزدیک وسایلی مانند چهار پایه ، صندلی ، نرده تختش ، یا پشتی در حالت ایستاده قرار می دهید ، آیا بدون تکیه دادن سینه اش به آن وسیله ، با نگه داشتن دستش ، خودش را در وضعیت ایستاده نگه می دارد؟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7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   ____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56CE6-BE2D-48BD-AC9F-2FFCF75D4105}" type="slidenum">
              <a:rPr lang="fa-IR" smtClean="0"/>
              <a:pPr>
                <a:defRPr/>
              </a:pPr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334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4000" b="1" dirty="0" smtClean="0">
                <a:solidFill>
                  <a:srgbClr val="00B050"/>
                </a:solidFill>
                <a:cs typeface="B Nazanin" pitchFamily="2" charset="-78"/>
              </a:rPr>
              <a:t>دستورالعمل </a:t>
            </a:r>
            <a:r>
              <a:rPr lang="ar-SA" sz="4000" b="1" dirty="0" smtClean="0">
                <a:solidFill>
                  <a:srgbClr val="00B050"/>
                </a:solidFill>
                <a:cs typeface="B Nazanin" pitchFamily="2" charset="-78"/>
              </a:rPr>
              <a:t>نحوه امتیاز دهی نهایی </a:t>
            </a:r>
            <a:endParaRPr lang="en-US" sz="40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4768" y="2636838"/>
          <a:ext cx="8280920" cy="3813175"/>
        </p:xfrm>
        <a:graphic>
          <a:graphicData uri="http://schemas.openxmlformats.org/drawingml/2006/table">
            <a:tbl>
              <a:tblPr rtl="1"/>
              <a:tblGrid>
                <a:gridCol w="4521629"/>
                <a:gridCol w="704867"/>
                <a:gridCol w="1173088"/>
                <a:gridCol w="1005746"/>
                <a:gridCol w="87559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برقراری ارتباط</a:t>
                      </a: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</a:t>
                      </a: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1-آیا کودک جیغ می زند 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2-زمانی که کودک با صدای خودش بازی می کند ، آیا از خودش صداهای کلفت یا حلقی مانند قرقر یا خرخر را در می آورد؟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زمانی که خارج از دید کودک هستید و او را صدا می کنید ،آیا به سمت شما بر می گردد؟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زمانی که صدای بلندی می آید ، آیا کودک برمی گردد تا ببیند آن صدا از کجا آمد؟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آیا کودک صداهایی مانند «دا»،«گا » ، « با » را از خودش در می آورد؟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6-اگر صداهایی که کودکتان از خودش در می آورد را تقلید کنید ، آیا آن صداها را بعد از شما تکرار می کند 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_____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72" name="Rectangle 5"/>
          <p:cNvSpPr>
            <a:spLocks noChangeArrowheads="1"/>
          </p:cNvSpPr>
          <p:nvPr/>
        </p:nvSpPr>
        <p:spPr bwMode="auto">
          <a:xfrm>
            <a:off x="395288" y="1125538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/>
            <a:r>
              <a:rPr lang="fa-IR" sz="2400">
                <a:cs typeface="B Nazanin" pitchFamily="2" charset="-78"/>
              </a:rPr>
              <a:t>       </a:t>
            </a:r>
            <a:r>
              <a:rPr lang="ar-SA" sz="2400">
                <a:cs typeface="B Nazanin" pitchFamily="2" charset="-78"/>
              </a:rPr>
              <a:t>به هریک از س</a:t>
            </a:r>
            <a:r>
              <a:rPr lang="fa-IR" sz="2400">
                <a:cs typeface="B Nazanin" pitchFamily="2" charset="-78"/>
              </a:rPr>
              <a:t>ؤ</a:t>
            </a:r>
            <a:r>
              <a:rPr lang="ar-SA" sz="2400">
                <a:cs typeface="B Nazanin" pitchFamily="2" charset="-78"/>
              </a:rPr>
              <a:t>الات، با در نظر گرفتن </a:t>
            </a:r>
            <a:r>
              <a:rPr lang="ar-SA" sz="2400">
                <a:solidFill>
                  <a:srgbClr val="00B050"/>
                </a:solidFill>
                <a:cs typeface="B Nazanin" pitchFamily="2" charset="-78"/>
              </a:rPr>
              <a:t>10 امتیاز </a:t>
            </a:r>
            <a:r>
              <a:rPr lang="ar-SA" sz="2400">
                <a:cs typeface="B Nazanin" pitchFamily="2" charset="-78"/>
              </a:rPr>
              <a:t>برای پاسخ </a:t>
            </a:r>
            <a:r>
              <a:rPr lang="ar-SA" sz="2400">
                <a:solidFill>
                  <a:srgbClr val="00B050"/>
                </a:solidFill>
                <a:cs typeface="B Nazanin" pitchFamily="2" charset="-78"/>
              </a:rPr>
              <a:t>« ‏بلی»</a:t>
            </a:r>
            <a:r>
              <a:rPr lang="ar-SA" sz="2400">
                <a:cs typeface="B Nazanin" pitchFamily="2" charset="-78"/>
              </a:rPr>
              <a:t>،</a:t>
            </a:r>
            <a:r>
              <a:rPr lang="fa-IR" sz="2400">
                <a:cs typeface="B Nazanin" pitchFamily="2" charset="-78"/>
              </a:rPr>
              <a:t> </a:t>
            </a:r>
            <a:r>
              <a:rPr lang="ar-SA" sz="2400">
                <a:solidFill>
                  <a:srgbClr val="6B6BCF"/>
                </a:solidFill>
                <a:cs typeface="B Nazanin" pitchFamily="2" charset="-78"/>
              </a:rPr>
              <a:t>5</a:t>
            </a:r>
            <a:r>
              <a:rPr lang="fa-IR" sz="2400">
                <a:solidFill>
                  <a:srgbClr val="6B6BCF"/>
                </a:solidFill>
                <a:cs typeface="B Nazanin" pitchFamily="2" charset="-78"/>
              </a:rPr>
              <a:t> </a:t>
            </a:r>
            <a:r>
              <a:rPr lang="ar-SA" sz="2400">
                <a:solidFill>
                  <a:srgbClr val="6B6BCF"/>
                </a:solidFill>
                <a:cs typeface="B Nazanin" pitchFamily="2" charset="-78"/>
              </a:rPr>
              <a:t>‏امتیاز </a:t>
            </a:r>
            <a:r>
              <a:rPr lang="ar-SA" sz="2400">
                <a:cs typeface="B Nazanin" pitchFamily="2" charset="-78"/>
              </a:rPr>
              <a:t>برای پاسخ </a:t>
            </a:r>
            <a:r>
              <a:rPr lang="ar-SA" sz="2400">
                <a:solidFill>
                  <a:srgbClr val="6B6BCF"/>
                </a:solidFill>
                <a:cs typeface="B Nazanin" pitchFamily="2" charset="-78"/>
              </a:rPr>
              <a:t>«گاهی» </a:t>
            </a:r>
            <a:r>
              <a:rPr lang="ar-SA" sz="2400">
                <a:cs typeface="B Nazanin" pitchFamily="2" charset="-78"/>
              </a:rPr>
              <a:t>‏و  </a:t>
            </a:r>
            <a:r>
              <a:rPr lang="ar-SA" sz="2400">
                <a:solidFill>
                  <a:srgbClr val="FF0000"/>
                </a:solidFill>
                <a:cs typeface="B Nazanin" pitchFamily="2" charset="-78"/>
              </a:rPr>
              <a:t>صفر امتیاز </a:t>
            </a:r>
            <a:r>
              <a:rPr lang="ar-SA" sz="2400">
                <a:cs typeface="B Nazanin" pitchFamily="2" charset="-78"/>
              </a:rPr>
              <a:t>برای پاسخ </a:t>
            </a:r>
            <a:r>
              <a:rPr lang="ar-SA" sz="2400">
                <a:solidFill>
                  <a:srgbClr val="FF0000"/>
                </a:solidFill>
                <a:cs typeface="B Nazanin" pitchFamily="2" charset="-78"/>
              </a:rPr>
              <a:t>«هنوز نه»</a:t>
            </a:r>
            <a:r>
              <a:rPr lang="ar-SA" sz="2400">
                <a:cs typeface="B Nazanin" pitchFamily="2" charset="-78"/>
              </a:rPr>
              <a:t>، در قسمت فضای خالی کنار هر سوال، امتیاز دهید</a:t>
            </a:r>
            <a:endParaRPr lang="fa-IR" sz="2400"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8D5B7-8B6A-437D-B509-5D878E318860}" type="slidenum">
              <a:rPr lang="fa-IR" smtClean="0"/>
              <a:pPr>
                <a:defRPr/>
              </a:pPr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563562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شیوع اختلالات تکاملی </a:t>
            </a: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609600" y="1371600"/>
            <a:ext cx="7924800" cy="51704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>
                <a:cs typeface="B Nazanin" pitchFamily="2" charset="-78"/>
              </a:rPr>
              <a:t>طبق رفرانس‌ها: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>
                <a:cs typeface="B Nazanin" pitchFamily="2" charset="-78"/>
              </a:rPr>
              <a:t>نقايص تكاملي يا رفتاري در كودكان  18-15%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>
                <a:cs typeface="B Nazanin" pitchFamily="2" charset="-78"/>
              </a:rPr>
              <a:t>مشكلات جدي رواني- اجتماعي كودكان 25%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>
                <a:cs typeface="B Nazanin" pitchFamily="2" charset="-78"/>
              </a:rPr>
              <a:t>شيوع تقريبي </a:t>
            </a:r>
            <a:r>
              <a:rPr lang="en-US" sz="2000">
                <a:cs typeface="B Nazanin" pitchFamily="2" charset="-78"/>
              </a:rPr>
              <a:t>ADHD</a:t>
            </a:r>
            <a:r>
              <a:rPr lang="fa-IR" sz="2000">
                <a:cs typeface="B Nazanin" pitchFamily="2" charset="-78"/>
              </a:rPr>
              <a:t> در جمعيت مدرسه‌اي ايالات متحده 10-8 %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>
                <a:cs typeface="B Nazanin" pitchFamily="2" charset="-78"/>
              </a:rPr>
              <a:t>   CP</a:t>
            </a:r>
            <a:r>
              <a:rPr lang="fa-IR" sz="2000">
                <a:cs typeface="B Nazanin" pitchFamily="2" charset="-78"/>
              </a:rPr>
              <a:t>2.5-2 نفر در هر 1000 تولد زنده در كشورهاي توسعه يافته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>
                <a:cs typeface="B Nazanin" pitchFamily="2" charset="-78"/>
              </a:rPr>
              <a:t>بر اساس </a:t>
            </a:r>
            <a:r>
              <a:rPr lang="en-US" sz="2000">
                <a:cs typeface="B Nazanin" pitchFamily="2" charset="-78"/>
              </a:rPr>
              <a:t>DHS89 </a:t>
            </a:r>
            <a:r>
              <a:rPr lang="fa-IR" sz="2000">
                <a:cs typeface="B Nazanin" pitchFamily="2" charset="-78"/>
              </a:rPr>
              <a:t> در كودكان 59-36 ماهه تكامل در حوزه :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>
                <a:cs typeface="B Nazanin" pitchFamily="2" charset="-78"/>
              </a:rPr>
              <a:t>تكلم شمارش 68.98%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>
                <a:cs typeface="B Nazanin" pitchFamily="2" charset="-78"/>
              </a:rPr>
              <a:t>تكامل جسمي 70.84%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>
                <a:cs typeface="B Nazanin" pitchFamily="2" charset="-78"/>
              </a:rPr>
              <a:t>تكامل اجتماعي عاطفي 76.61%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>
                <a:cs typeface="B Nazanin" pitchFamily="2" charset="-78"/>
              </a:rPr>
              <a:t>تكامل آموزشي 95.39%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fa-IR" sz="200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دستورالعمل </a:t>
            </a:r>
            <a:r>
              <a:rPr lang="ar-SA" sz="3200" b="1" dirty="0" smtClean="0">
                <a:solidFill>
                  <a:srgbClr val="00B050"/>
                </a:solidFill>
                <a:cs typeface="B Nazanin" pitchFamily="2" charset="-78"/>
              </a:rPr>
              <a:t>نحوه امتیاز دهی نهایی </a:t>
            </a:r>
            <a:endParaRPr lang="en-US" sz="32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9353" y="2276475"/>
          <a:ext cx="8064897" cy="4394200"/>
        </p:xfrm>
        <a:graphic>
          <a:graphicData uri="http://schemas.openxmlformats.org/drawingml/2006/table">
            <a:tbl>
              <a:tblPr rtl="1"/>
              <a:tblGrid>
                <a:gridCol w="4322839"/>
                <a:gridCol w="692534"/>
                <a:gridCol w="1151403"/>
                <a:gridCol w="1037956"/>
                <a:gridCol w="860165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برقراری ارتباط</a:t>
                      </a: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</a:t>
                      </a: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1-آیا کودک جیغ می زند 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2-زمانی که کودک با صدای خودش بازی می کند ، آیا از خودش صداهای کلفت یا حلقی مانند قرقر یا خرخر را در می آورد؟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زمانی که خارج از دید کودک هستید و او را صدا می کنید ،آیا به سمت شما بر می گردد؟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زمانی که صدای بلندی می آید ، آیا کودک برمی گردد تا ببیند آن صدا از کجا آمد؟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آیا کودک صداهایی مانند «دا»،«گا » ، « با » را از خودش در می آورد؟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6-اگر صداهایی که کودکتان از خودش در می آورد را تقلید کنید ، آیا آن صداها را بعد از شما تکرار می کند 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__</a:t>
                      </a: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30</a:t>
                      </a: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_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96" name="Rectangle 4"/>
          <p:cNvSpPr>
            <a:spLocks noChangeArrowheads="1"/>
          </p:cNvSpPr>
          <p:nvPr/>
        </p:nvSpPr>
        <p:spPr bwMode="auto">
          <a:xfrm>
            <a:off x="539750" y="11969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/>
            <a:r>
              <a:rPr lang="ar-SA" sz="2400">
                <a:cs typeface="B Nazanin" pitchFamily="2" charset="-78"/>
              </a:rPr>
              <a:t>امتیازات مربوط به هر یک از حیطه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های تکاملی را </a:t>
            </a:r>
            <a:r>
              <a:rPr lang="fa-IR" sz="2400">
                <a:cs typeface="B Nazanin" pitchFamily="2" charset="-78"/>
              </a:rPr>
              <a:t>درپایین آن قسمت </a:t>
            </a:r>
            <a:r>
              <a:rPr lang="ar-SA" sz="2400">
                <a:cs typeface="B Nazanin" pitchFamily="2" charset="-78"/>
              </a:rPr>
              <a:t>جمع بندی کنید</a:t>
            </a:r>
            <a:endParaRPr lang="fa-IR" sz="240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0EC97-E0BD-4916-90C9-2BFC06BC10B1}" type="slidenum">
              <a:rPr lang="fa-IR" smtClean="0"/>
              <a:pPr>
                <a:defRPr/>
              </a:pPr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652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یک سوال از یک حیطه تکاملی بدون پاسخ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207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r" rtl="1"/>
            <a:r>
              <a:rPr lang="ar-SA" sz="2400">
                <a:cs typeface="B Nazanin" pitchFamily="2" charset="-78"/>
              </a:rPr>
              <a:t>اگر فقط به یکی از سوالات یک حیطه تکاملی پاسخ داده نشده بود با تقسیم کردن امتیاز کلی آن حیطه تکاملی بر تعداد سوا لات پاسخ داده شده ، رقمی ‏بین  0 ‏تا 10 بدست می آید </a:t>
            </a:r>
            <a:r>
              <a:rPr lang="fa-IR" sz="2400">
                <a:cs typeface="B Nazanin" pitchFamily="2" charset="-78"/>
              </a:rPr>
              <a:t>وسپس به </a:t>
            </a:r>
            <a:r>
              <a:rPr lang="ar-SA" sz="2400">
                <a:cs typeface="B Nazanin" pitchFamily="2" charset="-78"/>
              </a:rPr>
              <a:t>امتیاز کلی همان حیطه اضافه می نماییم . </a:t>
            </a:r>
            <a:endParaRPr lang="fa-IR" sz="240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800" y="2852738"/>
          <a:ext cx="8208913" cy="2222500"/>
        </p:xfrm>
        <a:graphic>
          <a:graphicData uri="http://schemas.openxmlformats.org/drawingml/2006/table">
            <a:tbl>
              <a:tblPr rtl="1"/>
              <a:tblGrid>
                <a:gridCol w="4427256"/>
                <a:gridCol w="709729"/>
                <a:gridCol w="1180030"/>
                <a:gridCol w="1011150"/>
                <a:gridCol w="880748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برقراری ارتباط</a:t>
                      </a: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</a:t>
                      </a: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1-آیا کودک جیغ می زند ؟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2-زمانی که کودک با صدای خودش بازی می کند ، آیا از خودش صداهای کلفت یا حلقی مانند قرقر یا خرخر را در می آورد؟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زمانی که خارج از دید کودک هستید و او را صدا می کنید ،آیا به سمت شما بر می گردد؟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زمانی که صدای بلندی می آید ، آیا کودک برمی گردد تا ببیند آن صدا از کجا آمد؟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آیا کودک صداهایی مانند «دا»،«گا » ، « با » را از خودش در می آورد؟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6-اگر صداهایی که کودکتان از خودش در می آورد را تقلید کنید ، آیا آن صداها را بعد از شما تکرار می کند 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_</a:t>
                      </a: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42</a:t>
                      </a: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_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21" name="Rectangle 3"/>
          <p:cNvSpPr txBox="1">
            <a:spLocks noChangeArrowheads="1"/>
          </p:cNvSpPr>
          <p:nvPr/>
        </p:nvSpPr>
        <p:spPr bwMode="auto">
          <a:xfrm>
            <a:off x="539750" y="5229225"/>
            <a:ext cx="82089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r" rtl="1"/>
            <a:r>
              <a:rPr lang="fa-IR" sz="2800" dirty="0">
                <a:cs typeface="B Nazanin" pitchFamily="2" charset="-78"/>
              </a:rPr>
              <a:t> </a:t>
            </a:r>
            <a:r>
              <a:rPr lang="ar-SA" sz="2800" dirty="0">
                <a:cs typeface="B Nazanin" pitchFamily="2" charset="-78"/>
              </a:rPr>
              <a:t>امتیاز </a:t>
            </a:r>
            <a:r>
              <a:rPr lang="fa-IR" sz="2800" dirty="0">
                <a:cs typeface="B Nazanin" pitchFamily="2" charset="-78"/>
              </a:rPr>
              <a:t>نسبی سوال پنج      35 تقسيم بر 5 = 7</a:t>
            </a:r>
          </a:p>
          <a:p>
            <a:pPr marL="514350" indent="-514350" algn="r" rtl="1"/>
            <a:r>
              <a:rPr lang="ar-SA" sz="2800" dirty="0">
                <a:cs typeface="B Nazanin" pitchFamily="2" charset="-78"/>
              </a:rPr>
              <a:t>امتیاز کلی</a:t>
            </a:r>
            <a:r>
              <a:rPr lang="fa-IR" sz="2800" dirty="0">
                <a:cs typeface="B Nazanin" pitchFamily="2" charset="-78"/>
              </a:rPr>
              <a:t> اصلاح شده   </a:t>
            </a:r>
            <a:r>
              <a:rPr lang="ar-SA" sz="28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7+ 35 = 42 </a:t>
            </a:r>
          </a:p>
          <a:p>
            <a:pPr marL="514350" indent="-514350" algn="ctr" rtl="1"/>
            <a:endParaRPr lang="fa-IR" sz="2800" dirty="0"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8083E-B347-49C4-BEAE-D24762B52B46}" type="slidenum">
              <a:rPr lang="fa-IR" smtClean="0"/>
              <a:pPr>
                <a:defRPr/>
              </a:pPr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8313" y="214313"/>
            <a:ext cx="8229600" cy="12842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2 سوال از یک حیطه تکاملی بدون پاسخ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2073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r" rtl="1"/>
            <a:r>
              <a:rPr lang="ar-SA" sz="2400">
                <a:cs typeface="B Nazanin" pitchFamily="2" charset="-78"/>
              </a:rPr>
              <a:t>در صورتی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که دو سوال یک حیطه بدون پاسخ باقی مانده بود، ‏همان محاسبات قبلی ‏را انجام می دهیم با این تفاوت که رقم </a:t>
            </a:r>
            <a:r>
              <a:rPr lang="fa-IR" sz="2400">
                <a:cs typeface="B Nazanin" pitchFamily="2" charset="-78"/>
              </a:rPr>
              <a:t>را</a:t>
            </a:r>
            <a:r>
              <a:rPr lang="ar-SA" sz="2400">
                <a:cs typeface="B Nazanin" pitchFamily="2" charset="-78"/>
              </a:rPr>
              <a:t>دو برابر می کنیم و سپس به</a:t>
            </a:r>
            <a:r>
              <a:rPr lang="fa-IR" sz="2400">
                <a:cs typeface="B Nazanin" pitchFamily="2" charset="-78"/>
              </a:rPr>
              <a:t> </a:t>
            </a:r>
            <a:r>
              <a:rPr lang="ar-SA" sz="2400">
                <a:cs typeface="B Nazanin" pitchFamily="2" charset="-78"/>
              </a:rPr>
              <a:t>امتیاز کلی اضافه می نماییم</a:t>
            </a:r>
            <a:endParaRPr lang="fa-IR" sz="240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6775" y="2852738"/>
          <a:ext cx="8208913" cy="2222500"/>
        </p:xfrm>
        <a:graphic>
          <a:graphicData uri="http://schemas.openxmlformats.org/drawingml/2006/table">
            <a:tbl>
              <a:tblPr rtl="1"/>
              <a:tblGrid>
                <a:gridCol w="4427255"/>
                <a:gridCol w="709729"/>
                <a:gridCol w="1180032"/>
                <a:gridCol w="1011149"/>
                <a:gridCol w="880748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برقراری ارتباط</a:t>
                      </a: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</a:t>
                      </a: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1-آیا کودک جیغ می زند 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2-زمانی که کودک با صدای خودش بازی می کند ، آیا از خودش صداهای کلفت یا حلقی مانند قرقر یا خرخر را در می آورد؟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زمانی که خارج از دید کودک هستید و او را صدا می کنید ،آیا به سمت شما بر می گردد؟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زمانی که صدای بلندی می آید ، آیا کودک برمی گردد تا ببیند آن صدا از کجا آمد؟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آیا کودک صداهایی مانند «دا»،«گا » ، « با » را از خودش در می آورد؟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6-اگر صداهایی که کودکتان از خودش در می آورد را تقلید کنید ، آیا آن صداها را بعد از شما تکرار می کند 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_</a:t>
                      </a: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45</a:t>
                      </a: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_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45" name="Rectangle 3"/>
          <p:cNvSpPr txBox="1">
            <a:spLocks noChangeArrowheads="1"/>
          </p:cNvSpPr>
          <p:nvPr/>
        </p:nvSpPr>
        <p:spPr bwMode="auto">
          <a:xfrm>
            <a:off x="468313" y="5157788"/>
            <a:ext cx="8207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r" rtl="1"/>
            <a:r>
              <a:rPr lang="fa-IR" sz="2800">
                <a:cs typeface="B Nazanin" pitchFamily="2" charset="-78"/>
              </a:rPr>
              <a:t>                 30 تقسيم بر 4 = 7.5 </a:t>
            </a:r>
          </a:p>
          <a:p>
            <a:pPr marL="514350" indent="-514350" algn="r" rtl="1"/>
            <a:r>
              <a:rPr lang="ar-SA" sz="2800">
                <a:cs typeface="B Nazanin" pitchFamily="2" charset="-78"/>
              </a:rPr>
              <a:t>امتیاز </a:t>
            </a:r>
            <a:r>
              <a:rPr lang="fa-IR" sz="2800">
                <a:cs typeface="B Nazanin" pitchFamily="2" charset="-78"/>
              </a:rPr>
              <a:t>نسبی سوال چهار و پنج  7.5 ضربدر 2 = 15 </a:t>
            </a:r>
          </a:p>
          <a:p>
            <a:pPr marL="514350" indent="-514350" algn="r" rtl="1"/>
            <a:r>
              <a:rPr lang="ar-SA" sz="2800">
                <a:cs typeface="B Nazanin" pitchFamily="2" charset="-78"/>
              </a:rPr>
              <a:t>امتیاز کلی</a:t>
            </a:r>
            <a:r>
              <a:rPr lang="fa-IR" sz="2800">
                <a:cs typeface="B Nazanin" pitchFamily="2" charset="-78"/>
              </a:rPr>
              <a:t> اصلاح شده     </a:t>
            </a:r>
            <a:r>
              <a:rPr lang="ar-SA" sz="2800">
                <a:cs typeface="B Nazanin" pitchFamily="2" charset="-78"/>
              </a:rPr>
              <a:t> </a:t>
            </a:r>
            <a:r>
              <a:rPr lang="fa-IR" sz="2800">
                <a:cs typeface="B Nazanin" pitchFamily="2" charset="-78"/>
              </a:rPr>
              <a:t>  30+ 15 = 45 </a:t>
            </a:r>
          </a:p>
          <a:p>
            <a:pPr marL="514350" indent="-514350" algn="r" rtl="1"/>
            <a:endParaRPr lang="fa-IR" sz="2800"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F8ED0-8A35-4241-81D7-56715585FD9C}" type="slidenum">
              <a:rPr lang="fa-IR" smtClean="0"/>
              <a:pPr>
                <a:defRPr/>
              </a:pPr>
              <a:t>32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096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بیشتر از 2 سوال از یک حیطه تکاملی بدون پاسخ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280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rtl="1"/>
            <a:r>
              <a:rPr lang="ar-SA" sz="2800">
                <a:cs typeface="B Nazanin" pitchFamily="2" charset="-78"/>
              </a:rPr>
              <a:t>اگر بیش از 2 س</a:t>
            </a:r>
            <a:r>
              <a:rPr lang="fa-IR" sz="2800">
                <a:cs typeface="B Nazanin" pitchFamily="2" charset="-78"/>
              </a:rPr>
              <a:t>ؤ</a:t>
            </a:r>
            <a:r>
              <a:rPr lang="ar-SA" sz="2800">
                <a:cs typeface="B Nazanin" pitchFamily="2" charset="-78"/>
              </a:rPr>
              <a:t>ال از هر یک از حیطه</a:t>
            </a:r>
            <a:r>
              <a:rPr lang="fa-IR" sz="2800">
                <a:cs typeface="B Nazanin" pitchFamily="2" charset="-78"/>
              </a:rPr>
              <a:t>‌</a:t>
            </a:r>
            <a:r>
              <a:rPr lang="ar-SA" sz="2800">
                <a:cs typeface="B Nazanin" pitchFamily="2" charset="-78"/>
              </a:rPr>
              <a:t>های تکاملی بدون پاسخ باشد، ‏امتیازدهی صحیح به آ‏ن حیطه تکاملی ممکن نخواهد بود </a:t>
            </a:r>
            <a:endParaRPr lang="fa-IR" sz="280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288" y="2768600"/>
          <a:ext cx="8497887" cy="3830640"/>
        </p:xfrm>
        <a:graphic>
          <a:graphicData uri="http://schemas.openxmlformats.org/drawingml/2006/table">
            <a:tbl>
              <a:tblPr rtl="1"/>
              <a:tblGrid>
                <a:gridCol w="6935787"/>
                <a:gridCol w="206375"/>
                <a:gridCol w="120650"/>
                <a:gridCol w="385763"/>
                <a:gridCol w="427037"/>
                <a:gridCol w="42227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حرکات درشت</a:t>
                      </a:r>
                      <a:r>
                        <a:rPr kumimoji="0" lang="fa-I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8 ماهگی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هنوز نه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1-زمانیکه کودک را روی زمین می نشانید آیا از دست هایش بعنوان تکیه گاه استفاده می کند؟( اگر پیش از این خودش بدون تکیه دادن به دست هایش ، صاف می نشسته است ، پاسخ بله را علامت بزنید .)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2- آیا کودک از حالت خوابیده به پشت ، روی شکم غلت زده و در همین حالت  دست هایش را از زیر تنه اش بیرون می کشد؟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3- آیا کودک با قرار گرفتن روی دست ها و زانوهایش ، به حالت چهار دست و پا در می آید؟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4- اگر هر دو دست  کودک را صرفاً  برای حفــظ تعــادل وی بگیـرید ، آیا در حالی که ایستـاده است، وزنش را روی کف پاهایش تحمـل می کند؟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5- آیا کودک بدون کمک دست هایش به عنوان تکیه گاه چند دقیقه صاف می نشیند ؟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6-زمانیکه کودک را نزدیک وسایلی مانند چهار پایه ، صندلی ، نرده تختش ، یا پشتی در حالت ایستاده قرار می دهید ، آیا بدون تکیه دادن سینه اش به آن وسیله ، با نگه داشتن دستش ، خودش را در وضعیت ایستاده نگه می دارد؟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   ____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1129" marR="6112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136B5-0286-40B0-A7D7-2F9ACCFD0A77}" type="slidenum">
              <a:rPr lang="fa-IR" smtClean="0"/>
              <a:pPr>
                <a:defRPr/>
              </a:pPr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288" y="152400"/>
            <a:ext cx="8229600" cy="9731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دستورالعمل </a:t>
            </a:r>
            <a:r>
              <a:rPr lang="ar-SA" sz="3600" b="1" dirty="0" smtClean="0">
                <a:solidFill>
                  <a:srgbClr val="00B050"/>
                </a:solidFill>
                <a:cs typeface="B Nazanin" pitchFamily="2" charset="-78"/>
              </a:rPr>
              <a:t>نحوه امتیازدهی نهایی 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33" y="2204864"/>
          <a:ext cx="8640956" cy="4464495"/>
        </p:xfrm>
        <a:graphic>
          <a:graphicData uri="http://schemas.openxmlformats.org/drawingml/2006/table">
            <a:tbl>
              <a:tblPr rtl="1"/>
              <a:tblGrid>
                <a:gridCol w="398745"/>
                <a:gridCol w="1644819"/>
                <a:gridCol w="1250605"/>
                <a:gridCol w="1214355"/>
                <a:gridCol w="502960"/>
                <a:gridCol w="1672004"/>
                <a:gridCol w="978734"/>
                <a:gridCol w="978734"/>
              </a:tblGrid>
              <a:tr h="252046">
                <a:tc>
                  <a:txBody>
                    <a:bodyPr/>
                    <a:lstStyle/>
                    <a:p>
                      <a:pPr algn="r" rtl="1" fontAlgn="ctr"/>
                      <a:endParaRPr lang="fa-I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13" marR="8213" marT="8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 نقاط برش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ASQ </a:t>
                      </a:r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در کودکان  ایرانی   </a:t>
                      </a:r>
                    </a:p>
                  </a:txBody>
                  <a:tcPr marL="8213" marR="8213" marT="8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endParaRPr lang="fa-I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83">
                <a:tc>
                  <a:txBody>
                    <a:bodyPr/>
                    <a:lstStyle/>
                    <a:p>
                      <a:pPr algn="r" rtl="1" fontAlgn="b"/>
                      <a:endParaRPr lang="fa-I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حیطه 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یک انحراف پایین تر از میانگین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دو انحراف پایین تر از میانگین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endParaRPr lang="fa-I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حیطه 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auto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یک انحراف پایین تر از میانگین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دو انحراف پایین تر از میانگین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22"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چهار ماهگی</a:t>
                      </a:r>
                    </a:p>
                  </a:txBody>
                  <a:tcPr marL="8213" marR="8213" marT="82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برقراری ارتباط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شانزده ماهگی</a:t>
                      </a:r>
                    </a:p>
                  </a:txBody>
                  <a:tcPr marL="8213" marR="8213" marT="82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برقراری ارتباط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درشت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38.1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latin typeface="B Lotus"/>
                        </a:rPr>
                        <a:t>حیطه حرکات درشت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42.1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ظریف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35.8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ظریف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حل مساله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41.6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حل مساله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شخصی- اجتماعی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39.1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26.6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شخصی- اجتماعی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25.3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22"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شش ماهگی</a:t>
                      </a:r>
                    </a:p>
                  </a:txBody>
                  <a:tcPr marL="8213" marR="8213" marT="82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برقراری ارتباط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هیجده ماهگی</a:t>
                      </a:r>
                    </a:p>
                  </a:txBody>
                  <a:tcPr marL="8213" marR="8213" marT="82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برقراری ارتباط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35.4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درشت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27.3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10.4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درشت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ظریف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41.4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ظریف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حل مساله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31.3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حل مساله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28.3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شخصی- اجتماعی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20.8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شخصی- اجتماعی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0922"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هشت ماهگی</a:t>
                      </a:r>
                    </a:p>
                  </a:txBody>
                  <a:tcPr marL="8213" marR="8213" marT="82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برقراری ارتباط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28.8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بیست ماهگی</a:t>
                      </a:r>
                    </a:p>
                  </a:txBody>
                  <a:tcPr marL="8213" marR="8213" marT="82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برقراری ارتباط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37.8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24.8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درشت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37.1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درشت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ظریف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37.3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حرکات ظریف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38.3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حل مساله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45.8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36.5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حل مساله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32.6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شخصی- اجتماعی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41.1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29.2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B Lotus"/>
                        </a:rPr>
                        <a:t>حیطه شخصی- اجتماعی</a:t>
                      </a:r>
                    </a:p>
                  </a:txBody>
                  <a:tcPr marL="8213" marR="8213" marT="8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40.9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29.7</a:t>
                      </a:r>
                    </a:p>
                  </a:txBody>
                  <a:tcPr marL="8213" marR="8213" marT="8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23850" y="1341438"/>
            <a:ext cx="83518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/>
            <a:r>
              <a:rPr lang="fa-IR" sz="2400">
                <a:cs typeface="B Nazanin" pitchFamily="2" charset="-78"/>
              </a:rPr>
              <a:t>ا</a:t>
            </a:r>
            <a:r>
              <a:rPr lang="ar-SA" sz="2400">
                <a:cs typeface="B Nazanin" pitchFamily="2" charset="-78"/>
              </a:rPr>
              <a:t>متیازات مربوط به هر یک از حیطه های تکاملی را با « نقطه برش» اعلام شده در برگه «نقاط برش» برای همان حیطه تکاملی در گروه سنی مورد نظر، ‏مقایسه کنید</a:t>
            </a:r>
            <a:endParaRPr lang="fa-IR" sz="2400"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ABCD3-7C4C-4872-A200-3AB9EE0DE06F}" type="slidenum">
              <a:rPr lang="fa-IR" smtClean="0"/>
              <a:pPr>
                <a:defRPr/>
              </a:pPr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Nazanin" pitchFamily="2" charset="-78"/>
              </a:rPr>
              <a:t>بالای </a:t>
            </a:r>
            <a:r>
              <a:rPr lang="en-US" sz="2800" b="1" dirty="0" smtClean="0">
                <a:solidFill>
                  <a:srgbClr val="00B050"/>
                </a:solidFill>
                <a:cs typeface="B Nazanin" pitchFamily="2" charset="-78"/>
              </a:rPr>
              <a:t>-1SD</a:t>
            </a:r>
            <a:endParaRPr lang="en-US" sz="28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40963" name="Rectangle 11"/>
          <p:cNvSpPr>
            <a:spLocks noChangeArrowheads="1"/>
          </p:cNvSpPr>
          <p:nvPr/>
        </p:nvSpPr>
        <p:spPr bwMode="auto">
          <a:xfrm>
            <a:off x="323850" y="981075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چنان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چه امتیازات در هر یک از حیطه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های تکاملی از نقطه برش اعلام شده در ستون  “</a:t>
            </a:r>
            <a:r>
              <a:rPr lang="fa-IR" sz="2400" dirty="0">
                <a:cs typeface="B Nazanin" pitchFamily="2" charset="-78"/>
              </a:rPr>
              <a:t>یک</a:t>
            </a:r>
            <a:r>
              <a:rPr lang="ar-SA" sz="2400" dirty="0">
                <a:cs typeface="B Nazanin" pitchFamily="2" charset="-78"/>
              </a:rPr>
              <a:t> انحراف پایین تر از میانگین”</a:t>
            </a:r>
            <a:r>
              <a:rPr lang="fa-IR" sz="2400" dirty="0">
                <a:cs typeface="B Nazanin" pitchFamily="2" charset="-78"/>
              </a:rPr>
              <a:t>بالاتر باشد مشکلی ندارد و اقدامات ارتقای تکامل در منزل به والدین آموزش داده شود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785" y="2420938"/>
          <a:ext cx="8352928" cy="1993900"/>
        </p:xfrm>
        <a:graphic>
          <a:graphicData uri="http://schemas.openxmlformats.org/drawingml/2006/table">
            <a:tbl>
              <a:tblPr rtl="1"/>
              <a:tblGrid>
                <a:gridCol w="5960608"/>
                <a:gridCol w="298838"/>
                <a:gridCol w="536294"/>
                <a:gridCol w="597676"/>
                <a:gridCol w="959512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حرکات درشت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8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1-زمانیکه کودک را روی زمین می نشانید آیا از دست هایش بعنوان تکیه گاه استفاده می کند؟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2- آیا کودک از حالت خوابیده به پشت ، روی شکم غلت زده و در همین حالت  دست هایش را از زیر تنه اش بیرون می کشد؟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3- آیا کودک با قرار گرفتن روی دست ها و زانوهایش ، به حالت چهار دست و پا در می آید؟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4- اگر هر دو دست  کودک را صرفاً  برای حفــظ تعــادل وی بگیـرید ، آیا در حالی که ایستـاده است، وزنش را روی کف پاهایش تحمـل می کند؟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5- آیا کودک بدون کمک دست هایش به عنوان تکیه گاه چند دقیقه صاف می نشیند 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6-زمانیکه کودک در حالت ایستاده قرار می دهید ، آیا بدون تکیه دادن سینه اش به آن وسیله ، با نگه داشتن دستش ، خودش را در وضعیت ایستاده نگه می دارد؟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  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6" y="4600666"/>
          <a:ext cx="8352929" cy="1822704"/>
        </p:xfrm>
        <a:graphic>
          <a:graphicData uri="http://schemas.openxmlformats.org/drawingml/2006/table">
            <a:tbl>
              <a:tblPr rtl="1"/>
              <a:tblGrid>
                <a:gridCol w="614724"/>
                <a:gridCol w="2534653"/>
                <a:gridCol w="2263486"/>
                <a:gridCol w="2214935"/>
                <a:gridCol w="725131"/>
              </a:tblGrid>
              <a:tr h="153527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700" dirty="0">
                        <a:latin typeface="Calibri"/>
                        <a:ea typeface="Times New Roman"/>
                      </a:endParaRPr>
                    </a:p>
                  </a:txBody>
                  <a:tcPr marL="46606" marR="46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نقاط برش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ASQ</a:t>
                      </a:r>
                      <a:r>
                        <a:rPr lang="fa-I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در کودکان  ایرانی   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64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700" dirty="0">
                        <a:latin typeface="Calibri"/>
                        <a:ea typeface="Times New Roman"/>
                      </a:endParaRPr>
                    </a:p>
                  </a:txBody>
                  <a:tcPr marL="46606" marR="4660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حیطه ها 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B Lotus"/>
                        </a:rPr>
                        <a:t>یک انحراف پایین تر از میانگین</a:t>
                      </a:r>
                      <a:endParaRPr lang="fa-IR" sz="12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B Lotus"/>
                        </a:rPr>
                        <a:t>دو انحراف پایین تر از میانگین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28247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هشت </a:t>
                      </a: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ماهگی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برقراری ارتباط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28.8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2824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درشت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24.2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2824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ظریف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46.7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37.3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2824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حل مساله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45.8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36.5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2824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شخصی- اجتماعی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41.1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29.2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2F058-288F-4F6A-A2BE-751F77E83770}" type="slidenum">
              <a:rPr lang="fa-IR" smtClean="0"/>
              <a:pPr>
                <a:defRPr/>
              </a:pPr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بین </a:t>
            </a:r>
            <a:r>
              <a:rPr lang="en-US" sz="3600" b="1" dirty="0" smtClean="0">
                <a:solidFill>
                  <a:srgbClr val="00B050"/>
                </a:solidFill>
                <a:cs typeface="B Nazanin" pitchFamily="2" charset="-78"/>
              </a:rPr>
              <a:t>-1SD</a:t>
            </a: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 و </a:t>
            </a:r>
            <a:r>
              <a:rPr lang="en-US" sz="3600" b="1" dirty="0" smtClean="0">
                <a:solidFill>
                  <a:srgbClr val="00B050"/>
                </a:solidFill>
                <a:cs typeface="B Nazanin" pitchFamily="2" charset="-78"/>
              </a:rPr>
              <a:t>-2SD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6776" y="2517775"/>
          <a:ext cx="8208912" cy="2222500"/>
        </p:xfrm>
        <a:graphic>
          <a:graphicData uri="http://schemas.openxmlformats.org/drawingml/2006/table">
            <a:tbl>
              <a:tblPr rtl="1"/>
              <a:tblGrid>
                <a:gridCol w="4399462"/>
                <a:gridCol w="705453"/>
                <a:gridCol w="1173619"/>
                <a:gridCol w="1056043"/>
                <a:gridCol w="874335"/>
              </a:tblGrid>
              <a:tr h="2473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برقراری ارتباط</a:t>
                      </a: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</a:t>
                      </a: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1-آیا کودک جیغ می زند 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2-زمانی که کودک با صدای خودش بازی می کند ، آیا از خودش صداهای کلفت یا حلقی مانند قرقر یا خرخر را در می آورد؟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زمانی که خارج از دید کودک هستید و او را صدا می کنید ،آیا به سمت شما بر می گردد؟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زمانی که صدای بلندی می آید ، آیا کودک برمی گردد تا ببیند آن صدا از کجا آمد؟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آیا کودک صداهایی مانند «دا»،«گا » ، « با » را از خودش در می آورد؟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6-اگر صداهایی که کودکتان از خودش در می آورد را تقلید کنید ، آیا آن صداها را بعد از شما تکرار می کند 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__</a:t>
                      </a: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30</a:t>
                      </a:r>
                      <a:r>
                        <a:rPr kumimoji="0" lang="fa-I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_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401" marR="6640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9552" y="4653901"/>
          <a:ext cx="8208913" cy="2050759"/>
        </p:xfrm>
        <a:graphic>
          <a:graphicData uri="http://schemas.openxmlformats.org/drawingml/2006/table">
            <a:tbl>
              <a:tblPr rtl="1"/>
              <a:tblGrid>
                <a:gridCol w="989815"/>
                <a:gridCol w="2649358"/>
                <a:gridCol w="2365706"/>
                <a:gridCol w="1490137"/>
                <a:gridCol w="713897"/>
              </a:tblGrid>
              <a:tr h="213923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810" marR="638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نقاط برش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ASQ</a:t>
                      </a:r>
                      <a:r>
                        <a:rPr lang="fa-IR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در کودکان  ایرانی   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11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810" marR="6381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حیطه ها 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-1SD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-2SD</a:t>
                      </a:r>
                      <a:r>
                        <a:rPr lang="en-US" sz="17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79745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شش ماهگی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برقراری ارتباط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38.9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27.9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797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درشت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27.3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10.4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797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ظریف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41.4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30.7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797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حل مساله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41.7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31.3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797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شخصی- اجتماعی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34.2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20.8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41" name="Rectangle 11"/>
          <p:cNvSpPr>
            <a:spLocks noChangeArrowheads="1"/>
          </p:cNvSpPr>
          <p:nvPr/>
        </p:nvSpPr>
        <p:spPr bwMode="auto">
          <a:xfrm>
            <a:off x="395288" y="981075"/>
            <a:ext cx="8208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fa-IR" sz="2400">
                <a:cs typeface="B Nazanin" pitchFamily="2" charset="-78"/>
              </a:rPr>
              <a:t> </a:t>
            </a:r>
            <a:r>
              <a:rPr lang="ar-SA" sz="2400">
                <a:cs typeface="B Nazanin" pitchFamily="2" charset="-78"/>
              </a:rPr>
              <a:t>چنانچه امتیازات در بین دو ستون  "یک انحراف پایین تر از میانگین" و "دو انحراف پایین تر از میانگین"قرارگیردباید پدر</a:t>
            </a:r>
            <a:r>
              <a:rPr lang="en-US" sz="2400">
                <a:cs typeface="B Nazanin" pitchFamily="2" charset="-78"/>
              </a:rPr>
              <a:t> </a:t>
            </a:r>
            <a:r>
              <a:rPr lang="ar-SA" sz="2400">
                <a:cs typeface="B Nazanin" pitchFamily="2" charset="-78"/>
              </a:rPr>
              <a:t>و</a:t>
            </a:r>
            <a:r>
              <a:rPr lang="en-US" sz="2400">
                <a:cs typeface="B Nazanin" pitchFamily="2" charset="-78"/>
              </a:rPr>
              <a:t> </a:t>
            </a:r>
            <a:r>
              <a:rPr lang="ar-SA" sz="2400">
                <a:cs typeface="B Nazanin" pitchFamily="2" charset="-78"/>
              </a:rPr>
              <a:t>مادرتمرین هایی برای رشد ویادگیری کودک درسنین مربوطه انجام ده</a:t>
            </a:r>
            <a:r>
              <a:rPr lang="fa-IR" sz="2400">
                <a:cs typeface="B Nazanin" pitchFamily="2" charset="-78"/>
              </a:rPr>
              <a:t>ن</a:t>
            </a:r>
            <a:r>
              <a:rPr lang="ar-SA" sz="2400">
                <a:cs typeface="B Nazanin" pitchFamily="2" charset="-78"/>
              </a:rPr>
              <a:t>دومجددا تست</a:t>
            </a:r>
            <a:r>
              <a:rPr lang="fa-IR" sz="2400">
                <a:cs typeface="B Nazanin" pitchFamily="2" charset="-78"/>
              </a:rPr>
              <a:t> 2 هفته بعد</a:t>
            </a:r>
            <a:r>
              <a:rPr lang="ar-SA" sz="2400">
                <a:cs typeface="B Nazanin" pitchFamily="2" charset="-78"/>
              </a:rPr>
              <a:t> برای کودک انجام گیرد </a:t>
            </a:r>
            <a:endParaRPr lang="fa-IR" sz="2400"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55C75-A7BA-48D1-8221-7196AF10679B}" type="slidenum">
              <a:rPr lang="fa-IR" smtClean="0"/>
              <a:pPr>
                <a:defRPr/>
              </a:pPr>
              <a:t>36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288" y="142875"/>
            <a:ext cx="8229600" cy="850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برای بار دوم بالای </a:t>
            </a:r>
            <a:r>
              <a:rPr lang="en-US" sz="3600" b="1" dirty="0" smtClean="0">
                <a:solidFill>
                  <a:srgbClr val="00B050"/>
                </a:solidFill>
                <a:cs typeface="B Nazanin" pitchFamily="2" charset="-78"/>
              </a:rPr>
              <a:t>-1SD</a:t>
            </a: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 قرار نگیرد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7544" y="4437112"/>
          <a:ext cx="8208912" cy="2348879"/>
        </p:xfrm>
        <a:graphic>
          <a:graphicData uri="http://schemas.openxmlformats.org/drawingml/2006/table">
            <a:tbl>
              <a:tblPr rtl="1"/>
              <a:tblGrid>
                <a:gridCol w="989814"/>
                <a:gridCol w="2649358"/>
                <a:gridCol w="2365707"/>
                <a:gridCol w="1490137"/>
                <a:gridCol w="713896"/>
              </a:tblGrid>
              <a:tr h="231329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810" marR="638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نقاط برش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ASQ</a:t>
                      </a:r>
                      <a:r>
                        <a:rPr lang="fa-IR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در کودکان  ایرانی   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15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3810" marR="6381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حیطه ها 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یک انحراف پایین تر از میانگین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دو انحراف پایین تر از میانگین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2507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شش ماهگی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برقراری ارتباط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38.9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27.9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25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درشت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27.3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10.4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25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ظریف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41.4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30.7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25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حل مساله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41.7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31.3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25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شخصی- اجتماعی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34.2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20.8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10" marR="6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12" name="Rectangle 11"/>
          <p:cNvSpPr>
            <a:spLocks noChangeArrowheads="1"/>
          </p:cNvSpPr>
          <p:nvPr/>
        </p:nvSpPr>
        <p:spPr bwMode="auto">
          <a:xfrm>
            <a:off x="395288" y="1123950"/>
            <a:ext cx="8208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/>
            <a:r>
              <a:rPr lang="fa-IR" sz="2400">
                <a:cs typeface="B Nazanin" pitchFamily="2" charset="-78"/>
              </a:rPr>
              <a:t> اگربرای باردوم ارزیابی </a:t>
            </a:r>
            <a:r>
              <a:rPr lang="ar-SA" sz="2400">
                <a:cs typeface="B Nazanin" pitchFamily="2" charset="-78"/>
              </a:rPr>
              <a:t>بالاتر</a:t>
            </a:r>
            <a:r>
              <a:rPr lang="fa-IR" sz="2400">
                <a:cs typeface="B Nazanin" pitchFamily="2" charset="-78"/>
              </a:rPr>
              <a:t> </a:t>
            </a:r>
            <a:r>
              <a:rPr lang="ar-SA" sz="2400">
                <a:cs typeface="B Nazanin" pitchFamily="2" charset="-78"/>
              </a:rPr>
              <a:t>از ستون "یک انحراف پایین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ترازمیانگین”</a:t>
            </a:r>
            <a:r>
              <a:rPr lang="fa-IR" sz="2400">
                <a:cs typeface="B Nazanin" pitchFamily="2" charset="-78"/>
              </a:rPr>
              <a:t> </a:t>
            </a:r>
            <a:r>
              <a:rPr lang="ar-SA" sz="2400">
                <a:cs typeface="B Nazanin" pitchFamily="2" charset="-78"/>
              </a:rPr>
              <a:t>قرارنگیرد کودک برای پیگیری و ارزیابی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های دقیق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تر ارجاع شود</a:t>
            </a:r>
            <a:endParaRPr lang="fa-IR" sz="2400"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6776" y="2205038"/>
          <a:ext cx="8208912" cy="2222500"/>
        </p:xfrm>
        <a:graphic>
          <a:graphicData uri="http://schemas.openxmlformats.org/drawingml/2006/table">
            <a:tbl>
              <a:tblPr rtl="1"/>
              <a:tblGrid>
                <a:gridCol w="4427254"/>
                <a:gridCol w="709728"/>
                <a:gridCol w="1180032"/>
                <a:gridCol w="1011150"/>
                <a:gridCol w="880748"/>
              </a:tblGrid>
              <a:tr h="2603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برقراری ارتباط</a:t>
                      </a:r>
                      <a:r>
                        <a:rPr kumimoji="0" lang="fa-I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</a:t>
                      </a: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1-آیا کودک جیغ می زند ؟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2-زمانی که کودک با صدای خودش بازی می کند ، آیا از خودش صداهای کلفت یا حلقی مانند قرقر یا خرخر را در می آورد؟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زمانی که خارج از دید کودک هستید و او را صدا می کنید ،آیا به سمت شما بر می گردد؟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زمانی که صدای بلندی می آید ، آیا کودک برمی گردد تا ببیند آن صدا از کجا آمد؟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آیا کودک صداهایی مانند «دا»،«گا » ، « با » را از خودش در می آورد؟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6-اگر صداهایی که کودکتان از خودش در می آورد را تقلید کنید ، آیا آن صداها را بعد از شما تکرار می کند 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_</a:t>
                      </a: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35</a:t>
                      </a: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_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05213-26FB-425A-B19B-0454C8B17CEA}" type="slidenum">
              <a:rPr lang="fa-IR" smtClean="0"/>
              <a:pPr>
                <a:defRPr/>
              </a:pPr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1"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cs typeface="B Nazanin" pitchFamily="2" charset="-78"/>
              </a:rPr>
              <a:t>-2SD</a:t>
            </a:r>
            <a:r>
              <a:rPr lang="fa-IR" sz="2800" b="1" dirty="0" smtClean="0">
                <a:solidFill>
                  <a:srgbClr val="00B050"/>
                </a:solidFill>
                <a:cs typeface="B Nazanin" pitchFamily="2" charset="-78"/>
              </a:rPr>
              <a:t> و کمتر از آن </a:t>
            </a:r>
            <a:endParaRPr lang="en-US" sz="28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44035" name="Rectangle 11"/>
          <p:cNvSpPr>
            <a:spLocks noChangeArrowheads="1"/>
          </p:cNvSpPr>
          <p:nvPr/>
        </p:nvSpPr>
        <p:spPr bwMode="auto">
          <a:xfrm>
            <a:off x="323850" y="981075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/>
            <a:r>
              <a:rPr lang="fa-IR" sz="2400">
                <a:cs typeface="B Nazanin" pitchFamily="2" charset="-78"/>
              </a:rPr>
              <a:t> </a:t>
            </a:r>
            <a:r>
              <a:rPr lang="ar-SA" sz="2400">
                <a:cs typeface="B Nazanin" pitchFamily="2" charset="-78"/>
              </a:rPr>
              <a:t>چنان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چه امتیازات در هر یک از حیطه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های تکاملی از نقطه برش اعلام شده در ستون  "دو انحراف پایین تر از میانگین"کمتر یا بر آن منطبق بود ‏کودک باید برای پیگیری و ارزیابی</a:t>
            </a:r>
            <a:r>
              <a:rPr lang="fa-IR" sz="2400">
                <a:cs typeface="B Nazanin" pitchFamily="2" charset="-78"/>
              </a:rPr>
              <a:t>‌</a:t>
            </a:r>
            <a:r>
              <a:rPr lang="ar-SA" sz="2400">
                <a:cs typeface="B Nazanin" pitchFamily="2" charset="-78"/>
              </a:rPr>
              <a:t>های دقیق تر ارجاع شود</a:t>
            </a:r>
            <a:endParaRPr lang="fa-IR" sz="2400">
              <a:cs typeface="B Nazanin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785" y="2420938"/>
          <a:ext cx="8352928" cy="1993900"/>
        </p:xfrm>
        <a:graphic>
          <a:graphicData uri="http://schemas.openxmlformats.org/drawingml/2006/table">
            <a:tbl>
              <a:tblPr rtl="1"/>
              <a:tblGrid>
                <a:gridCol w="5960608"/>
                <a:gridCol w="298838"/>
                <a:gridCol w="536294"/>
                <a:gridCol w="597676"/>
                <a:gridCol w="959512"/>
              </a:tblGrid>
              <a:tr h="311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حیطه حرکات درشت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                            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8 ماهگی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بله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گاهی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هنوز نه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1-زمانیکه کودک را روی زمین می نشانید آیا از دست هایش بعنوان تکیه گاه استفاده می کند؟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2- آیا کودک از حالت خوابیده به پشت ، روی شکم غلت زده و در همین حالت  دست هایش را از زیر تنه اش بیرون می کشد؟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3- آیا کودک با قرار گرفتن روی دست ها و زانوهایش ، به حالت چهار دست و پا در می آید؟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4- اگر هر دو دست  کودک را صرفاً  برای حفــظ تعــادل وی بگیـرید ، آیا در حالی که ایستـاده است، وزنش را روی کف پاهایش تحمـل می کند؟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5- آیا کودک بدون کمک دست هایش به عنوان تکیه گاه چند دقیقه صاف می نشیند ؟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6-زمانیکه کودک در حالت ایستاده قرار می دهید ، آیا بدون تکیه دادن سینه اش به آن وسیله ، با نگه داشتن دستش ، خودش را در وضعیت ایستاده نگه می دارد؟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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  <a:sym typeface="Wingdings 2" pitchFamily="18" charset="2"/>
                        </a:rPr>
                        <a:t>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جمع کل   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Zar" pitchFamily="2" charset="-78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Zar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6" y="4408001"/>
          <a:ext cx="8352929" cy="1898669"/>
        </p:xfrm>
        <a:graphic>
          <a:graphicData uri="http://schemas.openxmlformats.org/drawingml/2006/table">
            <a:tbl>
              <a:tblPr rtl="1"/>
              <a:tblGrid>
                <a:gridCol w="614724"/>
                <a:gridCol w="2534653"/>
                <a:gridCol w="2263486"/>
                <a:gridCol w="2214935"/>
                <a:gridCol w="725131"/>
              </a:tblGrid>
              <a:tr h="16176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700" dirty="0">
                        <a:latin typeface="Calibri"/>
                        <a:ea typeface="Times New Roman"/>
                      </a:endParaRPr>
                    </a:p>
                  </a:txBody>
                  <a:tcPr marL="46606" marR="46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نقاط برش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ASQ</a:t>
                      </a:r>
                      <a:r>
                        <a:rPr lang="fa-I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 در کودکان  ایرانی   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9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700">
                        <a:latin typeface="Calibri"/>
                        <a:ea typeface="Times New Roman"/>
                      </a:endParaRPr>
                    </a:p>
                  </a:txBody>
                  <a:tcPr marL="46606" marR="4660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حیطه ها 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B Lotus"/>
                        </a:rPr>
                        <a:t>یک انحراف پایین تر از میانگین</a:t>
                      </a:r>
                      <a:endParaRPr lang="fa-IR" sz="12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B Lotus"/>
                        </a:rPr>
                        <a:t>دو انحراف پایین تر از میانگین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60557">
                <a:tc row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هشت </a:t>
                      </a: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ماهگی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برقراری ارتباط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28.8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6055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درشت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24.2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6055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حرکات ظریف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46.7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37.3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6055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حل مساله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45.8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36.5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6055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/>
                        </a:rPr>
                        <a:t>حیطه شخصی- اجتماعی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41.1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29.2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46606" marR="46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5A6A9-DDF3-4700-AB44-B6623CA68275}" type="slidenum">
              <a:rPr lang="fa-IR" smtClean="0"/>
              <a:pPr>
                <a:defRPr/>
              </a:pPr>
              <a:t>38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هرگونه نگرانی در بخش موارد کلی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68313" y="1196975"/>
            <a:ext cx="8207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/>
            <a:r>
              <a:rPr lang="fa-IR" sz="2800">
                <a:cs typeface="B Nazanin" pitchFamily="2" charset="-78"/>
              </a:rPr>
              <a:t> </a:t>
            </a:r>
            <a:r>
              <a:rPr lang="ar-SA" sz="2800">
                <a:cs typeface="B Nazanin" pitchFamily="2" charset="-78"/>
              </a:rPr>
              <a:t>بخش س</a:t>
            </a:r>
            <a:r>
              <a:rPr lang="fa-IR" sz="2800">
                <a:cs typeface="B Nazanin" pitchFamily="2" charset="-78"/>
              </a:rPr>
              <a:t>ؤ</a:t>
            </a:r>
            <a:r>
              <a:rPr lang="ar-SA" sz="2800">
                <a:cs typeface="B Nazanin" pitchFamily="2" charset="-78"/>
              </a:rPr>
              <a:t>الات عمومی</a:t>
            </a:r>
            <a:r>
              <a:rPr lang="fa-IR" sz="2800">
                <a:cs typeface="B Nazanin" pitchFamily="2" charset="-78"/>
              </a:rPr>
              <a:t>،</a:t>
            </a:r>
            <a:r>
              <a:rPr lang="ar-SA" sz="2800">
                <a:cs typeface="B Nazanin" pitchFamily="2" charset="-78"/>
              </a:rPr>
              <a:t> هر گ</a:t>
            </a:r>
            <a:r>
              <a:rPr lang="fa-IR" sz="2800">
                <a:cs typeface="B Nazanin" pitchFamily="2" charset="-78"/>
              </a:rPr>
              <a:t>ونه </a:t>
            </a:r>
            <a:r>
              <a:rPr lang="ar-SA" sz="2800">
                <a:cs typeface="B Nazanin" pitchFamily="2" charset="-78"/>
              </a:rPr>
              <a:t>‏نگرانی</a:t>
            </a:r>
            <a:r>
              <a:rPr lang="fa-IR" sz="2800">
                <a:cs typeface="B Nazanin" pitchFamily="2" charset="-78"/>
              </a:rPr>
              <a:t>،</a:t>
            </a:r>
            <a:r>
              <a:rPr lang="ar-SA" sz="2800">
                <a:cs typeface="B Nazanin" pitchFamily="2" charset="-78"/>
              </a:rPr>
              <a:t> صرف نظر از امتیاز ‏اخذ شده بر</a:t>
            </a:r>
            <a:r>
              <a:rPr lang="fa-IR" sz="2800">
                <a:cs typeface="B Nazanin" pitchFamily="2" charset="-78"/>
              </a:rPr>
              <a:t>ای ارزیابی‌های ‏دقیق‌تر کودک ارجاع شود</a:t>
            </a:r>
            <a:endParaRPr lang="en-US" sz="2800">
              <a:cs typeface="B Nazanin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786" y="2349500"/>
          <a:ext cx="8352927" cy="4176460"/>
        </p:xfrm>
        <a:graphic>
          <a:graphicData uri="http://schemas.openxmlformats.org/drawingml/2006/table">
            <a:tbl>
              <a:tblPr rtl="1"/>
              <a:tblGrid>
                <a:gridCol w="7477423"/>
                <a:gridCol w="373959"/>
                <a:gridCol w="501545"/>
              </a:tblGrid>
              <a:tr h="403279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latin typeface="Times New Roman"/>
                          <a:ea typeface="Times New Roman"/>
                          <a:cs typeface="B Titr"/>
                        </a:rPr>
                        <a:t>مـــــوارد کـــــلی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Times New Roman"/>
                          <a:ea typeface="Times New Roman"/>
                          <a:cs typeface="B Zar"/>
                        </a:rPr>
                        <a:t>بله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Times New Roman"/>
                          <a:ea typeface="Times New Roman"/>
                          <a:cs typeface="B Zar"/>
                        </a:rPr>
                        <a:t>خیر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9"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Zar"/>
                        </a:rPr>
                        <a:t>1-بنظر شما آیا کودکتان خوب می شنود؟ اگر نه توضیح دهید..........................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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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9"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Times New Roman"/>
                          <a:ea typeface="Times New Roman"/>
                          <a:cs typeface="B Zar"/>
                        </a:rPr>
                        <a:t>2-آیا کودک از دو دست خود در یک حد استفاده می کند ؟ اگر نه توضیح دهید.........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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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9"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Times New Roman"/>
                          <a:ea typeface="Times New Roman"/>
                          <a:cs typeface="B Zar"/>
                        </a:rPr>
                        <a:t>3-زمانی که به کودکتان کمک می کنید تا در حالت ایستاده قرار گیرد ،آیا دراکثر مواقع روی کف پاهایش می ایستد؟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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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9"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Times New Roman"/>
                          <a:ea typeface="Times New Roman"/>
                          <a:cs typeface="B Zar"/>
                        </a:rPr>
                        <a:t>4- آیا سابقه ناشنوایی و یا مشکلات شنوایی در دوران کودکی اعضای خانواده ی هر یک از والدین وجود دارد ؟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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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9"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Times New Roman"/>
                          <a:ea typeface="Times New Roman"/>
                          <a:cs typeface="B Zar"/>
                        </a:rPr>
                        <a:t>5- آیا به نظر شما ، کودکتان از نظر بینایی مشکلی دارد ؟ اگر بله توضیح دهید...................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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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586"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Zar"/>
                        </a:rPr>
                        <a:t>6- آیا در مورد کودک خود نگرانی خاصی دارید؟ اگر بله توضیح دهید...............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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B Zar"/>
                          <a:sym typeface="Wingdings 2"/>
                        </a:rPr>
                        <a:t>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DCB4F-EA24-4E8D-B8E6-4139CD905B1C}" type="slidenum">
              <a:rPr lang="fa-IR" smtClean="0"/>
              <a:pPr>
                <a:defRPr/>
              </a:pPr>
              <a:t>39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اهداف برنامه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5819796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ارتقا آگاهي  بهورزان و كاركنان بهداشتي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ارتقا آگاهي خانواده‌ها و مراقبان کودک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مشاوره مناسب به والدين كودكان نرمال به منظور ارتقاي تكامل كودكانشان (تحریکات شناختی)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مشاوره مناسب به والدين داراي كودكان با تأخير تكاملي 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استفاده درست از آزمون‌هاي ارزيابي تكاملي كودكان 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تشخيص بموقع و درست تأخير تكامل در كودكان 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مداخلات مناسب </a:t>
            </a:r>
            <a:r>
              <a:rPr lang="fa-IR" sz="2000" smtClean="0">
                <a:cs typeface="B Nazanin" pitchFamily="2" charset="-78"/>
              </a:rPr>
              <a:t>و بموقع برای جلوگیری از پیشرفت تأخیر تکاملی کودکان </a:t>
            </a: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رويكرد تيمي در خدمات تشخيصي، درماني و بازتواني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توزيع عادلانه خدمات تشخيصي، درماني و بازتواني در سطح كشور 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بهبود سيستم چرخش اطلاعات، نظام ثبت و گزارش دهي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80400" cy="46085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 algn="r" rtl="1" eaLnBrk="1" hangingPunct="1">
              <a:buFontTx/>
              <a:buAutoNum type="arabicPeriod"/>
              <a:defRPr/>
            </a:pPr>
            <a:r>
              <a:rPr lang="ar-SA" sz="2800" dirty="0" smtClean="0">
                <a:cs typeface="B Nazanin" pitchFamily="2" charset="-78"/>
              </a:rPr>
              <a:t> ‏از نگران وآشفته کردن پدر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و مادر پرهیز </a:t>
            </a:r>
            <a:r>
              <a:rPr lang="fa-IR" sz="2800" dirty="0" smtClean="0">
                <a:cs typeface="B Nazanin" pitchFamily="2" charset="-78"/>
              </a:rPr>
              <a:t>كنيد</a:t>
            </a:r>
            <a:r>
              <a:rPr lang="ar-SA" sz="2800" dirty="0" smtClean="0">
                <a:cs typeface="B Nazanin" pitchFamily="2" charset="-78"/>
              </a:rPr>
              <a:t> </a:t>
            </a:r>
            <a:endParaRPr lang="fa-IR" sz="2800" dirty="0" smtClean="0">
              <a:cs typeface="B Nazanin" pitchFamily="2" charset="-78"/>
            </a:endParaRPr>
          </a:p>
          <a:p>
            <a:pPr marL="514350" indent="-514350" algn="r" rtl="1" eaLnBrk="1" hangingPunct="1">
              <a:buFontTx/>
              <a:buAutoNum type="arabicPeriod"/>
              <a:defRPr/>
            </a:pPr>
            <a:r>
              <a:rPr lang="ar-SA" sz="2800" dirty="0" smtClean="0">
                <a:cs typeface="B Nazanin" pitchFamily="2" charset="-78"/>
              </a:rPr>
              <a:t>به زبان کاملا</a:t>
            </a:r>
            <a:r>
              <a:rPr lang="fa-IR" sz="2800" dirty="0" smtClean="0">
                <a:cs typeface="B Nazanin" pitchFamily="2" charset="-78"/>
              </a:rPr>
              <a:t>ً</a:t>
            </a:r>
            <a:r>
              <a:rPr lang="ar-SA" sz="2800" dirty="0" smtClean="0">
                <a:cs typeface="B Nazanin" pitchFamily="2" charset="-78"/>
              </a:rPr>
              <a:t> ساده و قابل فهم برای سطح تحصیلی- اجتماعی آن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 و ترجیحا</a:t>
            </a:r>
            <a:r>
              <a:rPr lang="fa-IR" sz="2800" dirty="0" smtClean="0">
                <a:cs typeface="B Nazanin" pitchFamily="2" charset="-78"/>
              </a:rPr>
              <a:t>ً</a:t>
            </a:r>
            <a:r>
              <a:rPr lang="ar-SA" sz="2800" dirty="0" smtClean="0">
                <a:cs typeface="B Nazanin" pitchFamily="2" charset="-78"/>
              </a:rPr>
              <a:t> به زبان مادری یا بومی آن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ها، سخن بگو</a:t>
            </a:r>
            <a:r>
              <a:rPr lang="fa-IR" sz="2800" dirty="0" smtClean="0">
                <a:cs typeface="B Nazanin" pitchFamily="2" charset="-78"/>
              </a:rPr>
              <a:t>ي</a:t>
            </a:r>
            <a:r>
              <a:rPr lang="ar-SA" sz="2800" dirty="0" smtClean="0">
                <a:cs typeface="B Nazanin" pitchFamily="2" charset="-78"/>
              </a:rPr>
              <a:t>ید</a:t>
            </a:r>
            <a:endParaRPr lang="en-US" sz="2800" dirty="0" smtClean="0">
              <a:cs typeface="B Nazanin" pitchFamily="2" charset="-78"/>
            </a:endParaRPr>
          </a:p>
          <a:p>
            <a:pPr marL="514350" indent="-514350" algn="r" rtl="1" eaLnBrk="1" hangingPunct="1">
              <a:buFontTx/>
              <a:buAutoNum type="arabicPeriod"/>
              <a:defRPr/>
            </a:pPr>
            <a:r>
              <a:rPr lang="ar-SA" sz="2800" dirty="0" smtClean="0">
                <a:cs typeface="B Nazanin" pitchFamily="2" charset="-78"/>
              </a:rPr>
              <a:t>اعلام کنید که نتایج ارزیابی حکایت از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این داشته است که بررسی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های دقیق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تر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و تخصصی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تر بر روی کودک آن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 لازم است </a:t>
            </a:r>
            <a:endParaRPr lang="en-US" sz="2800" dirty="0" smtClean="0">
              <a:cs typeface="B Nazanin" pitchFamily="2" charset="-78"/>
            </a:endParaRPr>
          </a:p>
          <a:p>
            <a:pPr marL="514350" indent="-514350" algn="r" rtl="1" eaLnBrk="1" hangingPunct="1">
              <a:buFontTx/>
              <a:buAutoNum type="arabicPeriod"/>
              <a:defRPr/>
            </a:pPr>
            <a:r>
              <a:rPr lang="ar-SA" sz="2800" dirty="0" smtClean="0">
                <a:cs typeface="B Nazanin" pitchFamily="2" charset="-78"/>
              </a:rPr>
              <a:t>استفاده از کلماتی چون «تست یا آزمون» ‏«رد شدن از تست» «غیر طبیعی»  و </a:t>
            </a:r>
            <a:r>
              <a:rPr lang="fa-IR" sz="2800" dirty="0" smtClean="0">
                <a:cs typeface="B Nazanin" pitchFamily="2" charset="-78"/>
              </a:rPr>
              <a:t>مانند اين‌ها</a:t>
            </a:r>
            <a:r>
              <a:rPr lang="ar-SA" sz="2800" dirty="0" smtClean="0">
                <a:cs typeface="B Nazanin" pitchFamily="2" charset="-78"/>
              </a:rPr>
              <a:t> خودداری کنید</a:t>
            </a:r>
            <a:endParaRPr lang="fa-IR" sz="2800" dirty="0" smtClean="0">
              <a:cs typeface="B Nazanin" pitchFamily="2" charset="-78"/>
            </a:endParaRPr>
          </a:p>
          <a:p>
            <a:pPr marL="514350" indent="-514350" algn="r" rtl="1" eaLnBrk="1" hangingPunct="1">
              <a:buFontTx/>
              <a:buAutoNum type="arabicPeriod"/>
              <a:defRPr/>
            </a:pPr>
            <a:r>
              <a:rPr lang="ar-SA" sz="2800" dirty="0" smtClean="0">
                <a:cs typeface="B Nazanin" pitchFamily="2" charset="-78"/>
              </a:rPr>
              <a:t>متخصصینی را که می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توانند جهت ارزیابی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های دقیق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تر و تخصصی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تر به آن</a:t>
            </a:r>
            <a:r>
              <a:rPr lang="fa-IR" sz="2800" dirty="0" smtClean="0">
                <a:cs typeface="B Nazanin" pitchFamily="2" charset="-78"/>
              </a:rPr>
              <a:t>‌</a:t>
            </a:r>
            <a:r>
              <a:rPr lang="ar-SA" sz="2800" dirty="0" smtClean="0">
                <a:cs typeface="B Nazanin" pitchFamily="2" charset="-78"/>
              </a:rPr>
              <a:t>ها مراجعه کنند</a:t>
            </a:r>
            <a:r>
              <a:rPr lang="fa-IR" sz="2800" dirty="0" smtClean="0">
                <a:cs typeface="B Nazanin" pitchFamily="2" charset="-78"/>
              </a:rPr>
              <a:t> (پزشک معین)</a:t>
            </a:r>
            <a:r>
              <a:rPr lang="ar-SA" sz="2800" dirty="0" smtClean="0">
                <a:cs typeface="B Nazanin" pitchFamily="2" charset="-78"/>
              </a:rPr>
              <a:t>، با اعلام نام، آدرس، ‏شماره تلفن و خدماتی که توسط ایشان قابل ارائه است، معرفی نمایید</a:t>
            </a:r>
            <a:endParaRPr lang="fa-IR" sz="2800" dirty="0" smtClean="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288" y="228600"/>
            <a:ext cx="8229600" cy="1270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defRPr/>
            </a:pP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 نکاتی درمورد </a:t>
            </a:r>
            <a:r>
              <a:rPr lang="ar-SA" sz="3600" b="1" dirty="0" smtClean="0">
                <a:solidFill>
                  <a:srgbClr val="00B050"/>
                </a:solidFill>
                <a:cs typeface="B Nazanin" pitchFamily="2" charset="-78"/>
              </a:rPr>
              <a:t>نحوه </a:t>
            </a:r>
            <a:r>
              <a:rPr lang="fa-IR" sz="3600" b="1" dirty="0" smtClean="0">
                <a:solidFill>
                  <a:srgbClr val="00B050"/>
                </a:solidFill>
                <a:cs typeface="B Nazanin" pitchFamily="2" charset="-78"/>
              </a:rPr>
              <a:t>ارجاع کودک</a:t>
            </a:r>
            <a:endParaRPr lang="en-US" sz="3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4B484-C2F7-462A-926F-077FDF6B1243}" type="slidenum">
              <a:rPr lang="fa-IR" smtClean="0"/>
              <a:pPr>
                <a:defRPr/>
              </a:pPr>
              <a:t>40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Table Placeholder 3" descr="4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685800"/>
            <a:ext cx="4445000" cy="5657850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9088"/>
            <a:ext cx="4876800" cy="6219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Table Placeholder 3" descr="6.bmp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328613"/>
            <a:ext cx="4953000" cy="6381750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Table Placeholder 3" descr="7.bmp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325438"/>
            <a:ext cx="4876800" cy="6289675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Table Placeholder 3" descr="8.bmp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334963"/>
            <a:ext cx="4876800" cy="6313487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Table Placeholder 3" descr="9.bmp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52413"/>
            <a:ext cx="5029200" cy="6440487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Table Placeholder 3" descr="10.bmp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312738"/>
            <a:ext cx="4800600" cy="6213475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1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"/>
            <a:ext cx="38671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8" descr="16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36290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17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724400"/>
            <a:ext cx="3657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Table Placeholder 3" descr="14.bmp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68288"/>
            <a:ext cx="4648200" cy="65039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bolghasemi-n\Desktop\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554038"/>
            <a:ext cx="8713788" cy="5999162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457200"/>
            <a:ext cx="8039100" cy="60880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040312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اقدامات اولیه به منظور استاندارد سازی و ایرانی سازی تست تکاملی تشخیصی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Bayley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برگزاری کارگاه های آموزشی توجیهی تست تکاملی تشخیصی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Bayley</a:t>
            </a: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جهت مدیران گروه سلامت خانواده و کارشناسان کودکان 10 دانشگاه منتخب با همکاری دانشگاه علوم بهزیستی و توان بخشی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دانشگاه‌هاي فارس، اصفهان، قم، شهيد بهشتي، گيلان، زاهدان، خوزستان، خراسان رضوي، تبريز، همدان منتخب اجراي برنامه بيلي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sz="26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 تست تشخيصي </a:t>
            </a:r>
            <a:r>
              <a:rPr lang="en-US" sz="3200" b="1" dirty="0" err="1" smtClean="0">
                <a:solidFill>
                  <a:srgbClr val="00B050"/>
                </a:solidFill>
                <a:cs typeface="B Nazanin" pitchFamily="2" charset="-78"/>
              </a:rPr>
              <a:t>Bayley</a:t>
            </a:r>
            <a:r>
              <a:rPr lang="en-US" sz="3200" b="1" dirty="0" smtClean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 </a:t>
            </a:r>
            <a:endParaRPr lang="en-US" sz="3200" dirty="0" smtClean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556260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برگزاری دوره های آموزشی تئوری و عملی تست تکاملی تشخیصی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Bayley</a:t>
            </a: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جهت کارشناسان مراکز بهداشتی درمانی 10 دانشگاه منتخب به منظور تربیت مربی کشوری با همکاری دانشگاه علوم بهزیستی و توان بخشی </a:t>
            </a: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اجرای تست تشخیصی بیلی توسط کارشناسان دوره دیده در 2 مرکز بهداشتی درمانی 10 دانشگاه علوم پزشکی کشور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ترجمه و چاپ کتاب های آموزشی تست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Bayley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، تهیه ابزار و وسایل انجام تست جهت 10 دانشگاه منتخب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راه اندازی اتاق انجام تست تکاملی تشخیصی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Bayley</a:t>
            </a: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در مراکز بهداشتی 10 دانشگاه منتخب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26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راه اندازی مرکز جامع اختلالات تکاملی کودکان در دانشگاه های شیراز – اصفهان – تبریز و همدان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endParaRPr lang="en-US" sz="2600" dirty="0">
              <a:cs typeface="B Nazani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52400"/>
            <a:ext cx="8305800" cy="777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> </a:t>
            </a:r>
            <a:r>
              <a:rPr lang="fa-IR" sz="3200" b="1" dirty="0" smtClean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>تست تشخيصي</a:t>
            </a:r>
            <a:r>
              <a:rPr lang="en-US" sz="3200" b="1" dirty="0" smtClean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cs typeface="B Nazanin" pitchFamily="2" charset="-78"/>
              </a:rPr>
              <a:t>Bayley</a:t>
            </a:r>
            <a:r>
              <a:rPr lang="fa-IR" sz="3200" b="1" dirty="0" smtClean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>    </a:t>
            </a:r>
            <a:r>
              <a:rPr lang="fa-IR" sz="3200" b="1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/>
            </a:r>
            <a:br>
              <a:rPr lang="fa-IR" sz="3200" b="1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latin typeface="+mj-lt"/>
                <a:ea typeface="+mj-ea"/>
                <a:cs typeface="B Nazanin" pitchFamily="2" charset="-78"/>
              </a:rPr>
              <a:t> </a:t>
            </a:r>
            <a:endParaRPr lang="en-US" sz="3200" dirty="0">
              <a:solidFill>
                <a:srgbClr val="00B050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916488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fa-IR" sz="2400" smtClean="0">
                <a:cs typeface="B Nazanin" pitchFamily="2" charset="-78"/>
              </a:rPr>
              <a:t>افتتاح مركز جامع تكامل كودكان شيراز  در تاريخ  92/2/1</a:t>
            </a:r>
            <a:endParaRPr lang="en-US" sz="2400" smtClean="0">
              <a:cs typeface="B Nazanin" pitchFamily="2" charset="-78"/>
            </a:endParaRPr>
          </a:p>
          <a:p>
            <a:endParaRPr lang="fa-IR" sz="2400" smtClean="0">
              <a:cs typeface="B Nazanin" pitchFamily="2" charset="-78"/>
            </a:endParaRPr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325562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fa-IR" sz="3200" b="1" smtClean="0">
                <a:solidFill>
                  <a:srgbClr val="00B050"/>
                </a:solidFill>
                <a:cs typeface="B Nazanin" pitchFamily="2" charset="-78"/>
              </a:rPr>
              <a:t>نمونه‌اي از مركز جامع تكامل كودكان</a:t>
            </a:r>
            <a:br>
              <a:rPr lang="fa-IR" sz="3200" b="1" smtClean="0">
                <a:solidFill>
                  <a:srgbClr val="00B050"/>
                </a:solidFill>
                <a:cs typeface="B Nazanin" pitchFamily="2" charset="-78"/>
              </a:rPr>
            </a:br>
            <a:r>
              <a:rPr lang="fa-IR" sz="3200" b="1" smtClean="0">
                <a:solidFill>
                  <a:srgbClr val="00B050"/>
                </a:solidFill>
                <a:cs typeface="B Nazanin" pitchFamily="2" charset="-78"/>
              </a:rPr>
              <a:t>دانشگاه علوم پزشكي شيراز  </a:t>
            </a:r>
          </a:p>
        </p:txBody>
      </p:sp>
      <p:pic>
        <p:nvPicPr>
          <p:cNvPr id="59396" name="Picture 3" descr="C:\Documents and Settings\APADANA\Local Settings\Temporary Internet Files\Content.IE5\ZI51TYEI\113%20cop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106045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cture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132856"/>
            <a:ext cx="3096344" cy="197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8" name="Picture 5" descr="C:\Documents and Settings\Apadana\My Documents\My Pictures\efteteh markaz takamol\IMG_3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76700"/>
            <a:ext cx="27193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6" descr="C:\Documents and Settings\Apadana\My Documents\My Pictures\efteteh markaz takamol\IMG_38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149725"/>
            <a:ext cx="33829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E18E-F59C-4674-A88B-3C0E3E130B7D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 rot="20081526">
            <a:off x="3403392" y="1240629"/>
            <a:ext cx="2667000" cy="1905000"/>
          </a:xfrm>
        </p:spPr>
        <p:txBody>
          <a:bodyPr/>
          <a:lstStyle/>
          <a:p>
            <a:pPr>
              <a:defRPr/>
            </a:pPr>
            <a:r>
              <a:rPr lang="fa-IR" sz="3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cs typeface="B Nazanin" pitchFamily="2" charset="-78"/>
              </a:rPr>
              <a:t>سلامت باشيد</a:t>
            </a:r>
            <a:r>
              <a:rPr lang="en-US" sz="3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cs typeface="B Nazanin" pitchFamily="2" charset="-78"/>
              </a:rPr>
              <a:t/>
            </a:r>
            <a:br>
              <a:rPr lang="en-US" sz="3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cs typeface="B Nazanin" pitchFamily="2" charset="-78"/>
              </a:rPr>
            </a:br>
            <a:endParaRPr lang="fa-IR" sz="3200" b="1" i="1" dirty="0" smtClean="0">
              <a:solidFill>
                <a:srgbClr val="00B050"/>
              </a:solidFill>
              <a:cs typeface="B Nazanin" pitchFamily="2" charset="-78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30876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86200"/>
            <a:ext cx="54864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print"/>
          <a:srcRect l="29388" t="11932" r="27345" b="9068"/>
          <a:stretch>
            <a:fillRect/>
          </a:stretch>
        </p:blipFill>
        <p:spPr bwMode="auto">
          <a:xfrm>
            <a:off x="228600" y="152400"/>
            <a:ext cx="3581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h.ahmadi.HD\Desktop\Jun15&amp;02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85750"/>
            <a:ext cx="8701088" cy="6357938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h.ahmadi.HD\Desktop\Jun15&amp;03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85750"/>
            <a:ext cx="8701087" cy="6286500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h.ahmadi.HD\Desktop\Jun15&amp;06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6425" y="357188"/>
            <a:ext cx="7931150" cy="6143625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14400"/>
            <a:ext cx="8382000" cy="5707063"/>
          </a:xfrm>
          <a:ln>
            <a:solidFill>
              <a:srgbClr val="00B050"/>
            </a:solidFill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3200" b="1" dirty="0" smtClean="0">
                <a:solidFill>
                  <a:srgbClr val="00B050"/>
                </a:solidFill>
                <a:cs typeface="B Nazanin" pitchFamily="2" charset="-78"/>
              </a:rPr>
              <a:t>کارت هایي برای آموزش والدین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2333B-C5D9-401C-BAAC-903DE22D4F49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4403</Words>
  <Application>Microsoft Office PowerPoint</Application>
  <PresentationFormat>On-screen Show (4:3)</PresentationFormat>
  <Paragraphs>814</Paragraphs>
  <Slides>54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روند اجراي برنامه تکامل کودکان </vt:lpstr>
      <vt:lpstr>برنامه های تکامل کودکان </vt:lpstr>
      <vt:lpstr>شیوع اختلالات تکاملی </vt:lpstr>
      <vt:lpstr>اهداف برنامه </vt:lpstr>
      <vt:lpstr>Slide 5</vt:lpstr>
      <vt:lpstr>Slide 6</vt:lpstr>
      <vt:lpstr>Slide 7</vt:lpstr>
      <vt:lpstr>Slide 8</vt:lpstr>
      <vt:lpstr>کارت هایي برای آموزش والدین</vt:lpstr>
      <vt:lpstr>کارت هایي برای آموزش والدین</vt:lpstr>
      <vt:lpstr>کارت هایي برای آموزش والدین</vt:lpstr>
      <vt:lpstr>کارت هایي برای آموزش والدین</vt:lpstr>
      <vt:lpstr>کارت هایي برای آموزش والدین</vt:lpstr>
      <vt:lpstr>کارت هایي برای آموزش والدین</vt:lpstr>
      <vt:lpstr>Slide 15</vt:lpstr>
      <vt:lpstr>Slide 16</vt:lpstr>
      <vt:lpstr>خصوصيات تست غربالگر  (Ages Stages Questionnaires) ASQ  </vt:lpstr>
      <vt:lpstr>ويژگي سؤال‌هاي پرسشنامه‌ها </vt:lpstr>
      <vt:lpstr>5 حیطه تکاملی هر پرسشنامه </vt:lpstr>
      <vt:lpstr>Slide 20</vt:lpstr>
      <vt:lpstr>Slide 21</vt:lpstr>
      <vt:lpstr>3 گزینه برای پاسخ به هرسوال</vt:lpstr>
      <vt:lpstr>Slide 23</vt:lpstr>
      <vt:lpstr>Slide 24</vt:lpstr>
      <vt:lpstr>توضیحات ضروری به والدین</vt:lpstr>
      <vt:lpstr>دستورالعمل استفاده ازپرسشنامه</vt:lpstr>
      <vt:lpstr>دستورالعمل نحوه امتیازدهی نهایی </vt:lpstr>
      <vt:lpstr>دستورالعمل نحوه امتیاز دهی نهایی </vt:lpstr>
      <vt:lpstr>دستورالعمل نحوه امتیاز دهی نهایی </vt:lpstr>
      <vt:lpstr>دستورالعمل نحوه امتیاز دهی نهایی </vt:lpstr>
      <vt:lpstr>یک سوال از یک حیطه تکاملی بدون پاسخ</vt:lpstr>
      <vt:lpstr>2 سوال از یک حیطه تکاملی بدون پاسخ</vt:lpstr>
      <vt:lpstr>بیشتر از 2 سوال از یک حیطه تکاملی بدون پاسخ</vt:lpstr>
      <vt:lpstr>دستورالعمل نحوه امتیازدهی نهایی </vt:lpstr>
      <vt:lpstr>بالای -1SD</vt:lpstr>
      <vt:lpstr>بین -1SD و -2SD</vt:lpstr>
      <vt:lpstr>برای بار دوم بالای -1SD قرار نگیرد</vt:lpstr>
      <vt:lpstr> -2SD و کمتر از آن </vt:lpstr>
      <vt:lpstr>هرگونه نگرانی در بخش موارد کلی</vt:lpstr>
      <vt:lpstr> نکاتی درمورد نحوه ارجاع کودک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  تست تشخيصي Bayley   </vt:lpstr>
      <vt:lpstr>Slide 52</vt:lpstr>
      <vt:lpstr>نمونه‌اي از مركز جامع تكامل كودكان دانشگاه علوم پزشكي شيراز  </vt:lpstr>
      <vt:lpstr>سلامت باشيد 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روند اجراي برنامه تکامل کودکان </dc:title>
  <dc:creator>abolghasemi-n</dc:creator>
  <cp:lastModifiedBy> </cp:lastModifiedBy>
  <cp:revision>33</cp:revision>
  <dcterms:created xsi:type="dcterms:W3CDTF">2015-01-21T09:35:13Z</dcterms:created>
  <dcterms:modified xsi:type="dcterms:W3CDTF">2015-01-24T05:40:07Z</dcterms:modified>
</cp:coreProperties>
</file>