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82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کاهش وزن" id="6">
      <p:sldLst/>
    </p:custShow>
    <p:custShow name="الگوی متفاوت" id="7">
      <p:sldLst/>
    </p:custShow>
    <p:custShow name="تولید شیر" id="8">
      <p:sldLst/>
    </p:custShow>
    <p:custShow name="گریه" id="9">
      <p:sldLst>
        <p:sld r:id="rId31"/>
      </p:sldLst>
    </p:custShow>
    <p:custShow name="یک پستان" id="1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7053F-5096-4BF0-B1F7-C99A07AC8C8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8BD9D-D04B-4374-A328-9F4942BF0A9F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199D2A9D-C622-4967-A661-57F352F819DC}" type="parTrans" cxnId="{3B2C293C-A736-4398-9503-ACD26EF9BFA3}">
      <dgm:prSet/>
      <dgm:spPr/>
      <dgm:t>
        <a:bodyPr/>
        <a:lstStyle/>
        <a:p>
          <a:endParaRPr lang="en-US" sz="4400"/>
        </a:p>
      </dgm:t>
    </dgm:pt>
    <dgm:pt modelId="{7A7CBE21-2B9F-44BE-A3CD-556426ACFAB7}" type="sibTrans" cxnId="{3B2C293C-A736-4398-9503-ACD26EF9BFA3}">
      <dgm:prSet/>
      <dgm:spPr/>
      <dgm:t>
        <a:bodyPr/>
        <a:lstStyle/>
        <a:p>
          <a:endParaRPr lang="en-US" sz="4400"/>
        </a:p>
      </dgm:t>
    </dgm:pt>
    <dgm:pt modelId="{83358AC8-B839-4C0E-B0F1-6CF6FDB0C190}" type="pres">
      <dgm:prSet presAssocID="{FC87053F-5096-4BF0-B1F7-C99A07AC8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944E7-4EE3-43FB-88F3-2D07A7F4E7BB}" type="pres">
      <dgm:prSet presAssocID="{A688BD9D-D04B-4374-A328-9F4942BF0A9F}" presName="parentText" presStyleLbl="node1" presStyleIdx="0" presStyleCnt="1" custLinFactNeighborY="-8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C293C-A736-4398-9503-ACD26EF9BFA3}" srcId="{FC87053F-5096-4BF0-B1F7-C99A07AC8C8E}" destId="{A688BD9D-D04B-4374-A328-9F4942BF0A9F}" srcOrd="0" destOrd="0" parTransId="{199D2A9D-C622-4967-A661-57F352F819DC}" sibTransId="{7A7CBE21-2B9F-44BE-A3CD-556426ACFAB7}"/>
    <dgm:cxn modelId="{79427188-C7A7-4E3A-A1CF-1F8615003E28}" type="presOf" srcId="{FC87053F-5096-4BF0-B1F7-C99A07AC8C8E}" destId="{83358AC8-B839-4C0E-B0F1-6CF6FDB0C190}" srcOrd="0" destOrd="0" presId="urn:microsoft.com/office/officeart/2005/8/layout/vList2"/>
    <dgm:cxn modelId="{59F7F98C-03B7-42C5-846E-F6E7BBC2D11E}" type="presOf" srcId="{A688BD9D-D04B-4374-A328-9F4942BF0A9F}" destId="{08E944E7-4EE3-43FB-88F3-2D07A7F4E7BB}" srcOrd="0" destOrd="0" presId="urn:microsoft.com/office/officeart/2005/8/layout/vList2"/>
    <dgm:cxn modelId="{E87E8463-C70B-497C-9BCD-246162FED69B}" type="presParOf" srcId="{83358AC8-B839-4C0E-B0F1-6CF6FDB0C190}" destId="{08E944E7-4EE3-43FB-88F3-2D07A7F4E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شیردادن صحیح صدمه به پستان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نمی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زند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E2DD82FA-28A4-410B-9C1A-13D25A228752}" type="presOf" srcId="{DC852723-665F-46B9-9EF8-9B8156FF0CE5}" destId="{0D734C52-B44A-479F-9127-C133833A1265}" srcOrd="0" destOrd="0" presId="urn:microsoft.com/office/officeart/2005/8/layout/vList2"/>
    <dgm:cxn modelId="{14DDC28A-C4A3-453E-8F98-DFA18A3FFF9C}" type="presOf" srcId="{B7B11152-A4AE-4285-9651-97DB3777E72F}" destId="{932355CA-4C6E-4A6B-8038-800F95C3D1E1}" srcOrd="0" destOrd="0" presId="urn:microsoft.com/office/officeart/2005/8/layout/vList2"/>
    <dgm:cxn modelId="{C1CAD47F-720F-46B2-AE80-CDA48652AF17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7053F-5096-4BF0-B1F7-C99A07AC8C8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8BD9D-D04B-4374-A328-9F4942BF0A9F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های شیردهی مادر و شیرخوار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199D2A9D-C622-4967-A661-57F352F819DC}" type="parTrans" cxnId="{3B2C293C-A736-4398-9503-ACD26EF9BFA3}">
      <dgm:prSet/>
      <dgm:spPr/>
      <dgm:t>
        <a:bodyPr/>
        <a:lstStyle/>
        <a:p>
          <a:endParaRPr lang="en-US" sz="4400"/>
        </a:p>
      </dgm:t>
    </dgm:pt>
    <dgm:pt modelId="{7A7CBE21-2B9F-44BE-A3CD-556426ACFAB7}" type="sibTrans" cxnId="{3B2C293C-A736-4398-9503-ACD26EF9BFA3}">
      <dgm:prSet/>
      <dgm:spPr/>
      <dgm:t>
        <a:bodyPr/>
        <a:lstStyle/>
        <a:p>
          <a:endParaRPr lang="en-US" sz="4400"/>
        </a:p>
      </dgm:t>
    </dgm:pt>
    <dgm:pt modelId="{83358AC8-B839-4C0E-B0F1-6CF6FDB0C190}" type="pres">
      <dgm:prSet presAssocID="{FC87053F-5096-4BF0-B1F7-C99A07AC8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944E7-4EE3-43FB-88F3-2D07A7F4E7BB}" type="pres">
      <dgm:prSet presAssocID="{A688BD9D-D04B-4374-A328-9F4942BF0A9F}" presName="parentText" presStyleLbl="node1" presStyleIdx="0" presStyleCnt="1" custLinFactNeighborY="-8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C293C-A736-4398-9503-ACD26EF9BFA3}" srcId="{FC87053F-5096-4BF0-B1F7-C99A07AC8C8E}" destId="{A688BD9D-D04B-4374-A328-9F4942BF0A9F}" srcOrd="0" destOrd="0" parTransId="{199D2A9D-C622-4967-A661-57F352F819DC}" sibTransId="{7A7CBE21-2B9F-44BE-A3CD-556426ACFAB7}"/>
    <dgm:cxn modelId="{40939DD5-064B-46F5-B28E-38CA3333BA04}" type="presOf" srcId="{A688BD9D-D04B-4374-A328-9F4942BF0A9F}" destId="{08E944E7-4EE3-43FB-88F3-2D07A7F4E7BB}" srcOrd="0" destOrd="0" presId="urn:microsoft.com/office/officeart/2005/8/layout/vList2"/>
    <dgm:cxn modelId="{0665AB64-BF90-456F-8C7C-0E3AA84734F8}" type="presOf" srcId="{FC87053F-5096-4BF0-B1F7-C99A07AC8C8E}" destId="{83358AC8-B839-4C0E-B0F1-6CF6FDB0C190}" srcOrd="0" destOrd="0" presId="urn:microsoft.com/office/officeart/2005/8/layout/vList2"/>
    <dgm:cxn modelId="{A3C8D85B-4B0B-42E0-B860-32FE9845D9E6}" type="presParOf" srcId="{83358AC8-B839-4C0E-B0F1-6CF6FDB0C190}" destId="{08E944E7-4EE3-43FB-88F3-2D07A7F4E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7053F-5096-4BF0-B1F7-C99A07AC8C8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8BD9D-D04B-4374-A328-9F4942BF0A9F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های شیردهی مادر و شیرخوار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199D2A9D-C622-4967-A661-57F352F819DC}" type="parTrans" cxnId="{3B2C293C-A736-4398-9503-ACD26EF9BFA3}">
      <dgm:prSet/>
      <dgm:spPr/>
      <dgm:t>
        <a:bodyPr/>
        <a:lstStyle/>
        <a:p>
          <a:endParaRPr lang="en-US" sz="4400"/>
        </a:p>
      </dgm:t>
    </dgm:pt>
    <dgm:pt modelId="{7A7CBE21-2B9F-44BE-A3CD-556426ACFAB7}" type="sibTrans" cxnId="{3B2C293C-A736-4398-9503-ACD26EF9BFA3}">
      <dgm:prSet/>
      <dgm:spPr/>
      <dgm:t>
        <a:bodyPr/>
        <a:lstStyle/>
        <a:p>
          <a:endParaRPr lang="en-US" sz="4400"/>
        </a:p>
      </dgm:t>
    </dgm:pt>
    <dgm:pt modelId="{83358AC8-B839-4C0E-B0F1-6CF6FDB0C190}" type="pres">
      <dgm:prSet presAssocID="{FC87053F-5096-4BF0-B1F7-C99A07AC8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944E7-4EE3-43FB-88F3-2D07A7F4E7BB}" type="pres">
      <dgm:prSet presAssocID="{A688BD9D-D04B-4374-A328-9F4942BF0A9F}" presName="parentText" presStyleLbl="node1" presStyleIdx="0" presStyleCnt="1" custLinFactNeighborY="-8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C293C-A736-4398-9503-ACD26EF9BFA3}" srcId="{FC87053F-5096-4BF0-B1F7-C99A07AC8C8E}" destId="{A688BD9D-D04B-4374-A328-9F4942BF0A9F}" srcOrd="0" destOrd="0" parTransId="{199D2A9D-C622-4967-A661-57F352F819DC}" sibTransId="{7A7CBE21-2B9F-44BE-A3CD-556426ACFAB7}"/>
    <dgm:cxn modelId="{F2A7189F-78A6-4E8F-A323-1AF063FD1192}" type="presOf" srcId="{A688BD9D-D04B-4374-A328-9F4942BF0A9F}" destId="{08E944E7-4EE3-43FB-88F3-2D07A7F4E7BB}" srcOrd="0" destOrd="0" presId="urn:microsoft.com/office/officeart/2005/8/layout/vList2"/>
    <dgm:cxn modelId="{23C91293-AA6C-4C48-924A-374DBF6F5C7A}" type="presOf" srcId="{FC87053F-5096-4BF0-B1F7-C99A07AC8C8E}" destId="{83358AC8-B839-4C0E-B0F1-6CF6FDB0C190}" srcOrd="0" destOrd="0" presId="urn:microsoft.com/office/officeart/2005/8/layout/vList2"/>
    <dgm:cxn modelId="{0ACA03F7-35C5-482B-BE4E-EF2D095C33DD}" type="presParOf" srcId="{83358AC8-B839-4C0E-B0F1-6CF6FDB0C190}" destId="{08E944E7-4EE3-43FB-88F3-2D07A7F4E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8214D-F206-4243-976E-4C4070A785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B6364-5652-482E-8436-7A1ADDB7035D}">
      <dgm:prSet custT="1"/>
      <dgm:spPr/>
      <dgm:t>
        <a:bodyPr/>
        <a:lstStyle/>
        <a:p>
          <a:pPr rtl="1"/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مواردی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که باید در هنگام گرفتن پستان پرهیز کرد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662B71D-9909-403F-A93F-549E350772A0}" type="parTrans" cxnId="{D21840E9-A7AD-4A8B-9843-EE249AA8AC67}">
      <dgm:prSet/>
      <dgm:spPr/>
      <dgm:t>
        <a:bodyPr/>
        <a:lstStyle/>
        <a:p>
          <a:endParaRPr lang="en-US"/>
        </a:p>
      </dgm:t>
    </dgm:pt>
    <dgm:pt modelId="{D01A5031-787E-4DDF-A26C-E84A4A832386}" type="sibTrans" cxnId="{D21840E9-A7AD-4A8B-9843-EE249AA8AC67}">
      <dgm:prSet/>
      <dgm:spPr/>
      <dgm:t>
        <a:bodyPr/>
        <a:lstStyle/>
        <a:p>
          <a:endParaRPr lang="en-US"/>
        </a:p>
      </dgm:t>
    </dgm:pt>
    <dgm:pt modelId="{0324DB9F-96E0-4218-9BB2-8CFA77B3B532}" type="pres">
      <dgm:prSet presAssocID="{79B8214D-F206-4243-976E-4C4070A78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D58B4-0969-406B-9665-A56840C07D3D}" type="pres">
      <dgm:prSet presAssocID="{88FB6364-5652-482E-8436-7A1ADDB703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EF23A-A831-4410-B062-8FAEEF0522F9}" type="presOf" srcId="{79B8214D-F206-4243-976E-4C4070A7859B}" destId="{0324DB9F-96E0-4218-9BB2-8CFA77B3B532}" srcOrd="0" destOrd="0" presId="urn:microsoft.com/office/officeart/2005/8/layout/vList2"/>
    <dgm:cxn modelId="{D21840E9-A7AD-4A8B-9843-EE249AA8AC67}" srcId="{79B8214D-F206-4243-976E-4C4070A7859B}" destId="{88FB6364-5652-482E-8436-7A1ADDB7035D}" srcOrd="0" destOrd="0" parTransId="{5662B71D-9909-403F-A93F-549E350772A0}" sibTransId="{D01A5031-787E-4DDF-A26C-E84A4A832386}"/>
    <dgm:cxn modelId="{32679F65-12F2-4B53-A241-65912F732D3C}" type="presOf" srcId="{88FB6364-5652-482E-8436-7A1ADDB7035D}" destId="{EDED58B4-0969-406B-9665-A56840C07D3D}" srcOrd="0" destOrd="0" presId="urn:microsoft.com/office/officeart/2005/8/layout/vList2"/>
    <dgm:cxn modelId="{56D6C8FC-B1E3-4938-9E38-CF2B70BDF184}" type="presParOf" srcId="{0324DB9F-96E0-4218-9BB2-8CFA77B3B532}" destId="{EDED58B4-0969-406B-9665-A56840C07D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8820C-C1CA-453C-B6BD-478637432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25E1D-E695-44BD-97E8-8F17EEB3E7AD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algn="ctr" rtl="1">
            <a:lnSpc>
              <a:spcPct val="100000"/>
            </a:lnSpc>
            <a:spcBef>
              <a:spcPts val="1200"/>
            </a:spcBef>
            <a:spcAft>
              <a:spcPts val="5400"/>
            </a:spcAft>
          </a:pP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C53287AD-B5F2-41E4-B003-6364D5764E71}" type="par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1D9680B8-1320-4F5E-979F-6286344BFE1D}" type="sib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727F44C3-F180-4871-8177-0EC82889DA52}" type="pres">
      <dgm:prSet presAssocID="{2188820C-C1CA-453C-B6BD-478637432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09D3F-A1C4-493A-B1A6-E886C85CF076}" type="pres">
      <dgm:prSet presAssocID="{B1B25E1D-E695-44BD-97E8-8F17EEB3E7AD}" presName="parentText" presStyleLbl="node1" presStyleIdx="0" presStyleCnt="1" custScaleY="315925" custLinFactNeighborY="-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CE713-41EC-478D-9AC6-F380B6E8340E}" type="presOf" srcId="{B1B25E1D-E695-44BD-97E8-8F17EEB3E7AD}" destId="{3D909D3F-A1C4-493A-B1A6-E886C85CF076}" srcOrd="0" destOrd="0" presId="urn:microsoft.com/office/officeart/2005/8/layout/vList2"/>
    <dgm:cxn modelId="{F2DC8578-2C0C-43DE-8468-BD70AC82F150}" srcId="{2188820C-C1CA-453C-B6BD-478637432C76}" destId="{B1B25E1D-E695-44BD-97E8-8F17EEB3E7AD}" srcOrd="0" destOrd="0" parTransId="{C53287AD-B5F2-41E4-B003-6364D5764E71}" sibTransId="{1D9680B8-1320-4F5E-979F-6286344BFE1D}"/>
    <dgm:cxn modelId="{FB124A80-987C-466A-8838-87434DE2BD3B}" type="presOf" srcId="{2188820C-C1CA-453C-B6BD-478637432C76}" destId="{727F44C3-F180-4871-8177-0EC82889DA52}" srcOrd="0" destOrd="0" presId="urn:microsoft.com/office/officeart/2005/8/layout/vList2"/>
    <dgm:cxn modelId="{3F0D2762-2D2B-4942-BB7B-5FABA4B84110}" type="presParOf" srcId="{727F44C3-F180-4871-8177-0EC82889DA52}" destId="{3D909D3F-A1C4-493A-B1A6-E886C85CF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88820C-C1CA-453C-B6BD-478637432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25E1D-E695-44BD-97E8-8F17EEB3E7AD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algn="ctr" rtl="1">
            <a:lnSpc>
              <a:spcPct val="100000"/>
            </a:lnSpc>
            <a:spcBef>
              <a:spcPts val="1200"/>
            </a:spcBef>
            <a:spcAft>
              <a:spcPts val="5400"/>
            </a:spcAft>
          </a:pP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C53287AD-B5F2-41E4-B003-6364D5764E71}" type="par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1D9680B8-1320-4F5E-979F-6286344BFE1D}" type="sib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727F44C3-F180-4871-8177-0EC82889DA52}" type="pres">
      <dgm:prSet presAssocID="{2188820C-C1CA-453C-B6BD-478637432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09D3F-A1C4-493A-B1A6-E886C85CF076}" type="pres">
      <dgm:prSet presAssocID="{B1B25E1D-E695-44BD-97E8-8F17EEB3E7AD}" presName="parentText" presStyleLbl="node1" presStyleIdx="0" presStyleCnt="1" custScaleY="315925" custLinFactNeighborY="-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09932-A181-4D53-9ABB-C60413CEA6E8}" type="presOf" srcId="{B1B25E1D-E695-44BD-97E8-8F17EEB3E7AD}" destId="{3D909D3F-A1C4-493A-B1A6-E886C85CF076}" srcOrd="0" destOrd="0" presId="urn:microsoft.com/office/officeart/2005/8/layout/vList2"/>
    <dgm:cxn modelId="{C6F2B471-4750-42B1-A8FC-1BF236D6EA2C}" type="presOf" srcId="{2188820C-C1CA-453C-B6BD-478637432C76}" destId="{727F44C3-F180-4871-8177-0EC82889DA52}" srcOrd="0" destOrd="0" presId="urn:microsoft.com/office/officeart/2005/8/layout/vList2"/>
    <dgm:cxn modelId="{F2DC8578-2C0C-43DE-8468-BD70AC82F150}" srcId="{2188820C-C1CA-453C-B6BD-478637432C76}" destId="{B1B25E1D-E695-44BD-97E8-8F17EEB3E7AD}" srcOrd="0" destOrd="0" parTransId="{C53287AD-B5F2-41E4-B003-6364D5764E71}" sibTransId="{1D9680B8-1320-4F5E-979F-6286344BFE1D}"/>
    <dgm:cxn modelId="{84B04EFE-004C-4B49-BB0C-8078CB1354FD}" type="presParOf" srcId="{727F44C3-F180-4871-8177-0EC82889DA52}" destId="{3D909D3F-A1C4-493A-B1A6-E886C85CF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8820C-C1CA-453C-B6BD-478637432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25E1D-E695-44BD-97E8-8F17EEB3E7AD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algn="ctr" rtl="1">
            <a:lnSpc>
              <a:spcPct val="100000"/>
            </a:lnSpc>
            <a:spcBef>
              <a:spcPts val="1200"/>
            </a:spcBef>
            <a:spcAft>
              <a:spcPts val="5400"/>
            </a:spcAft>
          </a:pP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C53287AD-B5F2-41E4-B003-6364D5764E71}" type="par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1D9680B8-1320-4F5E-979F-6286344BFE1D}" type="sibTrans" cxnId="{F2DC8578-2C0C-43DE-8468-BD70AC82F150}">
      <dgm:prSet/>
      <dgm:spPr/>
      <dgm:t>
        <a:bodyPr/>
        <a:lstStyle/>
        <a:p>
          <a:pPr algn="ctr">
            <a:lnSpc>
              <a:spcPct val="100000"/>
            </a:lnSpc>
          </a:pPr>
          <a:endParaRPr lang="en-US"/>
        </a:p>
      </dgm:t>
    </dgm:pt>
    <dgm:pt modelId="{727F44C3-F180-4871-8177-0EC82889DA52}" type="pres">
      <dgm:prSet presAssocID="{2188820C-C1CA-453C-B6BD-478637432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09D3F-A1C4-493A-B1A6-E886C85CF076}" type="pres">
      <dgm:prSet presAssocID="{B1B25E1D-E695-44BD-97E8-8F17EEB3E7AD}" presName="parentText" presStyleLbl="node1" presStyleIdx="0" presStyleCnt="1" custScaleY="315925" custLinFactNeighborY="-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C8578-2C0C-43DE-8468-BD70AC82F150}" srcId="{2188820C-C1CA-453C-B6BD-478637432C76}" destId="{B1B25E1D-E695-44BD-97E8-8F17EEB3E7AD}" srcOrd="0" destOrd="0" parTransId="{C53287AD-B5F2-41E4-B003-6364D5764E71}" sibTransId="{1D9680B8-1320-4F5E-979F-6286344BFE1D}"/>
    <dgm:cxn modelId="{CCB961A3-11D4-46B1-83C9-6C53E6FD3A22}" type="presOf" srcId="{B1B25E1D-E695-44BD-97E8-8F17EEB3E7AD}" destId="{3D909D3F-A1C4-493A-B1A6-E886C85CF076}" srcOrd="0" destOrd="0" presId="urn:microsoft.com/office/officeart/2005/8/layout/vList2"/>
    <dgm:cxn modelId="{327CAE7D-6209-42FF-98B5-7C3978ACA37D}" type="presOf" srcId="{2188820C-C1CA-453C-B6BD-478637432C76}" destId="{727F44C3-F180-4871-8177-0EC82889DA52}" srcOrd="0" destOrd="0" presId="urn:microsoft.com/office/officeart/2005/8/layout/vList2"/>
    <dgm:cxn modelId="{29C9E063-5AE1-4F24-A24C-8C56BCEDFF3C}" type="presParOf" srcId="{727F44C3-F180-4871-8177-0EC82889DA52}" destId="{3D909D3F-A1C4-493A-B1A6-E886C85CF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40D609-3851-4ED2-A884-48B84C15B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E5270-8968-4965-9377-4FF826ADAF14}">
      <dgm:prSet custT="1"/>
      <dgm:spPr/>
      <dgm:t>
        <a:bodyPr/>
        <a:lstStyle/>
        <a:p>
          <a:pPr algn="ctr"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پس از باز شدن مختصر دهان شیرخوار، کمی سر وی را به عقب متمایل نموده تا وقتی که کاملا  دهان باز شود  وی را </a:t>
          </a:r>
          <a:r>
            <a:rPr lang="fa-IR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سريعا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به آرامی </a:t>
          </a:r>
          <a:r>
            <a:rPr lang="fa-IR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بطرف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 هدایت کنید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43CAAF5D-B75E-4DC4-AA56-43022C84FAE5}" type="parTrans" cxnId="{DAB0B5E7-CD69-4A50-86C1-F81F2C1303C6}">
      <dgm:prSet/>
      <dgm:spPr/>
      <dgm:t>
        <a:bodyPr/>
        <a:lstStyle/>
        <a:p>
          <a:endParaRPr lang="en-US"/>
        </a:p>
      </dgm:t>
    </dgm:pt>
    <dgm:pt modelId="{3A886112-8FAF-4CEA-8AA9-E2909857AEC1}" type="sibTrans" cxnId="{DAB0B5E7-CD69-4A50-86C1-F81F2C1303C6}">
      <dgm:prSet/>
      <dgm:spPr/>
      <dgm:t>
        <a:bodyPr/>
        <a:lstStyle/>
        <a:p>
          <a:endParaRPr lang="en-US"/>
        </a:p>
      </dgm:t>
    </dgm:pt>
    <dgm:pt modelId="{6BF3E0E6-DF19-4EB1-BDCE-0D37E973BF91}" type="pres">
      <dgm:prSet presAssocID="{CC40D609-3851-4ED2-A884-48B84C15B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7FAE51-A43A-4841-890A-B65A1238C207}" type="pres">
      <dgm:prSet presAssocID="{A32E5270-8968-4965-9377-4FF826ADAF14}" presName="parentText" presStyleLbl="node1" presStyleIdx="0" presStyleCnt="1" custScaleY="423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18CF3-7A7A-42AC-AB2D-F4B7C1BF41AE}" type="presOf" srcId="{A32E5270-8968-4965-9377-4FF826ADAF14}" destId="{837FAE51-A43A-4841-890A-B65A1238C207}" srcOrd="0" destOrd="0" presId="urn:microsoft.com/office/officeart/2005/8/layout/vList2"/>
    <dgm:cxn modelId="{248FAE47-1815-493D-8C65-582547F62286}" type="presOf" srcId="{CC40D609-3851-4ED2-A884-48B84C15B567}" destId="{6BF3E0E6-DF19-4EB1-BDCE-0D37E973BF91}" srcOrd="0" destOrd="0" presId="urn:microsoft.com/office/officeart/2005/8/layout/vList2"/>
    <dgm:cxn modelId="{DAB0B5E7-CD69-4A50-86C1-F81F2C1303C6}" srcId="{CC40D609-3851-4ED2-A884-48B84C15B567}" destId="{A32E5270-8968-4965-9377-4FF826ADAF14}" srcOrd="0" destOrd="0" parTransId="{43CAAF5D-B75E-4DC4-AA56-43022C84FAE5}" sibTransId="{3A886112-8FAF-4CEA-8AA9-E2909857AEC1}"/>
    <dgm:cxn modelId="{40678F79-C338-4EB7-8759-2A436B42D055}" type="presParOf" srcId="{6BF3E0E6-DF19-4EB1-BDCE-0D37E973BF91}" destId="{837FAE51-A43A-4841-890A-B65A1238C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شیردادن صحیح به پستان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صدمه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نمی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زند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405491EC-981E-4F00-B221-B4869085E3C9}" type="presOf" srcId="{B7B11152-A4AE-4285-9651-97DB3777E72F}" destId="{932355CA-4C6E-4A6B-8038-800F95C3D1E1}" srcOrd="0" destOrd="0" presId="urn:microsoft.com/office/officeart/2005/8/layout/vList2"/>
    <dgm:cxn modelId="{272C7958-A3D5-420A-9E97-8474596AE78B}" type="presOf" srcId="{DC852723-665F-46B9-9EF8-9B8156FF0CE5}" destId="{0D734C52-B44A-479F-9127-C133833A1265}" srcOrd="0" destOrd="0" presId="urn:microsoft.com/office/officeart/2005/8/layout/vList2"/>
    <dgm:cxn modelId="{B1BF3371-6966-4300-BAEA-FF4124860424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44E7-4EE3-43FB-88F3-2D07A7F4E7BB}">
      <dsp:nvSpPr>
        <dsp:cNvPr id="0" name=""/>
        <dsp:cNvSpPr/>
      </dsp:nvSpPr>
      <dsp:spPr>
        <a:xfrm>
          <a:off x="0" y="0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785"/>
        <a:ext cx="8118030" cy="1031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شیردادن صحیح صدمه به پستان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نمی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زند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6082" y="46363"/>
        <a:ext cx="8137436" cy="851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44E7-4EE3-43FB-88F3-2D07A7F4E7BB}">
      <dsp:nvSpPr>
        <dsp:cNvPr id="0" name=""/>
        <dsp:cNvSpPr/>
      </dsp:nvSpPr>
      <dsp:spPr>
        <a:xfrm>
          <a:off x="0" y="0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های شیردهی مادر و شیرخوار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785"/>
        <a:ext cx="8118030" cy="1031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44E7-4EE3-43FB-88F3-2D07A7F4E7BB}">
      <dsp:nvSpPr>
        <dsp:cNvPr id="0" name=""/>
        <dsp:cNvSpPr/>
      </dsp:nvSpPr>
      <dsp:spPr>
        <a:xfrm>
          <a:off x="0" y="0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وضعیت های شیردهی مادر و شیرخوار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785"/>
        <a:ext cx="8118030" cy="1031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D58B4-0969-406B-9665-A56840C07D3D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مواردی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که باید در هنگام گرفتن پستان پرهیز کرد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9D3F-A1C4-493A-B1A6-E886C85CF076}">
      <dsp:nvSpPr>
        <dsp:cNvPr id="0" name=""/>
        <dsp:cNvSpPr/>
      </dsp:nvSpPr>
      <dsp:spPr>
        <a:xfrm>
          <a:off x="0" y="1"/>
          <a:ext cx="8229600" cy="129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spcBef>
              <a:spcPct val="0"/>
            </a:spcBef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lvl="0" algn="ctr" defTabSz="1955800" rtl="1">
            <a:lnSpc>
              <a:spcPct val="100000"/>
            </a:lnSpc>
            <a:spcBef>
              <a:spcPct val="0"/>
            </a:spcBef>
            <a:spcAft>
              <a:spcPts val="54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63211" y="63212"/>
        <a:ext cx="8103178" cy="1168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9D3F-A1C4-493A-B1A6-E886C85CF076}">
      <dsp:nvSpPr>
        <dsp:cNvPr id="0" name=""/>
        <dsp:cNvSpPr/>
      </dsp:nvSpPr>
      <dsp:spPr>
        <a:xfrm>
          <a:off x="0" y="1"/>
          <a:ext cx="8229600" cy="129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spcBef>
              <a:spcPct val="0"/>
            </a:spcBef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lvl="0" algn="ctr" defTabSz="1955800" rtl="1">
            <a:lnSpc>
              <a:spcPct val="100000"/>
            </a:lnSpc>
            <a:spcBef>
              <a:spcPct val="0"/>
            </a:spcBef>
            <a:spcAft>
              <a:spcPts val="54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63211" y="63212"/>
        <a:ext cx="8103178" cy="11684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9D3F-A1C4-493A-B1A6-E886C85CF076}">
      <dsp:nvSpPr>
        <dsp:cNvPr id="0" name=""/>
        <dsp:cNvSpPr/>
      </dsp:nvSpPr>
      <dsp:spPr>
        <a:xfrm>
          <a:off x="0" y="1"/>
          <a:ext cx="8229600" cy="129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spcBef>
              <a:spcPct val="0"/>
            </a:spcBef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آوردن شیرخوار به طرف پستان 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lvl="0" algn="ctr" defTabSz="1955800" rtl="1">
            <a:lnSpc>
              <a:spcPct val="100000"/>
            </a:lnSpc>
            <a:spcBef>
              <a:spcPct val="0"/>
            </a:spcBef>
            <a:spcAft>
              <a:spcPts val="54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Attachment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63211" y="63212"/>
        <a:ext cx="8103178" cy="11684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FAE51-A43A-4841-890A-B65A1238C207}">
      <dsp:nvSpPr>
        <dsp:cNvPr id="0" name=""/>
        <dsp:cNvSpPr/>
      </dsp:nvSpPr>
      <dsp:spPr>
        <a:xfrm>
          <a:off x="0" y="241261"/>
          <a:ext cx="8229600" cy="1461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پس از باز شدن مختصر دهان شیرخوار، کمی سر وی را به عقب متمایل نموده تا وقتی که کاملا  دهان باز شود  وی را </a:t>
          </a:r>
          <a:r>
            <a:rPr lang="fa-IR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سريعا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به آرامی </a:t>
          </a:r>
          <a:r>
            <a:rPr lang="fa-IR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بطرف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 هدایت کنید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71354" y="312615"/>
        <a:ext cx="8086892" cy="1318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شیردادن صحیح به پستان</a:t>
          </a: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صدمه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نمی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زند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/>
              <a:pPr>
                <a:defRPr/>
              </a:pPr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620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err="1" smtClean="0"/>
              <a:t>گاها</a:t>
            </a:r>
            <a:r>
              <a:rPr lang="fa-IR" dirty="0" smtClean="0"/>
              <a:t> نیاز به </a:t>
            </a:r>
            <a:r>
              <a:rPr lang="fa-IR" dirty="0" err="1" smtClean="0"/>
              <a:t>فشارآرام</a:t>
            </a:r>
            <a:r>
              <a:rPr lang="fa-IR" dirty="0" smtClean="0"/>
              <a:t> توسط انگشت تمیز نشانه مادر </a:t>
            </a:r>
            <a:r>
              <a:rPr lang="fa-IR" dirty="0" err="1" smtClean="0"/>
              <a:t>بطرف</a:t>
            </a:r>
            <a:r>
              <a:rPr lang="fa-IR" dirty="0" smtClean="0"/>
              <a:t> پائین و جلوی زبان </a:t>
            </a:r>
            <a:r>
              <a:rPr lang="fa-IR" dirty="0" err="1" smtClean="0"/>
              <a:t>ویا</a:t>
            </a:r>
            <a:r>
              <a:rPr lang="fa-IR" dirty="0" smtClean="0"/>
              <a:t>  پائین کشیدن چانه شیرخوار کمک کننده است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0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0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4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86850"/>
            <a:ext cx="1919288" cy="365125"/>
          </a:xfrm>
        </p:spPr>
        <p:txBody>
          <a:bodyPr/>
          <a:lstStyle>
            <a:lvl1pPr>
              <a:defRPr sz="500"/>
            </a:lvl1pPr>
            <a:extLst/>
          </a:lstStyle>
          <a:p>
            <a:pPr>
              <a:defRPr/>
            </a:pP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2200" y="6492875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 Ravari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6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3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72200" y="6492875"/>
            <a:ext cx="2351087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 Ravari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3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5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3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72200" y="6492875"/>
            <a:ext cx="2351087" cy="365125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 Ravari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1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0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8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5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83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4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2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99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6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72200" y="6492875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 Ravari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94% مشکلات شیردهی در مادر بعلت غلط و سطحی مکیدن نوک پستان است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339042"/>
            <a:ext cx="8229600" cy="1690158"/>
            <a:chOff x="0" y="119"/>
            <a:chExt cx="8229600" cy="1142760"/>
          </a:xfrm>
        </p:grpSpPr>
        <p:sp>
          <p:nvSpPr>
            <p:cNvPr id="9" name="Rounded Rectangle 8"/>
            <p:cNvSpPr/>
            <p:nvPr/>
          </p:nvSpPr>
          <p:spPr>
            <a:xfrm>
              <a:off x="0" y="119"/>
              <a:ext cx="8229600" cy="1142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785" y="119"/>
              <a:ext cx="8118030" cy="108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شیردادن صحیح به </a:t>
              </a:r>
              <a:r>
                <a:rPr lang="fa-I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پستان صدمه  </a:t>
              </a:r>
              <a:r>
                <a:rPr lang="fa-IR" sz="4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نمی</a:t>
              </a: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زند</a:t>
              </a:r>
            </a:p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شيردهي</a:t>
              </a:r>
              <a:r>
                <a:rPr lang="fa-IR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fa-IR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نبايد</a:t>
              </a:r>
              <a:r>
                <a:rPr lang="fa-IR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fa-IR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دردناك</a:t>
              </a:r>
              <a:r>
                <a:rPr lang="fa-IR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باشد!</a:t>
              </a:r>
              <a:endParaRPr lang="en-US" sz="48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0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5678" y="1700808"/>
            <a:ext cx="5905097" cy="4525962"/>
          </a:xfrm>
        </p:spPr>
        <p:txBody>
          <a:bodyPr/>
          <a:lstStyle/>
          <a:p>
            <a:r>
              <a:rPr lang="fa-IR" sz="3200" dirty="0">
                <a:cs typeface="B Nazanin" panose="00000400000000000000" pitchFamily="2" charset="-78"/>
              </a:rPr>
              <a:t>بدن </a:t>
            </a:r>
            <a:r>
              <a:rPr lang="fa-IR" sz="3200" dirty="0" err="1">
                <a:cs typeface="B Nazanin" panose="00000400000000000000" pitchFamily="2" charset="-78"/>
              </a:rPr>
              <a:t>شيرخوار</a:t>
            </a:r>
            <a:r>
              <a:rPr lang="fa-IR" sz="3200" dirty="0">
                <a:cs typeface="B Nazanin" panose="00000400000000000000" pitchFamily="2" charset="-78"/>
              </a:rPr>
              <a:t> هم سطح پستان مادر </a:t>
            </a:r>
            <a:r>
              <a:rPr lang="fa-IR" sz="3200" dirty="0" smtClean="0">
                <a:cs typeface="B Nazanin" panose="00000400000000000000" pitchFamily="2" charset="-78"/>
              </a:rPr>
              <a:t>باشد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شیرخوار به زیر پستان آویزان نباشد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پرهیز از وضعیتی که سبب چرخش گردن شیرخوار به طرفین شود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از فشار به پس سر( ناحیه اکسی </a:t>
            </a:r>
            <a:r>
              <a:rPr lang="fa-IR" sz="3200" dirty="0" err="1" smtClean="0">
                <a:cs typeface="B Nazanin" panose="00000400000000000000" pitchFamily="2" charset="-78"/>
              </a:rPr>
              <a:t>پیتال</a:t>
            </a:r>
            <a:r>
              <a:rPr lang="fa-IR" sz="3200" dirty="0">
                <a:cs typeface="B Nazanin" panose="00000400000000000000" pitchFamily="2" charset="-78"/>
              </a:rPr>
              <a:t>) </a:t>
            </a:r>
            <a:r>
              <a:rPr lang="fa-IR" sz="3200" dirty="0" smtClean="0">
                <a:cs typeface="B Nazanin" panose="00000400000000000000" pitchFamily="2" charset="-78"/>
              </a:rPr>
              <a:t>پرهیز شود چون این عمل باعث رهاکردن پستان و کشیدن سر به عقب و قوس کردن بدن وی می شود</a:t>
            </a:r>
          </a:p>
          <a:p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60648"/>
            <a:ext cx="8229600" cy="1142760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31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وضعيت</a:t>
              </a: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شيرخوار</a:t>
              </a: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هنگام </a:t>
              </a: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شيرخوردن</a:t>
              </a:r>
              <a:endParaRPr lang="fa-I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1"/>
          <a:stretch/>
        </p:blipFill>
        <p:spPr bwMode="auto">
          <a:xfrm>
            <a:off x="730729" y="1988840"/>
            <a:ext cx="1872208" cy="32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531" y="548680"/>
            <a:ext cx="4608512" cy="1143000"/>
          </a:xfrm>
        </p:spPr>
        <p:txBody>
          <a:bodyPr>
            <a:normAutofit/>
          </a:bodyPr>
          <a:lstStyle/>
          <a:p>
            <a:pPr rt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Madonna or cradle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hold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/>
            </a:r>
            <a:b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</a:b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گهواره ای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2  Kamra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181522" cy="5915055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سر شيرخوار در خم آرنج و بالای ساعد و شانه و پشت شيرخوار نيز توسط بقیه ساعد دست مادر همان طرف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حمايت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می شود.</a:t>
            </a:r>
          </a:p>
          <a:p>
            <a:pPr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صورت و بدن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شيرخوار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(</a:t>
            </a:r>
            <a:r>
              <a:rPr lang="fa-IR" sz="3200" b="1" dirty="0" smtClean="0">
                <a:cs typeface="2  Kamran" pitchFamily="2" charset="-78"/>
              </a:rPr>
              <a:t>به پهلو) 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رو به مادر است.</a:t>
            </a:r>
          </a:p>
          <a:p>
            <a:pPr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دست زیرین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شيرخوار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در طرفی که شير می خورد درپهلوی مادر و يا به باسن وی تکيه دارد</a:t>
            </a:r>
          </a:p>
          <a:p>
            <a:pPr algn="r" rtl="1"/>
            <a:r>
              <a:rPr lang="fa-IR" sz="3200" b="1" dirty="0" smtClean="0">
                <a:cs typeface="2  Kamran" pitchFamily="2" charset="-78"/>
              </a:rPr>
              <a:t>مادر می تواند با دست دیگرش پستانش را نگه دارد 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5280" y="548680"/>
            <a:ext cx="4356720" cy="1143000"/>
          </a:xfrm>
        </p:spPr>
        <p:txBody>
          <a:bodyPr>
            <a:noAutofit/>
          </a:bodyPr>
          <a:lstStyle/>
          <a:p>
            <a:pPr rt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Cross-cradle hold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/>
            </a:r>
            <a:b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</a:b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گهواره ای متقابل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2  Kamra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4737" y="623872"/>
            <a:ext cx="4325735" cy="5610255"/>
          </a:xfrm>
        </p:spPr>
        <p:txBody>
          <a:bodyPr>
            <a:noAutofit/>
          </a:bodyPr>
          <a:lstStyle/>
          <a:p>
            <a:pPr lvl="0"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قاعده گردن و شانه شيرخوار با کف دست مادر و پشت شيرخوار با ساعد همان دست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حمايت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می شود.</a:t>
            </a:r>
          </a:p>
          <a:p>
            <a:pPr lvl="0"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صورت و بدن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شيرخوار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(به پهلو) رو به مادر است.</a:t>
            </a:r>
          </a:p>
          <a:p>
            <a:pPr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دست زیرین </a:t>
            </a:r>
            <a:r>
              <a:rPr lang="fa-IR" sz="3200" b="1" dirty="0" err="1" smtClean="0">
                <a:latin typeface="Times New Roman"/>
                <a:ea typeface="Times New Roman"/>
                <a:cs typeface="2  Kamran" pitchFamily="2" charset="-78"/>
              </a:rPr>
              <a:t>شيرخوار</a:t>
            </a:r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 در طرفی که شير می خورد در پهلوی  مادر و يا به باسن وی تکيه دارد.</a:t>
            </a:r>
          </a:p>
          <a:p>
            <a:pPr algn="r" rtl="1"/>
            <a:r>
              <a:rPr lang="fa-IR" sz="3200" b="1" dirty="0" smtClean="0">
                <a:latin typeface="Times New Roman"/>
                <a:ea typeface="Times New Roman"/>
                <a:cs typeface="2  Kamran" pitchFamily="2" charset="-78"/>
              </a:rPr>
              <a:t>مادر می تواند با دست طرفی که از پستان خود به شيرخوار شير می دهد براحتی پستانش را نگهدارد.</a:t>
            </a:r>
          </a:p>
          <a:p>
            <a:pPr algn="r" rtl="1">
              <a:buNone/>
            </a:pPr>
            <a:endParaRPr lang="fa-IR" sz="3200" b="1" dirty="0" smtClean="0">
              <a:latin typeface="Times New Roman"/>
              <a:ea typeface="Times New Roman"/>
              <a:cs typeface="2  Kamr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91200" y="609601"/>
            <a:ext cx="3200400" cy="5711092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Times New Roman"/>
              <a:ea typeface="Times New Roman"/>
              <a:cs typeface="2  Kamran" pitchFamily="2" charset="-78"/>
            </a:endParaRPr>
          </a:p>
          <a:p>
            <a:pPr algn="r" rtl="1"/>
            <a:endParaRPr lang="fa-IR" dirty="0" smtClean="0">
              <a:latin typeface="Times New Roman"/>
              <a:ea typeface="Times New Roman"/>
              <a:cs typeface="2  Kamr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179512" y="609600"/>
            <a:ext cx="4486138" cy="1584176"/>
          </a:xfrm>
        </p:spPr>
        <p:txBody>
          <a:bodyPr>
            <a:noAutofit/>
          </a:bodyPr>
          <a:lstStyle/>
          <a:p>
            <a:pPr rt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Clutch, Under arm football hold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/>
            </a:r>
            <a:b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</a:br>
            <a:r>
              <a:rPr lang="fa-IR" sz="2800" b="1" dirty="0" err="1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زير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2  Kamran" pitchFamily="2" charset="-78"/>
              </a:rPr>
              <a:t> بغلی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2  Kamran" pitchFamily="2" charset="-78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616896" y="742244"/>
            <a:ext cx="4131568" cy="5711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شيرخوار به روی بالش و خوابيده به پهلو یا به پشت و يا کمی رو به بالا (نيمه نشسته)در کنار و زير بغل مادر و در بین بازو و قفسه سینه وی قرارمي گيرد.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قاعده گردن و شانه شيرخوار با کف دست مادر و پشت شيرخوار با ساعد همان دست </a:t>
            </a:r>
            <a:r>
              <a:rPr lang="fa-IR" sz="32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حمايت</a:t>
            </a: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 می شود.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مادر می تواند به راحتی با دست طرف مقابل پستانش را نگه دارد.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9968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310185" y="462134"/>
            <a:ext cx="4634001" cy="637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مادر به پهلو خوابيده، سر و پشت و پای بالايی خود را بر بالش تکيه مي دهد.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بدن شيرخوار از پهلو رو به روی مادر است </a:t>
            </a:r>
            <a:r>
              <a:rPr lang="fa-IR" sz="32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بطوريکه</a:t>
            </a: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 صورت وی رو به مادر و دهان او هم سطح با نوک پستان و سرش کمی به طرف عقب متمايل می باشد.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سر شيرخوار می تواند بر روی بستر و يا ساعد و يا بازوی مادر قرار بگيرد.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2  Kamran" pitchFamily="2" charset="-78"/>
              </a:rPr>
              <a:t>پشت شيرخوار توسط ساعد دست فوقانی مادر ويا بالش حمايت می شود.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179512" y="773832"/>
            <a:ext cx="415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</a:pPr>
            <a:r>
              <a:rPr lang="en-US" sz="2800" b="1" dirty="0">
                <a:solidFill>
                  <a:srgbClr val="F79646">
                    <a:lumMod val="50000"/>
                  </a:srgbClr>
                </a:solidFill>
                <a:cs typeface="2  Kamran" pitchFamily="2" charset="-78"/>
              </a:rPr>
              <a:t>Side-lying </a:t>
            </a:r>
            <a:r>
              <a:rPr lang="en-US" sz="2800" b="1" dirty="0" smtClean="0">
                <a:solidFill>
                  <a:srgbClr val="F79646">
                    <a:lumMod val="50000"/>
                  </a:srgbClr>
                </a:solidFill>
                <a:cs typeface="2  Kamran" pitchFamily="2" charset="-78"/>
              </a:rPr>
              <a:t>position</a:t>
            </a:r>
            <a:endParaRPr lang="fa-IR" sz="2800" b="1" dirty="0" smtClean="0">
              <a:solidFill>
                <a:srgbClr val="F79646">
                  <a:lumMod val="50000"/>
                </a:srgbClr>
              </a:solidFill>
              <a:cs typeface="2  Kamran" pitchFamily="2" charset="-78"/>
            </a:endParaRPr>
          </a:p>
          <a:p>
            <a:pPr algn="ctr" rtl="1">
              <a:spcBef>
                <a:spcPct val="0"/>
              </a:spcBef>
            </a:pPr>
            <a:r>
              <a:rPr lang="fa-IR" sz="2800" b="1" dirty="0" smtClean="0">
                <a:solidFill>
                  <a:srgbClr val="F79646">
                    <a:lumMod val="50000"/>
                  </a:srgbClr>
                </a:solidFill>
                <a:cs typeface="2  Kamran" pitchFamily="2" charset="-78"/>
              </a:rPr>
              <a:t>خوابیده به پهلو </a:t>
            </a:r>
            <a:endParaRPr lang="en-US" sz="2800" b="1" dirty="0">
              <a:solidFill>
                <a:srgbClr val="F79646">
                  <a:lumMod val="50000"/>
                </a:srgbClr>
              </a:solidFill>
              <a:cs typeface="2  Kamra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6512" y="1772816"/>
            <a:ext cx="8625136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انتقال شیر بهتر </a:t>
            </a:r>
            <a:r>
              <a:rPr lang="fa-IR" sz="3200" dirty="0" smtClean="0">
                <a:cs typeface="B Nazanin" panose="00000400000000000000" pitchFamily="2" charset="-78"/>
              </a:rPr>
              <a:t>از پستان به دهان شیرخوار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تحریک بیشتر تولید شیر</a:t>
            </a:r>
            <a:r>
              <a:rPr lang="fa-IR" sz="3200" dirty="0" smtClean="0">
                <a:cs typeface="B Nazanin" panose="00000400000000000000" pitchFamily="2" charset="-78"/>
              </a:rPr>
              <a:t> در پستان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رضایت و </a:t>
            </a:r>
            <a:r>
              <a:rPr lang="fa-IR" sz="3200" b="1" dirty="0" err="1" smtClean="0">
                <a:cs typeface="B Nazanin" panose="00000400000000000000" pitchFamily="2" charset="-78"/>
              </a:rPr>
              <a:t>خوشنودی</a:t>
            </a:r>
            <a:r>
              <a:rPr lang="fa-IR" sz="3200" b="1" dirty="0" smtClean="0">
                <a:cs typeface="B Nazanin" panose="00000400000000000000" pitchFamily="2" charset="-78"/>
              </a:rPr>
              <a:t> شیرخوار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پیشگیری از زخم نوک پستان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پیشگیری از </a:t>
            </a:r>
            <a:r>
              <a:rPr lang="fa-IR" sz="3200" b="1" dirty="0" err="1" smtClean="0">
                <a:cs typeface="B Nazanin" panose="00000400000000000000" pitchFamily="2" charset="-78"/>
              </a:rPr>
              <a:t>احتقان</a:t>
            </a:r>
            <a:r>
              <a:rPr lang="fa-IR" sz="3200" b="1" dirty="0" smtClean="0">
                <a:cs typeface="B Nazanin" panose="00000400000000000000" pitchFamily="2" charset="-78"/>
              </a:rPr>
              <a:t> پستان و...</a:t>
            </a:r>
          </a:p>
          <a:p>
            <a:pPr>
              <a:lnSpc>
                <a:spcPct val="150000"/>
              </a:lnSpc>
            </a:pP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401" y="332656"/>
            <a:ext cx="8136904" cy="126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Latch-On Well</a:t>
            </a:r>
            <a:r>
              <a:rPr lang="fa-IR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fa-IR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prstClr val="white"/>
                </a:solidFill>
                <a:cs typeface="B Nazanin" panose="00000400000000000000" pitchFamily="2" charset="-78"/>
              </a:rPr>
              <a:t>چفت شدن خوب دهان شیرخوار به پستان </a:t>
            </a:r>
            <a:endParaRPr lang="en-US" sz="3600" b="1" dirty="0" smtClean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2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625136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در آوردن پستان از دهان </a:t>
            </a:r>
            <a:r>
              <a:rPr lang="fa-IR" sz="3200" dirty="0" err="1" smtClean="0">
                <a:cs typeface="B Nazanin" panose="00000400000000000000" pitchFamily="2" charset="-78"/>
              </a:rPr>
              <a:t>شیرخواردر</a:t>
            </a:r>
            <a:r>
              <a:rPr lang="fa-IR" sz="3200" dirty="0" smtClean="0">
                <a:cs typeface="B Nazanin" panose="00000400000000000000" pitchFamily="2" charset="-78"/>
              </a:rPr>
              <a:t> وقفه های شیرخوردن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پستان به طرف دهان بردن و یا خم شدن به جلو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چرخش بدن مادر یا شیرخوار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فشار به چانه شیرخوار جهت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smtClean="0">
                <a:cs typeface="B Nazanin" panose="00000400000000000000" pitchFamily="2" charset="-78"/>
              </a:rPr>
              <a:t>زور باز کردن </a:t>
            </a:r>
            <a:r>
              <a:rPr lang="fa-IR" sz="3200" dirty="0">
                <a:cs typeface="B Nazanin" panose="00000400000000000000" pitchFamily="2" charset="-78"/>
              </a:rPr>
              <a:t>دهان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حمایت </a:t>
            </a:r>
            <a:r>
              <a:rPr lang="fa-IR" sz="3200" dirty="0" err="1" smtClean="0">
                <a:cs typeface="B Nazanin" panose="00000400000000000000" pitchFamily="2" charset="-78"/>
              </a:rPr>
              <a:t>وفشار</a:t>
            </a:r>
            <a:r>
              <a:rPr lang="fa-IR" sz="3200" dirty="0" smtClean="0">
                <a:cs typeface="B Nazanin" panose="00000400000000000000" pitchFamily="2" charset="-78"/>
              </a:rPr>
              <a:t> دادن </a:t>
            </a:r>
            <a:r>
              <a:rPr lang="fa-IR" sz="3200" dirty="0" err="1" smtClean="0">
                <a:cs typeface="B Nazanin" panose="00000400000000000000" pitchFamily="2" charset="-78"/>
              </a:rPr>
              <a:t>سرشیرخوار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smtClean="0">
                <a:cs typeface="B Nazanin" panose="00000400000000000000" pitchFamily="2" charset="-78"/>
              </a:rPr>
              <a:t>داخل پستان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خم کردن </a:t>
            </a:r>
            <a:r>
              <a:rPr lang="fa-IR" sz="3200" dirty="0">
                <a:cs typeface="B Nazanin" panose="00000400000000000000" pitchFamily="2" charset="-78"/>
              </a:rPr>
              <a:t>گردن </a:t>
            </a:r>
            <a:r>
              <a:rPr lang="fa-IR" sz="3200" dirty="0" smtClean="0">
                <a:cs typeface="B Nazanin" panose="00000400000000000000" pitchFamily="2" charset="-78"/>
              </a:rPr>
              <a:t>شیرخوار( چانه به قفسه سینه)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به </a:t>
            </a:r>
            <a:r>
              <a:rPr lang="fa-IR" sz="3200" dirty="0">
                <a:cs typeface="B Nazanin" panose="00000400000000000000" pitchFamily="2" charset="-78"/>
              </a:rPr>
              <a:t>عقب </a:t>
            </a:r>
            <a:r>
              <a:rPr lang="fa-IR" sz="3200" dirty="0" smtClean="0">
                <a:cs typeface="B Nazanin" panose="00000400000000000000" pitchFamily="2" charset="-78"/>
              </a:rPr>
              <a:t>کشیدن گردن </a:t>
            </a:r>
            <a:r>
              <a:rPr lang="fa-IR" sz="3200" dirty="0">
                <a:cs typeface="B Nazanin" panose="00000400000000000000" pitchFamily="2" charset="-78"/>
              </a:rPr>
              <a:t>شیرخوار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اجازه به </a:t>
            </a:r>
            <a:r>
              <a:rPr lang="fa-IR" sz="3200" dirty="0" err="1" smtClean="0">
                <a:cs typeface="B Nazanin" panose="00000400000000000000" pitchFamily="2" charset="-78"/>
              </a:rPr>
              <a:t>شیرخواردر</a:t>
            </a:r>
            <a:r>
              <a:rPr lang="fa-IR" sz="3200" dirty="0" smtClean="0">
                <a:cs typeface="B Nazanin" panose="00000400000000000000" pitchFamily="2" charset="-78"/>
              </a:rPr>
              <a:t> پراندن دست </a:t>
            </a:r>
            <a:r>
              <a:rPr lang="fa-IR" sz="3200" dirty="0" err="1" smtClean="0">
                <a:cs typeface="B Nazanin" panose="00000400000000000000" pitchFamily="2" charset="-78"/>
              </a:rPr>
              <a:t>وپایش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14891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848" y="1700808"/>
            <a:ext cx="8229600" cy="4104456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fa-IR" sz="4000" b="1" dirty="0" smtClean="0">
                <a:cs typeface="B Nazanin" panose="00000400000000000000" pitchFamily="2" charset="-78"/>
              </a:rPr>
              <a:t>  محل قراردادن </a:t>
            </a:r>
            <a:r>
              <a:rPr lang="fa-IR" sz="4000" b="1" dirty="0">
                <a:cs typeface="B Nazanin" panose="00000400000000000000" pitchFamily="2" charset="-78"/>
              </a:rPr>
              <a:t>دست </a:t>
            </a:r>
            <a:r>
              <a:rPr lang="fa-IR" sz="4000" b="1" dirty="0" smtClean="0">
                <a:cs typeface="B Nazanin" panose="00000400000000000000" pitchFamily="2" charset="-78"/>
              </a:rPr>
              <a:t>و انگشتان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a-IR" sz="3200" b="1" dirty="0" smtClean="0">
                <a:cs typeface="B Nazanin" panose="00000400000000000000" pitchFamily="2" charset="-78"/>
              </a:rPr>
              <a:t>دور از هاله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a-IR" sz="3200" b="1" dirty="0" smtClean="0">
                <a:cs typeface="B Nazanin" panose="00000400000000000000" pitchFamily="2" charset="-78"/>
              </a:rPr>
              <a:t>حمایت وزن پستان توسط دست </a:t>
            </a:r>
          </a:p>
          <a:p>
            <a:pPr lvl="4"/>
            <a:r>
              <a:rPr lang="fa-IR" sz="3200" b="1" dirty="0" smtClean="0">
                <a:cs typeface="B Nazanin" panose="00000400000000000000" pitchFamily="2" charset="-78"/>
                <a:hlinkClick r:id="" action="ppaction://noaction"/>
              </a:rPr>
              <a:t>پستان بزرگ</a:t>
            </a:r>
            <a:r>
              <a:rPr lang="en-US" sz="3200" b="1" dirty="0" smtClean="0">
                <a:cs typeface="B Nazanin" panose="00000400000000000000" pitchFamily="2" charset="-78"/>
              </a:rPr>
              <a:t>, </a:t>
            </a:r>
            <a:r>
              <a:rPr lang="fa-IR" sz="3200" b="1" dirty="0" smtClean="0">
                <a:cs typeface="B Nazanin" panose="00000400000000000000" pitchFamily="2" charset="-78"/>
              </a:rPr>
              <a:t>پستان کوچک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a-IR" sz="3200" b="1" dirty="0">
                <a:cs typeface="B Nazanin" panose="00000400000000000000" pitchFamily="2" charset="-78"/>
                <a:hlinkClick r:id="" action="ppaction://noaction"/>
              </a:rPr>
              <a:t>حمایت </a:t>
            </a:r>
            <a:r>
              <a:rPr lang="fa-IR" sz="3200" b="1" dirty="0" smtClean="0">
                <a:cs typeface="B Nazanin" panose="00000400000000000000" pitchFamily="2" charset="-78"/>
                <a:hlinkClick r:id="" action="ppaction://noaction"/>
              </a:rPr>
              <a:t>پستان به روشهای...</a:t>
            </a:r>
            <a:r>
              <a:rPr lang="en-US" sz="3200" b="1" dirty="0" smtClean="0">
                <a:cs typeface="B Nazanin" panose="00000400000000000000" pitchFamily="2" charset="-78"/>
                <a:hlinkClick r:id="" action="ppaction://noaction"/>
              </a:rPr>
              <a:t>C,V,U</a:t>
            </a:r>
            <a:endParaRPr lang="en-US" sz="3200" b="1" dirty="0" smtClean="0">
              <a:cs typeface="B Nazanin" panose="00000400000000000000" pitchFamily="2" charset="-78"/>
            </a:endParaRPr>
          </a:p>
          <a:p>
            <a:pPr marL="852487" indent="-742950">
              <a:buFont typeface="+mj-lt"/>
              <a:buAutoNum type="arabicPeriod"/>
            </a:pPr>
            <a:r>
              <a:rPr lang="fa-IR" sz="4000" b="1" dirty="0" smtClean="0">
                <a:cs typeface="B Nazanin" panose="00000400000000000000" pitchFamily="2" charset="-78"/>
                <a:hlinkClick r:id="" action="ppaction://noaction"/>
              </a:rPr>
              <a:t>آوردن شیرخوار به طرف </a:t>
            </a:r>
            <a:r>
              <a:rPr lang="fa-IR" sz="4000" b="1" dirty="0">
                <a:cs typeface="B Nazanin" panose="00000400000000000000" pitchFamily="2" charset="-78"/>
                <a:hlinkClick r:id="" action="ppaction://noaction"/>
              </a:rPr>
              <a:t>پستان </a:t>
            </a:r>
          </a:p>
          <a:p>
            <a:pPr marL="1116012" lvl="4" indent="0">
              <a:buNone/>
            </a:pPr>
            <a:r>
              <a:rPr lang="en-US" sz="4400" b="1" dirty="0" smtClean="0">
                <a:cs typeface="B Nazanin" panose="00000400000000000000" pitchFamily="2" charset="-78"/>
                <a:hlinkClick r:id="" action="ppaction://noaction"/>
              </a:rPr>
              <a:t>(Attachment)</a:t>
            </a:r>
            <a:r>
              <a:rPr lang="fa-IR" sz="2000" b="1" dirty="0" smtClean="0">
                <a:cs typeface="B Nazanin" panose="00000400000000000000" pitchFamily="2" charset="-78"/>
                <a:hlinkClick r:id="" action="ppaction://noaction"/>
              </a:rPr>
              <a:t>     </a:t>
            </a:r>
            <a:endParaRPr lang="fa-IR" sz="20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552" y="217405"/>
            <a:ext cx="8136904" cy="1195371"/>
            <a:chOff x="0" y="-72008"/>
            <a:chExt cx="8235167" cy="1123200"/>
          </a:xfrm>
        </p:grpSpPr>
        <p:sp>
          <p:nvSpPr>
            <p:cNvPr id="9" name="Rounded Rectangle 8"/>
            <p:cNvSpPr/>
            <p:nvPr/>
          </p:nvSpPr>
          <p:spPr>
            <a:xfrm>
              <a:off x="0" y="-72008"/>
              <a:ext cx="8229600" cy="11232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15227" y="6534"/>
              <a:ext cx="8119940" cy="996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حمایت پستان و </a:t>
              </a:r>
              <a:r>
                <a:rPr lang="en-US" sz="4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Latch-on)</a:t>
              </a:r>
              <a:r>
                <a:rPr lang="fa-IR" sz="4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8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96552" y="1700808"/>
            <a:ext cx="8820472" cy="430629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fa-IR" sz="3200" b="1" dirty="0" smtClean="0">
                <a:cs typeface="B Nazanin" panose="00000400000000000000" pitchFamily="2" charset="-78"/>
              </a:rPr>
              <a:t>مالیدن نوک پستان به لبها </a:t>
            </a:r>
            <a:r>
              <a:rPr lang="fa-IR" sz="3200" dirty="0" smtClean="0">
                <a:cs typeface="B Nazanin" panose="00000400000000000000" pitchFamily="2" charset="-78"/>
              </a:rPr>
              <a:t>(ترجیحا لب بالا) 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با بالا و </a:t>
            </a:r>
            <a:r>
              <a:rPr lang="fa-IR" sz="2800" dirty="0" err="1" smtClean="0">
                <a:cs typeface="B Nazanin" panose="00000400000000000000" pitchFamily="2" charset="-78"/>
              </a:rPr>
              <a:t>پائين</a:t>
            </a:r>
            <a:r>
              <a:rPr lang="fa-IR" sz="2800" dirty="0" smtClean="0">
                <a:cs typeface="B Nazanin" panose="00000400000000000000" pitchFamily="2" charset="-78"/>
              </a:rPr>
              <a:t> بردن آرام پستان برای باز </a:t>
            </a:r>
            <a:r>
              <a:rPr lang="fa-IR" sz="2800" dirty="0">
                <a:cs typeface="B Nazanin" panose="00000400000000000000" pitchFamily="2" charset="-78"/>
              </a:rPr>
              <a:t>شدن </a:t>
            </a:r>
            <a:r>
              <a:rPr lang="fa-IR" sz="2800" dirty="0" smtClean="0">
                <a:cs typeface="B Nazanin" panose="00000400000000000000" pitchFamily="2" charset="-78"/>
              </a:rPr>
              <a:t>دهان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3200" dirty="0" smtClean="0">
                <a:cs typeface="B Nazanin" panose="00000400000000000000" pitchFamily="2" charset="-78"/>
              </a:rPr>
              <a:t>دقت در عدم تماس انگشتان مادر با دهان شیرخوار</a:t>
            </a:r>
          </a:p>
          <a:p>
            <a:pPr lvl="2"/>
            <a:r>
              <a:rPr lang="fa-IR" sz="2800" dirty="0" smtClean="0">
                <a:cs typeface="B Nazanin" panose="00000400000000000000" pitchFamily="2" charset="-78"/>
              </a:rPr>
              <a:t>امکان بستن دهان و یا گاز گرفتن با لمس </a:t>
            </a:r>
            <a:r>
              <a:rPr lang="fa-IR" sz="2800" dirty="0">
                <a:cs typeface="B Nazanin" panose="00000400000000000000" pitchFamily="2" charset="-78"/>
              </a:rPr>
              <a:t>دهان </a:t>
            </a:r>
            <a:r>
              <a:rPr lang="fa-IR" sz="2800" dirty="0" smtClean="0">
                <a:cs typeface="B Nazanin" panose="00000400000000000000" pitchFamily="2" charset="-78"/>
              </a:rPr>
              <a:t>شیرخوار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2310037"/>
              </p:ext>
            </p:extLst>
          </p:nvPr>
        </p:nvGraphicFramePr>
        <p:xfrm>
          <a:off x="467544" y="260648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524" y="1700808"/>
            <a:ext cx="8119940" cy="1512168"/>
          </a:xfrm>
        </p:spPr>
        <p:txBody>
          <a:bodyPr/>
          <a:lstStyle/>
          <a:p>
            <a:pPr marL="852487" indent="-742950">
              <a:buFont typeface="+mj-lt"/>
              <a:buAutoNum type="arabicPeriod" startAt="2"/>
            </a:pPr>
            <a:r>
              <a:rPr lang="fa-IR" sz="3600" b="1" dirty="0">
                <a:cs typeface="B Nazanin" panose="00000400000000000000" pitchFamily="2" charset="-78"/>
              </a:rPr>
              <a:t>در ابتدا </a:t>
            </a:r>
            <a:r>
              <a:rPr lang="fa-IR" sz="3600" b="1" dirty="0" smtClean="0">
                <a:cs typeface="B Nazanin" panose="00000400000000000000" pitchFamily="2" charset="-78"/>
              </a:rPr>
              <a:t>باید چانه شیرخوار در تماس </a:t>
            </a:r>
            <a:r>
              <a:rPr lang="fa-IR" sz="3600" b="1" dirty="0">
                <a:cs typeface="B Nazanin" panose="00000400000000000000" pitchFamily="2" charset="-78"/>
              </a:rPr>
              <a:t>با پستان </a:t>
            </a:r>
            <a:r>
              <a:rPr lang="fa-IR" sz="3600" b="1" dirty="0" smtClean="0">
                <a:cs typeface="B Nazanin" panose="00000400000000000000" pitchFamily="2" charset="-78"/>
              </a:rPr>
              <a:t>و نوک </a:t>
            </a:r>
            <a:r>
              <a:rPr lang="fa-IR" sz="3600" b="1" dirty="0">
                <a:cs typeface="B Nazanin" panose="00000400000000000000" pitchFamily="2" charset="-78"/>
              </a:rPr>
              <a:t>بینی </a:t>
            </a:r>
            <a:r>
              <a:rPr lang="fa-IR" sz="3600" b="1" dirty="0" smtClean="0">
                <a:cs typeface="B Nazanin" panose="00000400000000000000" pitchFamily="2" charset="-78"/>
              </a:rPr>
              <a:t>نزدیک به آن باشد</a:t>
            </a:r>
          </a:p>
          <a:p>
            <a:pPr marL="109537" indent="0">
              <a:buNone/>
            </a:pP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14400" y="2977988"/>
            <a:ext cx="7605464" cy="28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08075" lvl="1" indent="-742950">
              <a:buClr>
                <a:srgbClr val="72A376"/>
              </a:buClr>
            </a:pP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دهان شیرخوار رو به بالا و از طرف چانه هاله را بپوشاند</a:t>
            </a:r>
          </a:p>
          <a:p>
            <a:pPr marL="1108075" lvl="1" indent="-742950">
              <a:buClr>
                <a:srgbClr val="72A376"/>
              </a:buClr>
            </a:pP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گفتن به مادر دهان باز همانند اولین گاز زدن به یک ساندویچ بزرگ، کمک کننده است</a:t>
            </a:r>
          </a:p>
          <a:p>
            <a:pPr marL="109537" indent="0">
              <a:buClr>
                <a:srgbClr val="72A376"/>
              </a:buClr>
              <a:buFont typeface="Wingdings 3" pitchFamily="18" charset="2"/>
              <a:buNone/>
            </a:pPr>
            <a:endParaRPr lang="fa-IR" sz="36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83385317"/>
              </p:ext>
            </p:extLst>
          </p:nvPr>
        </p:nvGraphicFramePr>
        <p:xfrm>
          <a:off x="467544" y="260648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576" y="1772816"/>
            <a:ext cx="7797552" cy="4176464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وضعیت صحیح شیردهی مادر و نوزاد </a:t>
            </a:r>
            <a:r>
              <a:rPr lang="fa-IR" sz="3200" b="1" u="sng" dirty="0" smtClean="0">
                <a:cs typeface="B Nazanin" panose="00000400000000000000" pitchFamily="2" charset="-78"/>
              </a:rPr>
              <a:t>اساس موفقیت </a:t>
            </a:r>
            <a:r>
              <a:rPr lang="fa-IR" sz="3200" dirty="0" smtClean="0">
                <a:cs typeface="B Nazanin" panose="00000400000000000000" pitchFamily="2" charset="-78"/>
              </a:rPr>
              <a:t>در تغذیه با </a:t>
            </a:r>
            <a:r>
              <a:rPr lang="fa-IR" sz="3200" dirty="0" err="1" smtClean="0">
                <a:cs typeface="B Nazanin" panose="00000400000000000000" pitchFamily="2" charset="-78"/>
              </a:rPr>
              <a:t>شیرمادراست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شیردهی </a:t>
            </a:r>
            <a:r>
              <a:rPr lang="fa-IR" sz="3200" b="1" u="sng" dirty="0" smtClean="0">
                <a:cs typeface="B Nazanin" panose="00000400000000000000" pitchFamily="2" charset="-78"/>
              </a:rPr>
              <a:t>راحت، بدون درد و موثر </a:t>
            </a:r>
            <a:r>
              <a:rPr lang="fa-IR" sz="3200" dirty="0" smtClean="0">
                <a:cs typeface="B Nazanin" panose="00000400000000000000" pitchFamily="2" charset="-78"/>
              </a:rPr>
              <a:t>نشانه بهترین عملکرد مادر و شیرخوار است</a:t>
            </a:r>
          </a:p>
          <a:p>
            <a:r>
              <a:rPr lang="fa-IR" sz="3200" dirty="0">
                <a:cs typeface="B Nazanin" panose="00000400000000000000" pitchFamily="2" charset="-78"/>
              </a:rPr>
              <a:t>وضعیت </a:t>
            </a:r>
            <a:r>
              <a:rPr lang="fa-IR" sz="3200" dirty="0" smtClean="0">
                <a:cs typeface="B Nazanin" panose="00000400000000000000" pitchFamily="2" charset="-78"/>
              </a:rPr>
              <a:t>های شیردهی زیادی برای مادر وجود دارد ولیکن نیازی به یادگیری همه آنها نیست، لذا با </a:t>
            </a:r>
            <a:r>
              <a:rPr lang="fa-IR" sz="3200" dirty="0">
                <a:cs typeface="B Nazanin" panose="00000400000000000000" pitchFamily="2" charset="-78"/>
              </a:rPr>
              <a:t>همان </a:t>
            </a:r>
            <a:r>
              <a:rPr lang="fa-IR" sz="3200" dirty="0" smtClean="0">
                <a:cs typeface="B Nazanin" panose="00000400000000000000" pitchFamily="2" charset="-78"/>
              </a:rPr>
              <a:t>وضعیتی که وی ترجیح میدهد باید تمرین و </a:t>
            </a:r>
            <a:r>
              <a:rPr lang="fa-IR" sz="3200" dirty="0">
                <a:cs typeface="B Nazanin" panose="00000400000000000000" pitchFamily="2" charset="-78"/>
              </a:rPr>
              <a:t>اصلاح </a:t>
            </a:r>
            <a:r>
              <a:rPr lang="fa-IR" sz="3200" dirty="0" smtClean="0">
                <a:cs typeface="B Nazanin" panose="00000400000000000000" pitchFamily="2" charset="-78"/>
              </a:rPr>
              <a:t>شیردهی </a:t>
            </a:r>
            <a:r>
              <a:rPr lang="fa-IR" sz="3200" dirty="0">
                <a:cs typeface="B Nazanin" panose="00000400000000000000" pitchFamily="2" charset="-78"/>
              </a:rPr>
              <a:t>نمود 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endParaRPr lang="fa-IR" sz="3200" dirty="0">
              <a:cs typeface="B Nazanin" panose="00000400000000000000" pitchFamily="2" charset="-78"/>
            </a:endParaRPr>
          </a:p>
          <a:p>
            <a:endParaRPr lang="en-US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97092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/>
              <a:pPr>
                <a:defRPr/>
              </a:pPr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36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396" y="1700808"/>
            <a:ext cx="8239076" cy="4824536"/>
          </a:xfrm>
        </p:spPr>
        <p:txBody>
          <a:bodyPr/>
          <a:lstStyle/>
          <a:p>
            <a:pPr marL="852487" indent="-742950">
              <a:buFont typeface="+mj-lt"/>
              <a:buAutoNum type="arabicPeriod" startAt="3"/>
            </a:pPr>
            <a:r>
              <a:rPr lang="fa-IR" sz="3200" b="1" dirty="0">
                <a:cs typeface="B Nazanin" panose="00000400000000000000" pitchFamily="2" charset="-78"/>
                <a:hlinkClick r:id="" action="ppaction://noaction"/>
              </a:rPr>
              <a:t>هدایت </a:t>
            </a:r>
            <a:r>
              <a:rPr lang="fa-IR" sz="3200" b="1" dirty="0" smtClean="0">
                <a:cs typeface="B Nazanin" panose="00000400000000000000" pitchFamily="2" charset="-78"/>
                <a:hlinkClick r:id="" action="ppaction://noaction"/>
              </a:rPr>
              <a:t>شیرخوار</a:t>
            </a:r>
            <a:r>
              <a:rPr lang="en-US" sz="3200" b="1" dirty="0" smtClean="0">
                <a:cs typeface="B Nazanin" panose="00000400000000000000" pitchFamily="2" charset="-78"/>
                <a:hlinkClick r:id="" action="ppaction://noaction"/>
              </a:rPr>
              <a:t> </a:t>
            </a:r>
            <a:r>
              <a:rPr lang="fa-IR" sz="3200" b="1" dirty="0" err="1" smtClean="0">
                <a:cs typeface="B Nazanin" panose="00000400000000000000" pitchFamily="2" charset="-78"/>
                <a:hlinkClick r:id="" action="ppaction://noaction"/>
              </a:rPr>
              <a:t>بطرف</a:t>
            </a:r>
            <a:r>
              <a:rPr lang="fa-IR" sz="3200" b="1" dirty="0" smtClean="0">
                <a:cs typeface="B Nazanin" panose="00000400000000000000" pitchFamily="2" charset="-78"/>
                <a:hlinkClick r:id="" action="ppaction://noaction"/>
              </a:rPr>
              <a:t> </a:t>
            </a:r>
            <a:r>
              <a:rPr lang="fa-IR" sz="3200" b="1" dirty="0">
                <a:cs typeface="B Nazanin" panose="00000400000000000000" pitchFamily="2" charset="-78"/>
                <a:hlinkClick r:id="" action="ppaction://noaction"/>
              </a:rPr>
              <a:t>پستان </a:t>
            </a:r>
            <a:endParaRPr lang="en-US" sz="3200" b="1" dirty="0" smtClean="0">
              <a:cs typeface="B Nazanin" panose="00000400000000000000" pitchFamily="2" charset="-78"/>
            </a:endParaRPr>
          </a:p>
          <a:p>
            <a:pPr lvl="2"/>
            <a:r>
              <a:rPr lang="fa-IR" sz="3000" b="1" dirty="0" smtClean="0">
                <a:cs typeface="B Nazanin" panose="00000400000000000000" pitchFamily="2" charset="-78"/>
              </a:rPr>
              <a:t>دهان </a:t>
            </a:r>
            <a:r>
              <a:rPr lang="fa-IR" sz="3000" b="1" dirty="0" err="1" smtClean="0">
                <a:cs typeface="B Nazanin" panose="00000400000000000000" pitchFamily="2" charset="-78"/>
              </a:rPr>
              <a:t>بایدکاملا</a:t>
            </a:r>
            <a:r>
              <a:rPr lang="fa-IR" sz="3000" b="1" dirty="0" smtClean="0">
                <a:cs typeface="B Nazanin" panose="00000400000000000000" pitchFamily="2" charset="-78"/>
              </a:rPr>
              <a:t> باز و زبان در کف آن باشد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ارتباط کلامی (گفتن باز) و دیدن (باز نمودن دهان مادر)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r>
              <a:rPr lang="fa-IR" sz="3000" dirty="0" smtClean="0">
                <a:cs typeface="B Nazanin" panose="00000400000000000000" pitchFamily="2" charset="-78"/>
              </a:rPr>
              <a:t>کمک کننده است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احساس ترس </a:t>
            </a:r>
            <a:r>
              <a:rPr lang="fa-IR" sz="3000" dirty="0">
                <a:cs typeface="B Nazanin" panose="00000400000000000000" pitchFamily="2" charset="-78"/>
              </a:rPr>
              <a:t>و مقاومت در شیرخوار درصورت </a:t>
            </a:r>
            <a:r>
              <a:rPr lang="fa-IR" sz="3000" dirty="0" smtClean="0">
                <a:cs typeface="B Nazanin" panose="00000400000000000000" pitchFamily="2" charset="-78"/>
              </a:rPr>
              <a:t>رفتار سریع و خشن </a:t>
            </a:r>
            <a:endParaRPr lang="en-US" sz="3000" dirty="0">
              <a:cs typeface="B Nazanin" panose="00000400000000000000" pitchFamily="2" charset="-78"/>
            </a:endParaRPr>
          </a:p>
          <a:p>
            <a:pPr lvl="2"/>
            <a:r>
              <a:rPr lang="fa-IR" sz="3000" dirty="0">
                <a:cs typeface="B Nazanin" panose="00000400000000000000" pitchFamily="2" charset="-78"/>
              </a:rPr>
              <a:t>پرهیز از </a:t>
            </a:r>
            <a:r>
              <a:rPr lang="fa-IR" sz="3000" dirty="0" smtClean="0">
                <a:cs typeface="B Nazanin" panose="00000400000000000000" pitchFamily="2" charset="-78"/>
              </a:rPr>
              <a:t>هول دادن </a:t>
            </a:r>
            <a:r>
              <a:rPr lang="fa-IR" sz="3000" dirty="0">
                <a:cs typeface="B Nazanin" panose="00000400000000000000" pitchFamily="2" charset="-78"/>
              </a:rPr>
              <a:t>و به زور بردن شیرخوار </a:t>
            </a:r>
            <a:r>
              <a:rPr lang="fa-IR" sz="3000" dirty="0" err="1">
                <a:cs typeface="B Nazanin" panose="00000400000000000000" pitchFamily="2" charset="-78"/>
              </a:rPr>
              <a:t>بطرف</a:t>
            </a:r>
            <a:r>
              <a:rPr lang="fa-IR" sz="3000" dirty="0">
                <a:cs typeface="B Nazanin" panose="00000400000000000000" pitchFamily="2" charset="-78"/>
              </a:rPr>
              <a:t> پستان مادر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در </a:t>
            </a:r>
            <a:r>
              <a:rPr lang="fa-IR" sz="3000" dirty="0">
                <a:cs typeface="B Nazanin" panose="00000400000000000000" pitchFamily="2" charset="-78"/>
              </a:rPr>
              <a:t>گریه زبان </a:t>
            </a:r>
            <a:r>
              <a:rPr lang="fa-IR" sz="3000" dirty="0" smtClean="0">
                <a:cs typeface="B Nazanin" panose="00000400000000000000" pitchFamily="2" charset="-78"/>
              </a:rPr>
              <a:t>بالاست و اختلال در </a:t>
            </a:r>
            <a:r>
              <a:rPr lang="en-US" sz="2200" dirty="0">
                <a:cs typeface="B Nazanin" panose="00000400000000000000" pitchFamily="2" charset="-78"/>
              </a:rPr>
              <a:t>Latch-On Well </a:t>
            </a:r>
            <a:endParaRPr lang="fa-IR" sz="30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3657379"/>
              </p:ext>
            </p:extLst>
          </p:nvPr>
        </p:nvGraphicFramePr>
        <p:xfrm>
          <a:off x="467544" y="260648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6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690886770"/>
              </p:ext>
            </p:extLst>
          </p:nvPr>
        </p:nvGraphicFramePr>
        <p:xfrm>
          <a:off x="304800" y="2133600"/>
          <a:ext cx="82296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260648"/>
            <a:ext cx="8229600" cy="1123200"/>
            <a:chOff x="0" y="0"/>
            <a:chExt cx="8229600" cy="112320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232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30" y="54830"/>
              <a:ext cx="8119940" cy="101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وضعیت دهان </a:t>
              </a:r>
              <a:r>
                <a:rPr lang="fa-IR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شیرخوار در </a:t>
              </a:r>
              <a:r>
                <a:rPr 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Latch-on</a:t>
              </a:r>
              <a:endParaRPr lang="fa-I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96855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نظرات مختلف در </a:t>
            </a:r>
            <a:r>
              <a:rPr lang="fa-IR" sz="2800" dirty="0" err="1" smtClean="0">
                <a:cs typeface="B Nazanin" panose="00000400000000000000" pitchFamily="2" charset="-78"/>
              </a:rPr>
              <a:t>جگونگی</a:t>
            </a:r>
            <a:r>
              <a:rPr lang="fa-IR" sz="2800" dirty="0" smtClean="0">
                <a:cs typeface="B Nazanin" panose="00000400000000000000" pitchFamily="2" charset="-78"/>
              </a:rPr>
              <a:t> وضعیت </a:t>
            </a:r>
            <a:r>
              <a:rPr lang="fa-IR" sz="2800" dirty="0">
                <a:cs typeface="B Nazanin" panose="00000400000000000000" pitchFamily="2" charset="-78"/>
              </a:rPr>
              <a:t>دهان </a:t>
            </a:r>
            <a:r>
              <a:rPr lang="fa-IR" sz="2800" dirty="0" smtClean="0">
                <a:cs typeface="B Nazanin" panose="00000400000000000000" pitchFamily="2" charset="-78"/>
              </a:rPr>
              <a:t>شیرخوار بروی هاله پستان</a:t>
            </a:r>
            <a:r>
              <a:rPr lang="fa-IR" sz="2800" dirty="0" smtClean="0">
                <a:cs typeface="B Nazanin" panose="00000400000000000000" pitchFamily="2" charset="-78"/>
                <a:sym typeface="Wingdings" panose="05000000000000000000" pitchFamily="2" charset="2"/>
              </a:rPr>
              <a:t>: </a:t>
            </a:r>
            <a:r>
              <a:rPr lang="fa-IR" sz="2800" b="1" u="sng" dirty="0" smtClean="0">
                <a:cs typeface="B Nazanin" panose="00000400000000000000" pitchFamily="2" charset="-78"/>
                <a:sym typeface="Wingdings" panose="05000000000000000000" pitchFamily="2" charset="2"/>
              </a:rPr>
              <a:t>(مهم راحتی مادر و انتقال خوب شیر است)</a:t>
            </a:r>
            <a:endParaRPr lang="fa-IR" sz="2800" b="1" u="sng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در مرکز </a:t>
            </a:r>
            <a:endParaRPr lang="fa-IR" sz="2400" dirty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غیر قرینه (ترجیحا)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دهان کاملا باز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زاویه گوشه دهان(150-130درجه) یا بهتر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عدم فرورفتگی </a:t>
            </a:r>
            <a:r>
              <a:rPr lang="fa-IR" sz="2800" dirty="0" err="1" smtClean="0">
                <a:cs typeface="B Nazanin" panose="00000400000000000000" pitchFamily="2" charset="-78"/>
              </a:rPr>
              <a:t>درگونه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(نشانه کشیده شدن زبان </a:t>
            </a:r>
            <a:r>
              <a:rPr lang="fa-IR" sz="2400" dirty="0" err="1" smtClean="0">
                <a:cs typeface="B Nazanin" panose="00000400000000000000" pitchFamily="2" charset="-78"/>
              </a:rPr>
              <a:t>درپشت</a:t>
            </a:r>
            <a:r>
              <a:rPr lang="fa-IR" sz="2400" dirty="0" smtClean="0">
                <a:cs typeface="B Nazanin" panose="00000400000000000000" pitchFamily="2" charset="-78"/>
              </a:rPr>
              <a:t> لثه </a:t>
            </a:r>
            <a:r>
              <a:rPr lang="fa-IR" sz="2400" dirty="0" err="1" smtClean="0">
                <a:cs typeface="B Nazanin" panose="00000400000000000000" pitchFamily="2" charset="-78"/>
              </a:rPr>
              <a:t>پائينی</a:t>
            </a:r>
            <a:r>
              <a:rPr lang="fa-IR" sz="2400" dirty="0" smtClean="0">
                <a:cs typeface="B Nazanin" panose="00000400000000000000" pitchFamily="2" charset="-78"/>
              </a:rPr>
              <a:t> و مکیدن مثل چوب شور)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  <a:hlinkClick r:id="" action="ppaction://noaction"/>
              </a:rPr>
              <a:t>برگشته شدن لب ها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noaction"/>
              </a:rPr>
              <a:t>بطرف</a:t>
            </a:r>
            <a:r>
              <a:rPr lang="fa-IR" sz="2800" dirty="0" smtClean="0">
                <a:cs typeface="B Nazanin" panose="00000400000000000000" pitchFamily="2" charset="-78"/>
                <a:hlinkClick r:id="" action="ppaction://noaction"/>
              </a:rPr>
              <a:t> بیرون  و نه مکیدن لب پائینی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قرارگرفتن حدود 2-1اینچ  از هاله پستان در دهان شیرخوار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218" y="192878"/>
            <a:ext cx="8229600" cy="1123200"/>
            <a:chOff x="0" y="0"/>
            <a:chExt cx="8229600" cy="112320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232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30" y="54830"/>
              <a:ext cx="8119940" cy="101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علائم </a:t>
              </a:r>
              <a:r>
                <a:rPr lang="fa-IR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بلعیدن (</a:t>
              </a: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انتقال شیر)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4824536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شنیدن صدای فوت بعلت خروج هوا از بینی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شنیدن صدای</a:t>
            </a:r>
            <a:r>
              <a:rPr lang="en-US" sz="3200" dirty="0">
                <a:cs typeface="B Nazanin" panose="00000400000000000000" pitchFamily="2" charset="-78"/>
              </a:rPr>
              <a:t>” CA” </a:t>
            </a:r>
            <a:r>
              <a:rPr lang="fa-IR" sz="3200" dirty="0" smtClean="0">
                <a:cs typeface="B Nazanin" panose="00000400000000000000" pitchFamily="2" charset="-78"/>
              </a:rPr>
              <a:t>از گلو</a:t>
            </a:r>
          </a:p>
          <a:p>
            <a:r>
              <a:rPr lang="fa-IR" sz="3200" dirty="0">
                <a:cs typeface="B Nazanin" panose="00000400000000000000" pitchFamily="2" charset="-78"/>
              </a:rPr>
              <a:t>شنیدن صدای </a:t>
            </a:r>
            <a:r>
              <a:rPr lang="fa-IR" sz="3200" dirty="0" err="1">
                <a:cs typeface="B Nazanin" panose="00000400000000000000" pitchFamily="2" charset="-78"/>
              </a:rPr>
              <a:t>بلع</a:t>
            </a:r>
            <a:r>
              <a:rPr lang="fa-IR" sz="3200" dirty="0">
                <a:cs typeface="B Nazanin" panose="00000400000000000000" pitchFamily="2" charset="-78"/>
              </a:rPr>
              <a:t> با گوشی در روی گلو</a:t>
            </a:r>
            <a:endParaRPr lang="en-US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دیدن حرکات چانه و هرچه پائین آمدن فک پائین شیرخوار قبل از </a:t>
            </a:r>
            <a:r>
              <a:rPr lang="fa-IR" sz="3200" dirty="0" err="1" smtClean="0">
                <a:cs typeface="B Nazanin" panose="00000400000000000000" pitchFamily="2" charset="-78"/>
              </a:rPr>
              <a:t>بلع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(مکیدن های عمیق و آرام)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مختصر لرزش یا حرکت ناحیه بناگوش و پس سر بعلت حرکات فک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فرو رفتن مختصر بالای هاله پستان </a:t>
            </a:r>
            <a:r>
              <a:rPr lang="fa-IR" sz="3200" dirty="0" err="1" smtClean="0">
                <a:cs typeface="B Nazanin" panose="00000400000000000000" pitchFamily="2" charset="-78"/>
              </a:rPr>
              <a:t>بطرف</a:t>
            </a:r>
            <a:r>
              <a:rPr lang="fa-IR" sz="3200" dirty="0" smtClean="0">
                <a:cs typeface="B Nazanin" panose="00000400000000000000" pitchFamily="2" charset="-78"/>
              </a:rPr>
              <a:t> دهان شیرخوار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fa-IR" sz="3200" b="1" dirty="0">
                <a:cs typeface="B Nazanin" panose="00000400000000000000" pitchFamily="2" charset="-78"/>
              </a:rPr>
              <a:t>حساس شدن نوک پستان</a:t>
            </a:r>
            <a:r>
              <a:rPr lang="fa-IR" sz="3200" dirty="0">
                <a:cs typeface="B Nazanin" panose="00000400000000000000" pitchFamily="2" charset="-78"/>
              </a:rPr>
              <a:t>: 2-1 هفته اول، حساس بودن خیلی خفیف در شروع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و بهبودی در مدت 2-1 دقیقه    </a:t>
            </a:r>
          </a:p>
          <a:p>
            <a:r>
              <a:rPr lang="fa-IR" sz="3200" b="1" dirty="0" err="1" smtClean="0">
                <a:cs typeface="B Nazanin" panose="00000400000000000000" pitchFamily="2" charset="-78"/>
              </a:rPr>
              <a:t>احتقان</a:t>
            </a:r>
            <a:r>
              <a:rPr lang="fa-IR" sz="3200" b="1" dirty="0" smtClean="0">
                <a:cs typeface="B Nazanin" panose="00000400000000000000" pitchFamily="2" charset="-78"/>
              </a:rPr>
              <a:t> پستان:</a:t>
            </a:r>
          </a:p>
          <a:p>
            <a:pPr lvl="1"/>
            <a:r>
              <a:rPr lang="fa-IR" sz="2800" b="1" u="sng" dirty="0" smtClean="0">
                <a:cs typeface="B Nazanin" panose="00000400000000000000" pitchFamily="2" charset="-78"/>
              </a:rPr>
              <a:t>پری پستان</a:t>
            </a:r>
            <a:r>
              <a:rPr lang="fa-IR" sz="2800" b="1" dirty="0" smtClean="0">
                <a:cs typeface="B Nazanin" panose="00000400000000000000" pitchFamily="2" charset="-78"/>
              </a:rPr>
              <a:t>: </a:t>
            </a:r>
            <a:r>
              <a:rPr lang="fa-IR" sz="2800" dirty="0" err="1" smtClean="0">
                <a:cs typeface="B Nazanin" panose="00000400000000000000" pitchFamily="2" charset="-78"/>
              </a:rPr>
              <a:t>طبیعی،دوطرفه</a:t>
            </a:r>
            <a:r>
              <a:rPr lang="fa-IR" sz="2800" dirty="0" smtClean="0">
                <a:cs typeface="B Nazanin" panose="00000400000000000000" pitchFamily="2" charset="-78"/>
              </a:rPr>
              <a:t>، 5-3 روز اول، گرم و سنگین بدون درد و تب و قرمزی</a:t>
            </a:r>
          </a:p>
          <a:p>
            <a:pPr lvl="1"/>
            <a:r>
              <a:rPr lang="fa-IR" sz="2800" b="1" u="sng" dirty="0" err="1" smtClean="0">
                <a:cs typeface="B Nazanin" panose="00000400000000000000" pitchFamily="2" charset="-78"/>
              </a:rPr>
              <a:t>احتقان</a:t>
            </a:r>
            <a:r>
              <a:rPr lang="fa-IR" sz="2800" b="1" u="sng" dirty="0">
                <a:cs typeface="B Nazanin" panose="00000400000000000000" pitchFamily="2" charset="-78"/>
              </a:rPr>
              <a:t> پستان: </a:t>
            </a:r>
            <a:r>
              <a:rPr lang="fa-IR" sz="2800" dirty="0">
                <a:cs typeface="B Nazanin" panose="00000400000000000000" pitchFamily="2" charset="-78"/>
              </a:rPr>
              <a:t>پستان ها </a:t>
            </a:r>
            <a:r>
              <a:rPr lang="fa-IR" sz="2800" dirty="0" err="1">
                <a:cs typeface="B Nazanin" panose="00000400000000000000" pitchFamily="2" charset="-78"/>
              </a:rPr>
              <a:t>داغ،سفت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 err="1" smtClean="0">
                <a:cs typeface="B Nazanin" panose="00000400000000000000" pitchFamily="2" charset="-78"/>
              </a:rPr>
              <a:t>دردناك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>
                <a:cs typeface="B Nazanin" panose="00000400000000000000" pitchFamily="2" charset="-78"/>
              </a:rPr>
              <a:t>کاهش </a:t>
            </a:r>
            <a:r>
              <a:rPr lang="fa-IR" sz="2800" dirty="0" err="1" smtClean="0">
                <a:cs typeface="B Nazanin" panose="00000400000000000000" pitchFamily="2" charset="-78"/>
              </a:rPr>
              <a:t>توليدشير،علل</a:t>
            </a:r>
            <a:r>
              <a:rPr lang="fa-IR" sz="2800" dirty="0" smtClean="0">
                <a:cs typeface="B Nazanin" panose="00000400000000000000" pitchFamily="2" charset="-78"/>
              </a:rPr>
              <a:t>:</a:t>
            </a:r>
          </a:p>
          <a:p>
            <a:pPr lvl="2"/>
            <a:r>
              <a:rPr lang="fa-IR" sz="2400" dirty="0" err="1">
                <a:cs typeface="B Nazanin" panose="00000400000000000000" pitchFamily="2" charset="-78"/>
              </a:rPr>
              <a:t>تاخير</a:t>
            </a:r>
            <a:r>
              <a:rPr lang="fa-IR" sz="2400" dirty="0">
                <a:cs typeface="B Nazanin" panose="00000400000000000000" pitchFamily="2" charset="-78"/>
              </a:rPr>
              <a:t> در شروع </a:t>
            </a:r>
            <a:r>
              <a:rPr lang="fa-IR" sz="2400" dirty="0" err="1">
                <a:cs typeface="B Nazanin" panose="00000400000000000000" pitchFamily="2" charset="-78"/>
              </a:rPr>
              <a:t>تغذيه</a:t>
            </a:r>
            <a:r>
              <a:rPr lang="fa-IR" sz="2400" dirty="0">
                <a:cs typeface="B Nazanin" panose="00000400000000000000" pitchFamily="2" charset="-78"/>
              </a:rPr>
              <a:t> با </a:t>
            </a:r>
            <a:r>
              <a:rPr lang="fa-IR" sz="2400" dirty="0" err="1">
                <a:cs typeface="B Nazanin" panose="00000400000000000000" pitchFamily="2" charset="-78"/>
              </a:rPr>
              <a:t>شيرمادر</a:t>
            </a:r>
            <a:r>
              <a:rPr lang="fa-IR" sz="2400" dirty="0">
                <a:cs typeface="B Nazanin" panose="00000400000000000000" pitchFamily="2" charset="-78"/>
              </a:rPr>
              <a:t> پس از </a:t>
            </a:r>
            <a:r>
              <a:rPr lang="fa-IR" sz="2400" dirty="0" smtClean="0">
                <a:cs typeface="B Nazanin" panose="00000400000000000000" pitchFamily="2" charset="-78"/>
              </a:rPr>
              <a:t>تولد</a:t>
            </a: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پستان </a:t>
            </a:r>
            <a:r>
              <a:rPr lang="fa-IR" sz="2400" dirty="0">
                <a:cs typeface="B Nazanin" panose="00000400000000000000" pitchFamily="2" charset="-78"/>
              </a:rPr>
              <a:t>گرفتن نادرست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2"/>
            <a:r>
              <a:rPr lang="fa-IR" sz="2400" dirty="0" err="1" smtClean="0">
                <a:cs typeface="B Nazanin" panose="00000400000000000000" pitchFamily="2" charset="-78"/>
              </a:rPr>
              <a:t>تغذيه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نامكرر</a:t>
            </a:r>
            <a:r>
              <a:rPr lang="fa-IR" sz="2400" dirty="0">
                <a:cs typeface="B Nazanin" panose="00000400000000000000" pitchFamily="2" charset="-78"/>
              </a:rPr>
              <a:t>، عدم </a:t>
            </a:r>
            <a:r>
              <a:rPr lang="fa-IR" sz="2400" dirty="0" err="1">
                <a:cs typeface="B Nazanin" panose="00000400000000000000" pitchFamily="2" charset="-78"/>
              </a:rPr>
              <a:t>شيردهي</a:t>
            </a:r>
            <a:r>
              <a:rPr lang="fa-IR" sz="2400" dirty="0">
                <a:cs typeface="B Nazanin" panose="00000400000000000000" pitchFamily="2" charset="-78"/>
              </a:rPr>
              <a:t> در شب و دفعات </a:t>
            </a:r>
            <a:r>
              <a:rPr lang="fa-IR" sz="2400" dirty="0" err="1">
                <a:cs typeface="B Nazanin" panose="00000400000000000000" pitchFamily="2" charset="-78"/>
              </a:rPr>
              <a:t>كوتاه</a:t>
            </a:r>
            <a:r>
              <a:rPr lang="fa-IR" sz="2400" dirty="0">
                <a:cs typeface="B Nazanin" panose="00000400000000000000" pitchFamily="2" charset="-78"/>
              </a:rPr>
              <a:t> مدت </a:t>
            </a:r>
            <a:r>
              <a:rPr lang="fa-IR" sz="2400" dirty="0" err="1" smtClean="0">
                <a:cs typeface="B Nazanin" panose="00000400000000000000" pitchFamily="2" charset="-78"/>
              </a:rPr>
              <a:t>تغذيه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علت و عامل </a:t>
            </a:r>
            <a:r>
              <a:rPr lang="fa-IR" sz="2400" dirty="0">
                <a:cs typeface="B Nazanin" panose="00000400000000000000" pitchFamily="2" charset="-78"/>
              </a:rPr>
              <a:t>زخم </a:t>
            </a:r>
            <a:r>
              <a:rPr lang="fa-IR" sz="2400" dirty="0" err="1">
                <a:cs typeface="B Nazanin" panose="00000400000000000000" pitchFamily="2" charset="-78"/>
              </a:rPr>
              <a:t>نوك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پستان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57650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9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انسداد </a:t>
            </a:r>
            <a:r>
              <a:rPr lang="fa-IR" b="1" dirty="0" err="1">
                <a:cs typeface="B Nazanin" panose="00000400000000000000" pitchFamily="2" charset="-78"/>
              </a:rPr>
              <a:t>مجراي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cs typeface="B Nazanin" panose="00000400000000000000" pitchFamily="2" charset="-78"/>
              </a:rPr>
              <a:t>شير</a:t>
            </a:r>
            <a:r>
              <a:rPr lang="fa-IR" b="1" dirty="0" smtClean="0">
                <a:cs typeface="B Nazanin" panose="00000400000000000000" pitchFamily="2" charset="-78"/>
              </a:rPr>
              <a:t>، عفونت پستان (</a:t>
            </a:r>
            <a:r>
              <a:rPr lang="fa-IR" b="1" dirty="0" err="1" smtClean="0">
                <a:cs typeface="B Nazanin" panose="00000400000000000000" pitchFamily="2" charset="-78"/>
              </a:rPr>
              <a:t>ماستيت</a:t>
            </a:r>
            <a:r>
              <a:rPr lang="fa-IR" b="1" dirty="0" smtClean="0">
                <a:cs typeface="B Nazanin" panose="00000400000000000000" pitchFamily="2" charset="-78"/>
              </a:rPr>
              <a:t>) </a:t>
            </a:r>
            <a:r>
              <a:rPr lang="fa-IR" b="1" dirty="0" err="1" smtClean="0">
                <a:cs typeface="B Nazanin" panose="00000400000000000000" pitchFamily="2" charset="-78"/>
              </a:rPr>
              <a:t>وآبسه</a:t>
            </a:r>
            <a:r>
              <a:rPr lang="fa-IR" b="1" dirty="0" smtClean="0">
                <a:cs typeface="B Nazanin" panose="00000400000000000000" pitchFamily="2" charset="-78"/>
              </a:rPr>
              <a:t> پستان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نوک پستان صاف و فرورفته</a:t>
            </a:r>
          </a:p>
          <a:p>
            <a:r>
              <a:rPr lang="fa-IR" b="1" dirty="0">
                <a:cs typeface="B Nazanin" panose="00000400000000000000" pitchFamily="2" charset="-78"/>
              </a:rPr>
              <a:t>زخم </a:t>
            </a:r>
            <a:r>
              <a:rPr lang="fa-IR" b="1" dirty="0" err="1">
                <a:cs typeface="B Nazanin" panose="00000400000000000000" pitchFamily="2" charset="-78"/>
              </a:rPr>
              <a:t>نوك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پستان</a:t>
            </a:r>
            <a:r>
              <a:rPr lang="fa-IR" b="1" dirty="0">
                <a:cs typeface="B Nazanin" panose="00000400000000000000" pitchFamily="2" charset="-78"/>
              </a:rPr>
              <a:t>: </a:t>
            </a:r>
            <a:r>
              <a:rPr lang="fa-IR" dirty="0" smtClean="0">
                <a:cs typeface="B Nazanin" panose="00000400000000000000" pitchFamily="2" charset="-78"/>
              </a:rPr>
              <a:t>درد و زخم نوک پستان یکی از شایعترین علت از شیر گرفتن زودرس است </a:t>
            </a:r>
            <a:r>
              <a:rPr lang="fa-IR" b="1" dirty="0" smtClean="0">
                <a:cs typeface="B Nazanin" panose="00000400000000000000" pitchFamily="2" charset="-78"/>
              </a:rPr>
              <a:t>علل: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پستان </a:t>
            </a:r>
            <a:r>
              <a:rPr lang="fa-IR" dirty="0">
                <a:cs typeface="B Nazanin" panose="00000400000000000000" pitchFamily="2" charset="-78"/>
              </a:rPr>
              <a:t>گرفتن </a:t>
            </a:r>
            <a:r>
              <a:rPr lang="fa-IR" dirty="0" smtClean="0">
                <a:cs typeface="B Nazanin" panose="00000400000000000000" pitchFamily="2" charset="-78"/>
              </a:rPr>
              <a:t>نادرست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استفاده از بطری و پستانک </a:t>
            </a:r>
            <a:r>
              <a:rPr lang="fa-IR" dirty="0">
                <a:cs typeface="B Nazanin" panose="00000400000000000000" pitchFamily="2" charset="-78"/>
              </a:rPr>
              <a:t>	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fa-IR" dirty="0">
                <a:cs typeface="B Nazanin" panose="00000400000000000000" pitchFamily="2" charset="-78"/>
              </a:rPr>
              <a:t>متعاقب </a:t>
            </a:r>
            <a:r>
              <a:rPr lang="fa-IR" dirty="0" err="1" smtClean="0">
                <a:cs typeface="B Nazanin" panose="00000400000000000000" pitchFamily="2" charset="-78"/>
              </a:rPr>
              <a:t>احتقان</a:t>
            </a:r>
            <a:r>
              <a:rPr lang="fa-IR" dirty="0" smtClean="0">
                <a:cs typeface="B Nazanin" panose="00000400000000000000" pitchFamily="2" charset="-78"/>
              </a:rPr>
              <a:t> پستان</a:t>
            </a:r>
            <a:endParaRPr lang="fa-IR" dirty="0">
              <a:cs typeface="B Nazanin" panose="00000400000000000000" pitchFamily="2" charset="-78"/>
            </a:endParaRPr>
          </a:p>
          <a:p>
            <a:pPr lvl="1"/>
            <a:r>
              <a:rPr lang="fa-IR" dirty="0" err="1" smtClean="0">
                <a:cs typeface="B Nazanin" panose="00000400000000000000" pitchFamily="2" charset="-78"/>
              </a:rPr>
              <a:t>كشيدن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پستان از دهان </a:t>
            </a:r>
            <a:r>
              <a:rPr lang="fa-IR" dirty="0" err="1">
                <a:cs typeface="B Nazanin" panose="00000400000000000000" pitchFamily="2" charset="-78"/>
              </a:rPr>
              <a:t>شيرخوار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fa-IR" dirty="0" err="1" smtClean="0">
                <a:cs typeface="B Nazanin" panose="00000400000000000000" pitchFamily="2" charset="-78"/>
              </a:rPr>
              <a:t>شيردوشي</a:t>
            </a:r>
            <a:r>
              <a:rPr lang="fa-IR" dirty="0" smtClean="0">
                <a:cs typeface="B Nazanin" panose="00000400000000000000" pitchFamily="2" charset="-78"/>
              </a:rPr>
              <a:t> با </a:t>
            </a:r>
            <a:r>
              <a:rPr lang="fa-IR" dirty="0">
                <a:cs typeface="B Nazanin" panose="00000400000000000000" pitchFamily="2" charset="-78"/>
              </a:rPr>
              <a:t>قدرت </a:t>
            </a:r>
            <a:r>
              <a:rPr lang="fa-IR" dirty="0" err="1">
                <a:cs typeface="B Nazanin" panose="00000400000000000000" pitchFamily="2" charset="-78"/>
              </a:rPr>
              <a:t>مكش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زياد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یا </a:t>
            </a:r>
            <a:r>
              <a:rPr lang="fa-IR" dirty="0" err="1" smtClean="0">
                <a:cs typeface="B Nazanin" panose="00000400000000000000" pitchFamily="2" charset="-78"/>
              </a:rPr>
              <a:t>تنوره</a:t>
            </a:r>
            <a:r>
              <a:rPr lang="fa-IR" dirty="0" smtClean="0">
                <a:cs typeface="B Nazanin" panose="00000400000000000000" pitchFamily="2" charset="-78"/>
              </a:rPr>
              <a:t> تنگ شیردوش</a:t>
            </a:r>
            <a:endParaRPr lang="fa-IR" dirty="0">
              <a:cs typeface="B Nazanin" panose="00000400000000000000" pitchFamily="2" charset="-78"/>
            </a:endParaRP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عفونت ،</a:t>
            </a:r>
            <a:r>
              <a:rPr lang="fa-IR" dirty="0" err="1" smtClean="0">
                <a:cs typeface="B Nazanin" panose="00000400000000000000" pitchFamily="2" charset="-78"/>
              </a:rPr>
              <a:t>كانديدا</a:t>
            </a:r>
            <a:r>
              <a:rPr lang="fa-IR" dirty="0" smtClean="0">
                <a:cs typeface="B Nazanin" panose="00000400000000000000" pitchFamily="2" charset="-78"/>
              </a:rPr>
              <a:t> (دهان </a:t>
            </a:r>
            <a:r>
              <a:rPr lang="fa-IR" dirty="0" err="1" smtClean="0">
                <a:cs typeface="B Nazanin" panose="00000400000000000000" pitchFamily="2" charset="-78"/>
              </a:rPr>
              <a:t>شيرخوار</a:t>
            </a:r>
            <a:r>
              <a:rPr lang="fa-IR" dirty="0" smtClean="0">
                <a:cs typeface="B Nazanin" panose="00000400000000000000" pitchFamily="2" charset="-78"/>
              </a:rPr>
              <a:t>) </a:t>
            </a:r>
            <a:r>
              <a:rPr lang="fa-IR" dirty="0">
                <a:cs typeface="B Nazanin" panose="00000400000000000000" pitchFamily="2" charset="-78"/>
              </a:rPr>
              <a:t>	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بند </a:t>
            </a:r>
            <a:r>
              <a:rPr lang="fa-IR" dirty="0" err="1" smtClean="0">
                <a:cs typeface="B Nazanin" panose="00000400000000000000" pitchFamily="2" charset="-78"/>
              </a:rPr>
              <a:t>زير</a:t>
            </a:r>
            <a:r>
              <a:rPr lang="fa-IR" dirty="0" smtClean="0">
                <a:cs typeface="B Nazanin" panose="00000400000000000000" pitchFamily="2" charset="-78"/>
              </a:rPr>
              <a:t> زبان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نوک پستان بزرگ </a:t>
            </a:r>
            <a:r>
              <a:rPr lang="fa-IR" dirty="0" err="1" smtClean="0">
                <a:cs typeface="B Nazanin" panose="00000400000000000000" pitchFamily="2" charset="-78"/>
              </a:rPr>
              <a:t>وطویل</a:t>
            </a:r>
            <a:r>
              <a:rPr lang="fa-IR" dirty="0" smtClean="0">
                <a:cs typeface="B Nazanin" panose="00000400000000000000" pitchFamily="2" charset="-78"/>
              </a:rPr>
              <a:t>، نوک صاف.. </a:t>
            </a:r>
          </a:p>
          <a:p>
            <a:pPr lvl="1"/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2929145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6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lides\Update slides\new pic\my pic and position\my pic and movies\jadid\20141027_091009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-3644903" y="-698497"/>
            <a:ext cx="16662406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B Nazanin" panose="00000400000000000000" pitchFamily="2" charset="-78"/>
              </a:rPr>
              <a:t>Baby-led </a:t>
            </a:r>
            <a:r>
              <a:rPr lang="fa-IR" sz="3200" dirty="0">
                <a:cs typeface="B Nazanin" panose="00000400000000000000" pitchFamily="2" charset="-78"/>
              </a:rPr>
              <a:t>که </a:t>
            </a:r>
            <a:r>
              <a:rPr lang="fa-IR" sz="3200" dirty="0" err="1">
                <a:cs typeface="B Nazanin" panose="00000400000000000000" pitchFamily="2" charset="-78"/>
              </a:rPr>
              <a:t>شيرخوار</a:t>
            </a:r>
            <a:r>
              <a:rPr lang="fa-IR" sz="3200" dirty="0">
                <a:cs typeface="B Nazanin" panose="00000400000000000000" pitchFamily="2" charset="-78"/>
              </a:rPr>
              <a:t> در مقدار و مدت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شرکت نموده </a:t>
            </a:r>
            <a:r>
              <a:rPr lang="fa-IR" sz="3200" dirty="0" err="1">
                <a:cs typeface="B Nazanin" panose="00000400000000000000" pitchFamily="2" charset="-78"/>
              </a:rPr>
              <a:t>وشامل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مستقيم</a:t>
            </a:r>
            <a:r>
              <a:rPr lang="fa-IR" sz="3200" dirty="0">
                <a:cs typeface="B Nazanin" panose="00000400000000000000" pitchFamily="2" charset="-78"/>
              </a:rPr>
              <a:t> از </a:t>
            </a:r>
            <a:r>
              <a:rPr lang="fa-IR" sz="3200" b="1" dirty="0">
                <a:cs typeface="B Nazanin" panose="00000400000000000000" pitchFamily="2" charset="-78"/>
              </a:rPr>
              <a:t>پستان مادر </a:t>
            </a:r>
            <a:r>
              <a:rPr lang="fa-IR" sz="3200" dirty="0">
                <a:cs typeface="B Nazanin" panose="00000400000000000000" pitchFamily="2" charset="-78"/>
              </a:rPr>
              <a:t>و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استفاد</a:t>
            </a:r>
            <a:r>
              <a:rPr lang="fa-IR" sz="3200" dirty="0">
                <a:cs typeface="B Nazanin" panose="00000400000000000000" pitchFamily="2" charset="-78"/>
              </a:rPr>
              <a:t> از </a:t>
            </a:r>
            <a:r>
              <a:rPr lang="fa-IR" sz="3200" b="1" dirty="0">
                <a:cs typeface="B Nazanin" panose="00000400000000000000" pitchFamily="2" charset="-78"/>
              </a:rPr>
              <a:t>فنجان</a:t>
            </a:r>
            <a:r>
              <a:rPr lang="fa-IR" sz="3200" dirty="0">
                <a:cs typeface="B Nazanin" panose="00000400000000000000" pitchFamily="2" charset="-78"/>
              </a:rPr>
              <a:t> می باشد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en-US" sz="3200" dirty="0" err="1" smtClean="0">
                <a:cs typeface="B Nazanin" panose="00000400000000000000" pitchFamily="2" charset="-78"/>
              </a:rPr>
              <a:t>Carer</a:t>
            </a:r>
            <a:r>
              <a:rPr lang="en-US" sz="3200" dirty="0" smtClean="0">
                <a:cs typeface="B Nazanin" panose="00000400000000000000" pitchFamily="2" charset="-78"/>
              </a:rPr>
              <a:t>-led </a:t>
            </a:r>
            <a:r>
              <a:rPr lang="fa-IR" sz="3200" dirty="0" smtClean="0">
                <a:cs typeface="B Nazanin" panose="00000400000000000000" pitchFamily="2" charset="-78"/>
              </a:rPr>
              <a:t>که </a:t>
            </a:r>
            <a:r>
              <a:rPr lang="fa-IR" sz="3200" dirty="0">
                <a:cs typeface="B Nazanin" panose="00000400000000000000" pitchFamily="2" charset="-78"/>
              </a:rPr>
              <a:t>در </a:t>
            </a:r>
            <a:r>
              <a:rPr lang="fa-IR" sz="3200" dirty="0" err="1">
                <a:cs typeface="B Nazanin" panose="00000400000000000000" pitchFamily="2" charset="-78"/>
              </a:rPr>
              <a:t>اين</a:t>
            </a:r>
            <a:r>
              <a:rPr lang="fa-IR" sz="3200" dirty="0">
                <a:cs typeface="B Nazanin" panose="00000400000000000000" pitchFamily="2" charset="-78"/>
              </a:rPr>
              <a:t> مورد </a:t>
            </a:r>
            <a:r>
              <a:rPr lang="fa-IR" sz="3200" dirty="0" err="1">
                <a:cs typeface="B Nazanin" panose="00000400000000000000" pitchFamily="2" charset="-78"/>
              </a:rPr>
              <a:t>شيرخوار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هيچ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اختياری</a:t>
            </a:r>
            <a:r>
              <a:rPr lang="fa-IR" sz="3200" dirty="0">
                <a:cs typeface="B Nazanin" panose="00000400000000000000" pitchFamily="2" charset="-78"/>
              </a:rPr>
              <a:t>  در مقدار و فواصل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نداشته و شامل استفاده از لوله </a:t>
            </a:r>
            <a:r>
              <a:rPr lang="fa-IR" sz="3200" dirty="0" err="1">
                <a:cs typeface="B Nazanin" panose="00000400000000000000" pitchFamily="2" charset="-78"/>
              </a:rPr>
              <a:t>بيني</a:t>
            </a:r>
            <a:r>
              <a:rPr lang="fa-IR" sz="3200" dirty="0">
                <a:cs typeface="B Nazanin" panose="00000400000000000000" pitchFamily="2" charset="-78"/>
              </a:rPr>
              <a:t> به معده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دهان به معده ، سرنگ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قطره </a:t>
            </a:r>
            <a:r>
              <a:rPr lang="fa-IR" sz="3200" dirty="0" err="1">
                <a:cs typeface="B Nazanin" panose="00000400000000000000" pitchFamily="2" charset="-78"/>
              </a:rPr>
              <a:t>چكان</a:t>
            </a:r>
            <a:r>
              <a:rPr lang="fa-IR" sz="3200" dirty="0">
                <a:cs typeface="B Nazanin" panose="00000400000000000000" pitchFamily="2" charset="-78"/>
              </a:rPr>
              <a:t>، قاشق و بطری می باشد.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cs typeface="B Nazanin" panose="00000400000000000000" pitchFamily="2" charset="-78"/>
              </a:rPr>
              <a:t>روشهای </a:t>
            </a:r>
            <a:r>
              <a:rPr lang="fa-IR" sz="4400" dirty="0" err="1">
                <a:cs typeface="B Nazanin" panose="00000400000000000000" pitchFamily="2" charset="-78"/>
              </a:rPr>
              <a:t>تغذيه</a:t>
            </a:r>
            <a:r>
              <a:rPr lang="fa-IR" sz="4400" dirty="0">
                <a:cs typeface="B Nazanin" panose="00000400000000000000" pitchFamily="2" charset="-78"/>
              </a:rPr>
              <a:t> </a:t>
            </a:r>
            <a:r>
              <a:rPr lang="fa-IR" sz="4400" dirty="0" err="1">
                <a:cs typeface="B Nazanin" panose="00000400000000000000" pitchFamily="2" charset="-78"/>
              </a:rPr>
              <a:t>شيرخوار</a:t>
            </a:r>
            <a:r>
              <a:rPr lang="fa-IR" sz="4400" dirty="0">
                <a:cs typeface="B Nazanin" panose="00000400000000000000" pitchFamily="2" charset="-78"/>
              </a:rPr>
              <a:t> از راه دهان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8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fa-IR" sz="2400" dirty="0"/>
              <a:t>روش </a:t>
            </a:r>
            <a:r>
              <a:rPr lang="fa-IR" sz="2400" dirty="0" err="1"/>
              <a:t>ايمن</a:t>
            </a:r>
            <a:r>
              <a:rPr lang="fa-IR" sz="2400" dirty="0"/>
              <a:t>، عملی و ساده </a:t>
            </a:r>
            <a:r>
              <a:rPr lang="fa-IR" sz="2400" dirty="0" smtClean="0"/>
              <a:t> </a:t>
            </a:r>
            <a:r>
              <a:rPr lang="fa-IR" sz="2400" dirty="0" err="1" smtClean="0"/>
              <a:t>وخوشايند</a:t>
            </a:r>
            <a:endParaRPr lang="fa-IR" sz="2400" dirty="0" smtClean="0"/>
          </a:p>
          <a:p>
            <a:r>
              <a:rPr lang="fa-IR" sz="2400" dirty="0" smtClean="0"/>
              <a:t>استفاده </a:t>
            </a:r>
            <a:r>
              <a:rPr lang="fa-IR" sz="2400" dirty="0"/>
              <a:t>از زبان و </a:t>
            </a:r>
            <a:r>
              <a:rPr lang="fa-IR" sz="2400" dirty="0" err="1"/>
              <a:t>چشيدن</a:t>
            </a:r>
            <a:r>
              <a:rPr lang="fa-IR" sz="2400" dirty="0"/>
              <a:t> </a:t>
            </a:r>
            <a:r>
              <a:rPr lang="fa-IR" sz="2400" dirty="0" err="1"/>
              <a:t>شير</a:t>
            </a:r>
            <a:r>
              <a:rPr lang="fa-IR" sz="2400" dirty="0"/>
              <a:t>،</a:t>
            </a:r>
          </a:p>
          <a:p>
            <a:r>
              <a:rPr lang="fa-IR" sz="2400" dirty="0" smtClean="0"/>
              <a:t>امکان </a:t>
            </a:r>
            <a:r>
              <a:rPr lang="fa-IR" sz="2400" dirty="0"/>
              <a:t>بستن دهان در صورت </a:t>
            </a:r>
            <a:r>
              <a:rPr lang="fa-IR" sz="2400" dirty="0" err="1"/>
              <a:t>نخواستن</a:t>
            </a:r>
            <a:r>
              <a:rPr lang="fa-IR" sz="2400" dirty="0"/>
              <a:t> </a:t>
            </a:r>
            <a:r>
              <a:rPr lang="fa-IR" sz="2400" dirty="0" err="1"/>
              <a:t>شير</a:t>
            </a:r>
            <a:r>
              <a:rPr lang="fa-IR" sz="2400" dirty="0"/>
              <a:t>، </a:t>
            </a:r>
          </a:p>
          <a:p>
            <a:r>
              <a:rPr lang="fa-IR" sz="2400" dirty="0" smtClean="0"/>
              <a:t>حفظ </a:t>
            </a:r>
            <a:r>
              <a:rPr lang="fa-IR" sz="2400" dirty="0"/>
              <a:t>ضربان قلب, تنفس و سطح </a:t>
            </a:r>
            <a:r>
              <a:rPr lang="fa-IR" sz="2400" dirty="0" err="1"/>
              <a:t>اکسيژن</a:t>
            </a:r>
            <a:r>
              <a:rPr lang="fa-IR" sz="2400" dirty="0"/>
              <a:t> بدن </a:t>
            </a:r>
            <a:r>
              <a:rPr lang="fa-IR" sz="2400" dirty="0" err="1"/>
              <a:t>شيرخوار</a:t>
            </a:r>
            <a:r>
              <a:rPr lang="fa-IR" sz="2400" dirty="0"/>
              <a:t> در حد مناسب،</a:t>
            </a:r>
          </a:p>
          <a:p>
            <a:r>
              <a:rPr lang="fa-IR" sz="2400" dirty="0" err="1" smtClean="0"/>
              <a:t>تحريك</a:t>
            </a:r>
            <a:r>
              <a:rPr lang="fa-IR" sz="2400" dirty="0" smtClean="0"/>
              <a:t> </a:t>
            </a:r>
            <a:r>
              <a:rPr lang="fa-IR" sz="2400" dirty="0"/>
              <a:t>عصب </a:t>
            </a:r>
            <a:r>
              <a:rPr lang="fa-IR" sz="2400" dirty="0" err="1"/>
              <a:t>بويائی</a:t>
            </a:r>
            <a:r>
              <a:rPr lang="fa-IR" sz="2400" dirty="0"/>
              <a:t>, </a:t>
            </a:r>
            <a:r>
              <a:rPr lang="en-US" sz="2400" dirty="0"/>
              <a:t>Lingual lipase</a:t>
            </a:r>
            <a:r>
              <a:rPr lang="fa-IR" sz="2400" dirty="0"/>
              <a:t>و </a:t>
            </a:r>
            <a:r>
              <a:rPr lang="fa-IR" sz="2400" dirty="0" smtClean="0"/>
              <a:t>بزاق</a:t>
            </a:r>
            <a:endParaRPr lang="fa-IR" sz="2400" dirty="0"/>
          </a:p>
          <a:p>
            <a:r>
              <a:rPr lang="fa-IR" sz="2400" dirty="0" err="1" smtClean="0"/>
              <a:t>تحريک</a:t>
            </a:r>
            <a:r>
              <a:rPr lang="fa-IR" sz="2400" dirty="0" smtClean="0"/>
              <a:t> تکامل  </a:t>
            </a:r>
            <a:r>
              <a:rPr lang="fa-IR" sz="2400" dirty="0" err="1" smtClean="0"/>
              <a:t>هماهنگي</a:t>
            </a:r>
            <a:r>
              <a:rPr lang="fa-IR" sz="2400" dirty="0" smtClean="0"/>
              <a:t> </a:t>
            </a:r>
            <a:r>
              <a:rPr lang="fa-IR" sz="2400" dirty="0" err="1" smtClean="0"/>
              <a:t>رفلکس</a:t>
            </a:r>
            <a:r>
              <a:rPr lang="fa-IR" sz="2400" dirty="0" smtClean="0"/>
              <a:t> </a:t>
            </a:r>
            <a:r>
              <a:rPr lang="fa-IR" sz="2400" dirty="0"/>
              <a:t>های  </a:t>
            </a:r>
            <a:r>
              <a:rPr lang="fa-IR" sz="2400" dirty="0" err="1"/>
              <a:t>مكيدن</a:t>
            </a:r>
            <a:r>
              <a:rPr lang="fa-IR" sz="2400" dirty="0"/>
              <a:t> و </a:t>
            </a:r>
            <a:r>
              <a:rPr lang="fa-IR" sz="2400" dirty="0" err="1"/>
              <a:t>بلع</a:t>
            </a:r>
            <a:r>
              <a:rPr lang="fa-IR" sz="2400" dirty="0"/>
              <a:t>، </a:t>
            </a:r>
          </a:p>
          <a:p>
            <a:r>
              <a:rPr lang="fa-IR" sz="2400" dirty="0" smtClean="0"/>
              <a:t>حفظ </a:t>
            </a:r>
            <a:r>
              <a:rPr lang="fa-IR" sz="2400" dirty="0"/>
              <a:t>حرکات </a:t>
            </a:r>
            <a:r>
              <a:rPr lang="fa-IR" sz="2400" dirty="0" err="1"/>
              <a:t>طبيعی</a:t>
            </a:r>
            <a:r>
              <a:rPr lang="fa-IR" sz="2400" dirty="0"/>
              <a:t> زبان </a:t>
            </a:r>
            <a:r>
              <a:rPr lang="fa-IR" sz="2400" dirty="0" err="1"/>
              <a:t>وفک</a:t>
            </a:r>
            <a:endParaRPr lang="fa-IR" sz="2400" dirty="0"/>
          </a:p>
          <a:p>
            <a:r>
              <a:rPr lang="fa-IR" sz="2400" dirty="0" smtClean="0"/>
              <a:t>اجازه </a:t>
            </a:r>
            <a:r>
              <a:rPr lang="fa-IR" sz="2400" dirty="0"/>
              <a:t>به </a:t>
            </a:r>
            <a:r>
              <a:rPr lang="fa-IR" sz="2400" dirty="0" err="1"/>
              <a:t>شيرخوار</a:t>
            </a:r>
            <a:r>
              <a:rPr lang="fa-IR" sz="2400" dirty="0"/>
              <a:t> </a:t>
            </a:r>
            <a:r>
              <a:rPr lang="fa-IR" sz="2400" dirty="0" err="1"/>
              <a:t>درتنظيم</a:t>
            </a:r>
            <a:r>
              <a:rPr lang="fa-IR" sz="2400" dirty="0"/>
              <a:t> زمان، مقدار و سرعت </a:t>
            </a:r>
            <a:r>
              <a:rPr lang="fa-IR" sz="2400" dirty="0" err="1"/>
              <a:t>تغذيه</a:t>
            </a:r>
            <a:r>
              <a:rPr lang="fa-IR" sz="2400" dirty="0"/>
              <a:t>، </a:t>
            </a:r>
          </a:p>
          <a:p>
            <a:r>
              <a:rPr lang="fa-IR" sz="2400" dirty="0" err="1" smtClean="0"/>
              <a:t>تميز</a:t>
            </a:r>
            <a:r>
              <a:rPr lang="fa-IR" sz="2400" dirty="0" smtClean="0"/>
              <a:t> </a:t>
            </a:r>
            <a:r>
              <a:rPr lang="fa-IR" sz="2400" dirty="0" err="1"/>
              <a:t>كردن</a:t>
            </a:r>
            <a:r>
              <a:rPr lang="fa-IR" sz="2400" dirty="0"/>
              <a:t> آسان فنجان نسبت به </a:t>
            </a:r>
            <a:r>
              <a:rPr lang="fa-IR" sz="2400" dirty="0" err="1"/>
              <a:t>بطري</a:t>
            </a:r>
            <a:r>
              <a:rPr lang="fa-IR" sz="2400" dirty="0"/>
              <a:t> </a:t>
            </a:r>
            <a:endParaRPr lang="fa-IR" sz="2400" dirty="0" smtClean="0"/>
          </a:p>
          <a:p>
            <a:r>
              <a:rPr lang="fa-IR" sz="2400" dirty="0" smtClean="0"/>
              <a:t>مصرف </a:t>
            </a:r>
            <a:r>
              <a:rPr lang="fa-IR" sz="2400" dirty="0" err="1"/>
              <a:t>انرژي</a:t>
            </a:r>
            <a:r>
              <a:rPr lang="fa-IR" sz="2400" dirty="0"/>
              <a:t> </a:t>
            </a:r>
            <a:r>
              <a:rPr lang="fa-IR" sz="2400" dirty="0" err="1"/>
              <a:t>كمتر</a:t>
            </a:r>
            <a:r>
              <a:rPr lang="fa-IR" sz="2400" dirty="0"/>
              <a:t> </a:t>
            </a:r>
            <a:r>
              <a:rPr lang="fa-IR" sz="2400" dirty="0" err="1"/>
              <a:t>وارجح</a:t>
            </a:r>
            <a:r>
              <a:rPr lang="fa-IR" sz="2400" dirty="0"/>
              <a:t> به استفاده از </a:t>
            </a:r>
            <a:r>
              <a:rPr lang="fa-IR" sz="2400" dirty="0" err="1"/>
              <a:t>بطري</a:t>
            </a:r>
            <a:r>
              <a:rPr lang="fa-IR" sz="2400" dirty="0"/>
              <a:t> و </a:t>
            </a:r>
            <a:r>
              <a:rPr lang="fa-IR" sz="2400" dirty="0" err="1"/>
              <a:t>سوند</a:t>
            </a:r>
            <a:r>
              <a:rPr lang="fa-IR" sz="2400" dirty="0"/>
              <a:t> معده،</a:t>
            </a:r>
          </a:p>
          <a:p>
            <a:r>
              <a:rPr lang="fa-IR" sz="2400" dirty="0" smtClean="0"/>
              <a:t>روش </a:t>
            </a:r>
            <a:r>
              <a:rPr lang="fa-IR" sz="2400" dirty="0"/>
              <a:t>واسطه </a:t>
            </a:r>
            <a:r>
              <a:rPr lang="fa-IR" sz="2400" dirty="0" err="1"/>
              <a:t>اي</a:t>
            </a:r>
            <a:r>
              <a:rPr lang="fa-IR" sz="2400" dirty="0"/>
              <a:t> جهت </a:t>
            </a:r>
            <a:r>
              <a:rPr lang="fa-IR" sz="2400" dirty="0" err="1"/>
              <a:t>تشويق</a:t>
            </a:r>
            <a:r>
              <a:rPr lang="fa-IR" sz="2400" dirty="0"/>
              <a:t> به گرفتن پستان بعلت استفاده از </a:t>
            </a:r>
            <a:r>
              <a:rPr lang="fa-IR" sz="2400" dirty="0" err="1"/>
              <a:t>بطري</a:t>
            </a:r>
            <a:r>
              <a:rPr lang="fa-IR" sz="2400" dirty="0"/>
              <a:t> </a:t>
            </a:r>
            <a:endParaRPr lang="fa-IR" sz="2400" dirty="0" smtClean="0"/>
          </a:p>
          <a:p>
            <a:r>
              <a:rPr lang="fa-IR" sz="2400" dirty="0" smtClean="0"/>
              <a:t>تماس </a:t>
            </a:r>
            <a:r>
              <a:rPr lang="fa-IR" sz="2400" dirty="0" err="1"/>
              <a:t>چشمي</a:t>
            </a:r>
            <a:r>
              <a:rPr lang="fa-IR" sz="2400" dirty="0"/>
              <a:t> </a:t>
            </a:r>
            <a:r>
              <a:rPr lang="fa-IR" sz="2400" dirty="0" err="1"/>
              <a:t>بين</a:t>
            </a:r>
            <a:r>
              <a:rPr lang="fa-IR" sz="2400" dirty="0"/>
              <a:t> </a:t>
            </a:r>
            <a:r>
              <a:rPr lang="fa-IR" sz="2400" dirty="0" err="1"/>
              <a:t>شيرخوار</a:t>
            </a:r>
            <a:r>
              <a:rPr lang="fa-IR" sz="2400" dirty="0"/>
              <a:t> و </a:t>
            </a:r>
            <a:r>
              <a:rPr lang="fa-IR" sz="2400" dirty="0" smtClean="0"/>
              <a:t>مادر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فنجان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3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شیرخوار گرسنه</a:t>
            </a:r>
            <a:r>
              <a:rPr lang="fa-IR" dirty="0"/>
              <a:t>،  </a:t>
            </a:r>
            <a:r>
              <a:rPr lang="fa-IR" dirty="0" err="1"/>
              <a:t>بيدار</a:t>
            </a:r>
            <a:r>
              <a:rPr lang="fa-IR" dirty="0"/>
              <a:t> </a:t>
            </a:r>
            <a:r>
              <a:rPr lang="fa-IR" dirty="0" err="1"/>
              <a:t>وهوشيار</a:t>
            </a:r>
            <a:r>
              <a:rPr lang="fa-IR" dirty="0"/>
              <a:t> </a:t>
            </a:r>
            <a:endParaRPr lang="fa-IR" dirty="0" smtClean="0"/>
          </a:p>
          <a:p>
            <a:r>
              <a:rPr lang="fa-IR" dirty="0"/>
              <a:t>بطور نشسته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/>
              <a:t>نيمه</a:t>
            </a:r>
            <a:r>
              <a:rPr lang="fa-IR" dirty="0"/>
              <a:t> نشسته </a:t>
            </a:r>
          </a:p>
          <a:p>
            <a:r>
              <a:rPr lang="fa-IR" dirty="0" smtClean="0"/>
              <a:t>حفاظت </a:t>
            </a:r>
            <a:r>
              <a:rPr lang="fa-IR" dirty="0"/>
              <a:t>پشت ، سر </a:t>
            </a:r>
            <a:r>
              <a:rPr lang="fa-IR" dirty="0" err="1"/>
              <a:t>وگردن</a:t>
            </a:r>
            <a:r>
              <a:rPr lang="fa-IR" dirty="0"/>
              <a:t> </a:t>
            </a:r>
            <a:endParaRPr lang="fa-IR" dirty="0" smtClean="0"/>
          </a:p>
          <a:p>
            <a:r>
              <a:rPr lang="fa-IR" dirty="0" smtClean="0"/>
              <a:t>ملافه.</a:t>
            </a:r>
            <a:endParaRPr lang="fa-IR" dirty="0"/>
          </a:p>
          <a:p>
            <a:r>
              <a:rPr lang="fa-IR" dirty="0" err="1" smtClean="0"/>
              <a:t>نيمي</a:t>
            </a:r>
            <a:r>
              <a:rPr lang="fa-IR" dirty="0" smtClean="0"/>
              <a:t> </a:t>
            </a:r>
            <a:r>
              <a:rPr lang="fa-IR" dirty="0"/>
              <a:t>از فنجان </a:t>
            </a:r>
            <a:endParaRPr lang="fa-IR" dirty="0" smtClean="0"/>
          </a:p>
          <a:p>
            <a:r>
              <a:rPr lang="fa-IR" dirty="0" smtClean="0"/>
              <a:t>فنجان بر </a:t>
            </a:r>
            <a:r>
              <a:rPr lang="fa-IR" dirty="0" err="1"/>
              <a:t>روي</a:t>
            </a:r>
            <a:r>
              <a:rPr lang="fa-IR" dirty="0"/>
              <a:t> لب </a:t>
            </a:r>
            <a:r>
              <a:rPr lang="fa-IR" dirty="0" err="1"/>
              <a:t>پائين</a:t>
            </a:r>
            <a:r>
              <a:rPr lang="fa-IR" dirty="0"/>
              <a:t> و لبه آن را به قسمت </a:t>
            </a:r>
            <a:r>
              <a:rPr lang="fa-IR" dirty="0" err="1"/>
              <a:t>بيروني</a:t>
            </a:r>
            <a:r>
              <a:rPr lang="fa-IR" dirty="0"/>
              <a:t> لب بالا تماس </a:t>
            </a:r>
            <a:r>
              <a:rPr lang="fa-IR" dirty="0" err="1"/>
              <a:t>دهيد</a:t>
            </a:r>
            <a:r>
              <a:rPr lang="fa-IR" dirty="0"/>
              <a:t>. </a:t>
            </a:r>
          </a:p>
          <a:p>
            <a:r>
              <a:rPr lang="fa-IR" dirty="0" smtClean="0"/>
              <a:t> </a:t>
            </a:r>
            <a:r>
              <a:rPr lang="fa-IR" dirty="0" err="1" smtClean="0"/>
              <a:t>كج</a:t>
            </a:r>
            <a:r>
              <a:rPr lang="fa-IR" dirty="0"/>
              <a:t>	</a:t>
            </a:r>
            <a:r>
              <a:rPr lang="fa-IR" dirty="0" smtClean="0"/>
              <a:t>نمودن فنجان </a:t>
            </a:r>
            <a:r>
              <a:rPr lang="fa-IR" dirty="0"/>
              <a:t>را </a:t>
            </a:r>
            <a:r>
              <a:rPr lang="fa-IR" dirty="0" smtClean="0"/>
              <a:t>	</a:t>
            </a:r>
          </a:p>
          <a:p>
            <a:r>
              <a:rPr lang="fa-IR" dirty="0" smtClean="0"/>
              <a:t>اجازه به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درخوردن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،</a:t>
            </a:r>
          </a:p>
          <a:p>
            <a:r>
              <a:rPr lang="fa-IR" dirty="0" err="1"/>
              <a:t>پرهيز</a:t>
            </a:r>
            <a:r>
              <a:rPr lang="fa-IR" dirty="0" smtClean="0"/>
              <a:t> از </a:t>
            </a:r>
            <a:r>
              <a:rPr lang="fa-IR" dirty="0" err="1" smtClean="0"/>
              <a:t>ريختن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به دهان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 </a:t>
            </a:r>
            <a:r>
              <a:rPr lang="fa-IR" dirty="0" err="1"/>
              <a:t>شيردادن</a:t>
            </a:r>
            <a:r>
              <a:rPr lang="fa-IR" dirty="0"/>
              <a:t> </a:t>
            </a:r>
            <a:r>
              <a:rPr lang="fa-IR" dirty="0" err="1" smtClean="0"/>
              <a:t>بافنجان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3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0872" y="1772816"/>
            <a:ext cx="7941568" cy="4032448"/>
          </a:xfrm>
        </p:spPr>
        <p:txBody>
          <a:bodyPr/>
          <a:lstStyle/>
          <a:p>
            <a:pPr marL="852487" indent="-742950">
              <a:buFont typeface="+mj-lt"/>
              <a:buAutoNum type="arabicPeriod"/>
            </a:pPr>
            <a:r>
              <a:rPr lang="fa-IR" sz="3600" dirty="0" smtClean="0">
                <a:cs typeface="B Nazanin" panose="00000400000000000000" pitchFamily="2" charset="-78"/>
              </a:rPr>
              <a:t>فراهم نمودن راحتی مادر از نظر فیزیکی و روحی</a:t>
            </a:r>
          </a:p>
          <a:p>
            <a:pPr marL="852487" indent="-742950">
              <a:buFont typeface="+mj-lt"/>
              <a:buAutoNum type="arabicPeriod"/>
            </a:pPr>
            <a:r>
              <a:rPr lang="fa-IR" sz="3600" dirty="0" smtClean="0">
                <a:cs typeface="B Nazanin" panose="00000400000000000000" pitchFamily="2" charset="-78"/>
              </a:rPr>
              <a:t>آموزش در هر وضعیتی که مادر قرار دارد و راحت است: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  <a:hlinkClick r:id="" action="ppaction://noaction"/>
              </a:rPr>
              <a:t>اگر مادر روی صندلی نشسته است </a:t>
            </a:r>
            <a:endParaRPr lang="fa-IR" sz="3000" dirty="0" smtClean="0">
              <a:cs typeface="B Nazanin" panose="00000400000000000000" pitchFamily="2" charset="-78"/>
            </a:endParaRPr>
          </a:p>
          <a:p>
            <a:pPr lvl="2"/>
            <a:r>
              <a:rPr lang="fa-IR" sz="3000" dirty="0">
                <a:cs typeface="B Nazanin" panose="00000400000000000000" pitchFamily="2" charset="-78"/>
                <a:hlinkClick r:id="" action="ppaction://noaction"/>
              </a:rPr>
              <a:t>اگر مادر روی </a:t>
            </a:r>
            <a:r>
              <a:rPr lang="fa-IR" sz="3000" dirty="0" smtClean="0">
                <a:cs typeface="B Nazanin" panose="00000400000000000000" pitchFamily="2" charset="-78"/>
                <a:hlinkClick r:id="" action="ppaction://noaction"/>
              </a:rPr>
              <a:t>تخت </a:t>
            </a:r>
            <a:r>
              <a:rPr lang="fa-IR" sz="3000" dirty="0">
                <a:cs typeface="B Nazanin" panose="00000400000000000000" pitchFamily="2" charset="-78"/>
                <a:hlinkClick r:id="" action="ppaction://noaction"/>
              </a:rPr>
              <a:t>نشسته است </a:t>
            </a:r>
            <a:endParaRPr lang="fa-IR" sz="3000" dirty="0" smtClean="0">
              <a:cs typeface="B Nazanin" panose="00000400000000000000" pitchFamily="2" charset="-78"/>
            </a:endParaRPr>
          </a:p>
          <a:p>
            <a:pPr lvl="2"/>
            <a:r>
              <a:rPr lang="fa-IR" sz="3000" dirty="0">
                <a:cs typeface="B Nazanin" panose="00000400000000000000" pitchFamily="2" charset="-78"/>
                <a:hlinkClick r:id="" action="ppaction://noaction"/>
              </a:rPr>
              <a:t>اگر مادر </a:t>
            </a:r>
            <a:r>
              <a:rPr lang="fa-IR" sz="3000" dirty="0" smtClean="0">
                <a:cs typeface="B Nazanin" panose="00000400000000000000" pitchFamily="2" charset="-78"/>
                <a:hlinkClick r:id="" action="ppaction://noaction"/>
              </a:rPr>
              <a:t>با پهلو خوابیده است </a:t>
            </a:r>
            <a:endParaRPr lang="fa-IR" sz="3000" dirty="0">
              <a:cs typeface="B Nazanin" panose="00000400000000000000" pitchFamily="2" charset="-78"/>
            </a:endParaRPr>
          </a:p>
          <a:p>
            <a:pPr lvl="2"/>
            <a:r>
              <a:rPr lang="fa-IR" sz="3000" dirty="0">
                <a:cs typeface="B Nazanin" panose="00000400000000000000" pitchFamily="2" charset="-78"/>
                <a:hlinkClick r:id="" action="ppaction://noaction"/>
              </a:rPr>
              <a:t>اگر مادر </a:t>
            </a:r>
            <a:r>
              <a:rPr lang="fa-IR" sz="3000" dirty="0" smtClean="0">
                <a:cs typeface="B Nazanin" panose="00000400000000000000" pitchFamily="2" charset="-78"/>
                <a:hlinkClick r:id="" action="ppaction://noaction"/>
              </a:rPr>
              <a:t>به پشت خوابیده است </a:t>
            </a:r>
            <a:endParaRPr lang="fa-IR" sz="3400" dirty="0">
              <a:cs typeface="B Nazanin" panose="00000400000000000000" pitchFamily="2" charset="-78"/>
            </a:endParaRPr>
          </a:p>
          <a:p>
            <a:pPr lvl="1"/>
            <a:endParaRPr lang="fa-IR" sz="3200" dirty="0" smtClean="0">
              <a:cs typeface="B Nazanin" panose="00000400000000000000" pitchFamily="2" charset="-78"/>
            </a:endParaRPr>
          </a:p>
          <a:p>
            <a:endParaRPr lang="fa-IR" sz="3600" dirty="0">
              <a:cs typeface="B Nazanin" panose="00000400000000000000" pitchFamily="2" charset="-78"/>
            </a:endParaRPr>
          </a:p>
          <a:p>
            <a:endParaRPr lang="en-US" sz="36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75481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628800"/>
            <a:ext cx="7924785" cy="468052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زانوهایش کمی بالاتر از </a:t>
            </a:r>
            <a:r>
              <a:rPr lang="fa-IR" sz="2800" dirty="0" err="1" smtClean="0">
                <a:cs typeface="B Nazanin" panose="00000400000000000000" pitchFamily="2" charset="-78"/>
              </a:rPr>
              <a:t>باسن</a:t>
            </a:r>
            <a:r>
              <a:rPr lang="fa-IR" sz="2800" dirty="0" smtClean="0">
                <a:cs typeface="B Nazanin" panose="00000400000000000000" pitchFamily="2" charset="-78"/>
              </a:rPr>
              <a:t> باشد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گذاشتن زیر </a:t>
            </a:r>
            <a:r>
              <a:rPr lang="fa-IR" sz="2400" dirty="0" err="1" smtClean="0">
                <a:cs typeface="B Nazanin" panose="00000400000000000000" pitchFamily="2" charset="-78"/>
              </a:rPr>
              <a:t>پائی</a:t>
            </a:r>
            <a:r>
              <a:rPr lang="fa-IR" sz="2400" dirty="0" smtClean="0">
                <a:cs typeface="B Nazanin" panose="00000400000000000000" pitchFamily="2" charset="-78"/>
              </a:rPr>
              <a:t> بمنظور </a:t>
            </a:r>
            <a:r>
              <a:rPr lang="fa-IR" sz="2400" dirty="0" err="1" smtClean="0">
                <a:cs typeface="B Nazanin" panose="00000400000000000000" pitchFamily="2" charset="-78"/>
              </a:rPr>
              <a:t>بالابردن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زانوها</a:t>
            </a:r>
            <a:endParaRPr lang="fa-IR" sz="2400" dirty="0">
              <a:cs typeface="B Nazanin" panose="00000400000000000000" pitchFamily="2" charset="-78"/>
            </a:endParaRP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بدن شیرخوار رو به مادر می شود</a:t>
            </a: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پیشگیری از کشش پشت مادر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بالش برای حمایت شیرخوار و راحتی مادر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برای پشت مادر</a:t>
            </a:r>
          </a:p>
          <a:p>
            <a:pPr lvl="1"/>
            <a:r>
              <a:rPr lang="fa-IR" sz="2400" dirty="0">
                <a:cs typeface="B Nazanin" panose="00000400000000000000" pitchFamily="2" charset="-78"/>
              </a:rPr>
              <a:t>روی ران ها و </a:t>
            </a:r>
            <a:r>
              <a:rPr lang="fa-IR" sz="2400" dirty="0" err="1">
                <a:cs typeface="B Nazanin" panose="00000400000000000000" pitchFamily="2" charset="-78"/>
              </a:rPr>
              <a:t>پائين</a:t>
            </a:r>
            <a:r>
              <a:rPr lang="fa-IR" sz="2400" dirty="0">
                <a:cs typeface="B Nazanin" panose="00000400000000000000" pitchFamily="2" charset="-78"/>
              </a:rPr>
              <a:t> شکم مادر (</a:t>
            </a:r>
            <a:r>
              <a:rPr lang="fa-IR" sz="2400" dirty="0" smtClean="0">
                <a:cs typeface="B Nazanin" panose="00000400000000000000" pitchFamily="2" charset="-78"/>
              </a:rPr>
              <a:t>بالش نسبتا محکم ،بالش شیردهی) بمنظور هم </a:t>
            </a:r>
            <a:r>
              <a:rPr lang="fa-IR" sz="2400" dirty="0">
                <a:cs typeface="B Nazanin" panose="00000400000000000000" pitchFamily="2" charset="-78"/>
              </a:rPr>
              <a:t>سطح </a:t>
            </a:r>
            <a:r>
              <a:rPr lang="fa-IR" sz="2400" dirty="0" smtClean="0">
                <a:cs typeface="B Nazanin" panose="00000400000000000000" pitchFamily="2" charset="-78"/>
              </a:rPr>
              <a:t>نمودن شیرخوار با پستان</a:t>
            </a:r>
            <a:endParaRPr lang="en-US" sz="24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مادر نباید به عقب یا جلو بروی شیرخوار خم شود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538" y="260649"/>
            <a:ext cx="8229600" cy="1080119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8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اگر مادر روی صندلی </a:t>
              </a:r>
              <a:r>
                <a:rPr lang="fa-IR" sz="4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با پشتی مستقیم نشسته </a:t>
              </a:r>
              <a:r>
                <a:rPr lang="fa-I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است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2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138"/>
            <a:ext cx="8229600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بالا آوردن پشتی تخت بطور قائم (90درجه)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بالش </a:t>
            </a:r>
            <a:r>
              <a:rPr lang="fa-IR" sz="2800" dirty="0">
                <a:cs typeface="B Nazanin" panose="00000400000000000000" pitchFamily="2" charset="-78"/>
              </a:rPr>
              <a:t>برای پشت </a:t>
            </a:r>
            <a:r>
              <a:rPr lang="fa-IR" sz="2800" dirty="0" smtClean="0">
                <a:cs typeface="B Nazanin" panose="00000400000000000000" pitchFamily="2" charset="-78"/>
              </a:rPr>
              <a:t>مادر(درصورت نیاز)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گذاشتن بالش برای زیر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زانوها</a:t>
            </a:r>
            <a:r>
              <a:rPr lang="fa-IR" sz="2800" dirty="0" smtClean="0">
                <a:cs typeface="B Nazanin" panose="00000400000000000000" pitchFamily="2" charset="-78"/>
              </a:rPr>
              <a:t> و یا بازوی مادر</a:t>
            </a:r>
          </a:p>
          <a:p>
            <a:r>
              <a:rPr lang="fa-IR" sz="2800" dirty="0">
                <a:cs typeface="B Nazanin" panose="00000400000000000000" pitchFamily="2" charset="-78"/>
              </a:rPr>
              <a:t>گذاشتن بالش روی ران ها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 err="1" smtClean="0">
                <a:cs typeface="B Nazanin" panose="00000400000000000000" pitchFamily="2" charset="-78"/>
              </a:rPr>
              <a:t>پائين</a:t>
            </a:r>
            <a:r>
              <a:rPr lang="fa-IR" sz="2800" dirty="0" smtClean="0">
                <a:cs typeface="B Nazanin" panose="00000400000000000000" pitchFamily="2" charset="-78"/>
              </a:rPr>
              <a:t> شکم مادر بمنظور </a:t>
            </a:r>
            <a:r>
              <a:rPr lang="fa-IR" sz="2800" dirty="0">
                <a:cs typeface="B Nazanin" panose="00000400000000000000" pitchFamily="2" charset="-78"/>
              </a:rPr>
              <a:t>هم سطح نمودن شیرخوار با </a:t>
            </a:r>
            <a:r>
              <a:rPr lang="fa-IR" sz="2800" dirty="0" smtClean="0">
                <a:cs typeface="B Nazanin" panose="00000400000000000000" pitchFamily="2" charset="-78"/>
              </a:rPr>
              <a:t>پستان یا حفاظت شکاف سزارین</a:t>
            </a:r>
            <a:endParaRPr lang="fa-IR" sz="2800" dirty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slides\Update slides\new pic\my pic and position\P1010737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13075" b="8320"/>
          <a:stretch/>
        </p:blipFill>
        <p:spPr bwMode="auto">
          <a:xfrm>
            <a:off x="2769536" y="3886200"/>
            <a:ext cx="3559603" cy="2383436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4538" y="260649"/>
            <a:ext cx="8229600" cy="1080119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8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اگر مادر روی تخت نشسته است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4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628800"/>
            <a:ext cx="7132697" cy="468052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احساس خستگی کمتر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کمک به مادر برای خوابیدن به پهلو (در صورت نیاز) به منظور </a:t>
            </a:r>
            <a:r>
              <a:rPr lang="fa-IR" sz="2800" dirty="0">
                <a:cs typeface="B Nazanin" panose="00000400000000000000" pitchFamily="2" charset="-78"/>
              </a:rPr>
              <a:t>رو به </a:t>
            </a:r>
            <a:r>
              <a:rPr lang="fa-IR" sz="2800" dirty="0" smtClean="0">
                <a:cs typeface="B Nazanin" panose="00000400000000000000" pitchFamily="2" charset="-78"/>
              </a:rPr>
              <a:t>پستان قرارگرفتن صورت شیرخوار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بالش </a:t>
            </a:r>
            <a:r>
              <a:rPr lang="fa-IR" sz="2800" dirty="0">
                <a:cs typeface="B Nazanin" panose="00000400000000000000" pitchFamily="2" charset="-78"/>
              </a:rPr>
              <a:t>برای پشت </a:t>
            </a:r>
            <a:r>
              <a:rPr lang="fa-IR" sz="2800" dirty="0" smtClean="0">
                <a:cs typeface="B Nazanin" panose="00000400000000000000" pitchFamily="2" charset="-78"/>
              </a:rPr>
              <a:t>مادر(درصورت نیاز)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گذاشتن بالش بین پاهای مادر بمنظور هم سطح نمودن با </a:t>
            </a:r>
            <a:r>
              <a:rPr lang="fa-IR" sz="2800" dirty="0" err="1" smtClean="0">
                <a:cs typeface="B Nazanin" panose="00000400000000000000" pitchFamily="2" charset="-78"/>
              </a:rPr>
              <a:t>باسن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وکاهش</a:t>
            </a:r>
            <a:r>
              <a:rPr lang="fa-IR" sz="2800" dirty="0" smtClean="0">
                <a:cs typeface="B Nazanin" panose="00000400000000000000" pitchFamily="2" charset="-78"/>
              </a:rPr>
              <a:t> درد پشت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استفاده از بالش برای پشت مادر(درصورت نیاز)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گذاشتن یک حوله یا پتوی لوله شده در شکاف پشت شیرخوار که به پشت نچرخد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حمایت پشت کودک توسط دست بالائی مادر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538" y="260649"/>
            <a:ext cx="8229600" cy="1080119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8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اگر مادر با پهلو خوابیده است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2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324" y="1556792"/>
            <a:ext cx="8118030" cy="4104456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وضعیت خوبی </a:t>
            </a:r>
            <a:r>
              <a:rPr lang="fa-IR" sz="3200" dirty="0">
                <a:cs typeface="B Nazanin" panose="00000400000000000000" pitchFamily="2" charset="-78"/>
              </a:rPr>
              <a:t>برای </a:t>
            </a:r>
            <a:r>
              <a:rPr lang="fa-IR" sz="3200" dirty="0" smtClean="0">
                <a:cs typeface="B Nazanin" panose="00000400000000000000" pitchFamily="2" charset="-78"/>
              </a:rPr>
              <a:t>شیردهی نیست ولیکن ممکن است نیاز باشد(بیهوشی منطقه ای، جریان سریع شیر)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وزن شیرخوار به روی پستان مادر ممکن است دردناک باشد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>
                <a:cs typeface="B Nazanin" panose="00000400000000000000" pitchFamily="2" charset="-78"/>
              </a:rPr>
              <a:t>کمک به شیرخوار </a:t>
            </a:r>
            <a:r>
              <a:rPr lang="fa-IR" sz="3200" dirty="0" err="1">
                <a:cs typeface="B Nazanin" panose="00000400000000000000" pitchFamily="2" charset="-78"/>
              </a:rPr>
              <a:t>دراصلاح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پوزیش</a:t>
            </a:r>
            <a:r>
              <a:rPr lang="fa-IR" sz="3200" dirty="0">
                <a:cs typeface="B Nazanin" panose="00000400000000000000" pitchFamily="2" charset="-78"/>
              </a:rPr>
              <a:t> و نحوه چفت شدن به پستان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صورت شیرخوار (فک) باید در پستان مادر فرو رفته باشد سر کمی به عقب و بینی در تماس نزدیک به پستان باشد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حمایت پشت </a:t>
            </a:r>
            <a:r>
              <a:rPr lang="fa-IR" sz="3200" dirty="0" err="1" smtClean="0">
                <a:cs typeface="B Nazanin" panose="00000400000000000000" pitchFamily="2" charset="-78"/>
              </a:rPr>
              <a:t>وگردن</a:t>
            </a:r>
            <a:r>
              <a:rPr lang="fa-IR" sz="3200" dirty="0" smtClean="0">
                <a:cs typeface="B Nazanin" panose="00000400000000000000" pitchFamily="2" charset="-78"/>
              </a:rPr>
              <a:t> شیرخوار توسط دست مادر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538" y="260649"/>
            <a:ext cx="8229600" cy="1080119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8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اگر مادر به پشت خوابیده است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4608512"/>
          </a:xfrm>
        </p:spPr>
        <p:txBody>
          <a:bodyPr/>
          <a:lstStyle/>
          <a:p>
            <a:pPr marL="852487" indent="-742950">
              <a:buFont typeface="+mj-lt"/>
              <a:buAutoNum type="arabicPeriod" startAt="3"/>
            </a:pPr>
            <a:r>
              <a:rPr lang="fa-IR" sz="3600" b="1" dirty="0" err="1" smtClean="0">
                <a:cs typeface="B Nazanin" panose="00000400000000000000" pitchFamily="2" charset="-78"/>
                <a:hlinkClick r:id="" action="ppaction://noaction"/>
              </a:rPr>
              <a:t>وضعيت</a:t>
            </a:r>
            <a:r>
              <a:rPr lang="fa-IR" sz="3600" b="1" dirty="0" smtClean="0">
                <a:cs typeface="B Nazanin" panose="00000400000000000000" pitchFamily="2" charset="-78"/>
                <a:hlinkClick r:id="" action="ppaction://noaction"/>
              </a:rPr>
              <a:t> </a:t>
            </a:r>
            <a:r>
              <a:rPr lang="fa-IR" sz="3600" b="1" dirty="0" err="1" smtClean="0">
                <a:cs typeface="B Nazanin" panose="00000400000000000000" pitchFamily="2" charset="-78"/>
                <a:hlinkClick r:id="" action="ppaction://noaction"/>
              </a:rPr>
              <a:t>شيرخوار</a:t>
            </a:r>
            <a:r>
              <a:rPr lang="fa-IR" sz="3600" b="1" dirty="0" smtClean="0">
                <a:cs typeface="B Nazanin" panose="00000400000000000000" pitchFamily="2" charset="-78"/>
                <a:hlinkClick r:id="" action="ppaction://noaction"/>
              </a:rPr>
              <a:t> هنگام </a:t>
            </a:r>
            <a:r>
              <a:rPr lang="fa-IR" sz="3600" b="1" dirty="0" err="1" smtClean="0">
                <a:cs typeface="B Nazanin" panose="00000400000000000000" pitchFamily="2" charset="-78"/>
                <a:hlinkClick r:id="" action="ppaction://noaction"/>
              </a:rPr>
              <a:t>شيرخوردن</a:t>
            </a:r>
            <a:r>
              <a:rPr lang="fa-IR" sz="3200" b="1" dirty="0" smtClean="0">
                <a:cs typeface="B Nazanin" panose="00000400000000000000" pitchFamily="2" charset="-78"/>
                <a:hlinkClick r:id="" action="ppaction://noaction"/>
              </a:rPr>
              <a:t>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marL="852487" indent="-742950">
              <a:buFont typeface="+mj-lt"/>
              <a:buAutoNum type="arabicPeriod" startAt="3"/>
            </a:pPr>
            <a:r>
              <a:rPr lang="fa-IR" sz="3200" b="1" dirty="0">
                <a:cs typeface="B Nazanin" panose="00000400000000000000" pitchFamily="2" charset="-78"/>
              </a:rPr>
              <a:t>وضعیت های معمول شیردهی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lvl="2"/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گهواره ای(</a:t>
            </a:r>
            <a:r>
              <a:rPr lang="en-US" sz="2600" dirty="0">
                <a:cs typeface="B Nazanin" panose="00000400000000000000" pitchFamily="2" charset="-78"/>
                <a:hlinkClick r:id="" action="ppaction://noaction"/>
              </a:rPr>
              <a:t>Madonna or cradle hold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) 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lvl="2"/>
            <a:r>
              <a:rPr lang="fa-IR" sz="2600" dirty="0">
                <a:cs typeface="B Nazanin" panose="00000400000000000000" pitchFamily="2" charset="-78"/>
                <a:hlinkClick r:id="" action="ppaction://noaction"/>
              </a:rPr>
              <a:t>گهواره 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ای متقابل (</a:t>
            </a:r>
            <a:r>
              <a:rPr lang="en-US" sz="2600" dirty="0">
                <a:cs typeface="B Nazanin" panose="00000400000000000000" pitchFamily="2" charset="-78"/>
                <a:hlinkClick r:id="" action="ppaction://noaction"/>
              </a:rPr>
              <a:t>Cross-cradle hold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endParaRPr lang="fa-IR" sz="2600" dirty="0">
              <a:cs typeface="B Nazanin" panose="00000400000000000000" pitchFamily="2" charset="-78"/>
            </a:endParaRPr>
          </a:p>
          <a:p>
            <a:pPr lvl="2"/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زیر بغلی (</a:t>
            </a:r>
            <a:r>
              <a:rPr lang="en-US" sz="2600" dirty="0" smtClean="0">
                <a:cs typeface="B Nazanin" panose="00000400000000000000" pitchFamily="2" charset="-78"/>
                <a:hlinkClick r:id="" action="ppaction://noaction"/>
              </a:rPr>
              <a:t>Clutch, Under </a:t>
            </a:r>
            <a:r>
              <a:rPr lang="en-US" sz="2600" dirty="0">
                <a:cs typeface="B Nazanin" panose="00000400000000000000" pitchFamily="2" charset="-78"/>
                <a:hlinkClick r:id="" action="ppaction://noaction"/>
              </a:rPr>
              <a:t>arm </a:t>
            </a:r>
            <a:r>
              <a:rPr lang="en-US" sz="2600" dirty="0" smtClean="0">
                <a:cs typeface="B Nazanin" panose="00000400000000000000" pitchFamily="2" charset="-78"/>
                <a:hlinkClick r:id="" action="ppaction://noaction"/>
              </a:rPr>
              <a:t>football hold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lvl="2"/>
            <a:r>
              <a:rPr lang="fa-IR" sz="2600" dirty="0">
                <a:cs typeface="B Nazanin" panose="00000400000000000000" pitchFamily="2" charset="-78"/>
              </a:rPr>
              <a:t>زیر بغلی </a:t>
            </a:r>
            <a:r>
              <a:rPr lang="fa-IR" sz="2600" dirty="0" smtClean="0">
                <a:cs typeface="B Nazanin" panose="00000400000000000000" pitchFamily="2" charset="-78"/>
              </a:rPr>
              <a:t>نیمه نشسته (</a:t>
            </a:r>
            <a:r>
              <a:rPr lang="en-US" sz="2600" dirty="0">
                <a:cs typeface="B Nazanin" panose="00000400000000000000" pitchFamily="2" charset="-78"/>
              </a:rPr>
              <a:t>Elevated clutch hold</a:t>
            </a:r>
            <a:r>
              <a:rPr lang="fa-IR" sz="2600" dirty="0" smtClean="0">
                <a:cs typeface="B Nazanin" panose="00000400000000000000" pitchFamily="2" charset="-78"/>
              </a:rPr>
              <a:t>)</a:t>
            </a:r>
          </a:p>
          <a:p>
            <a:pPr lvl="2"/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خوابیده به پهلو (</a:t>
            </a:r>
            <a:r>
              <a:rPr lang="en-US" sz="2600" dirty="0">
                <a:cs typeface="B Nazanin" panose="00000400000000000000" pitchFamily="2" charset="-78"/>
                <a:hlinkClick r:id="" action="ppaction://noaction"/>
              </a:rPr>
              <a:t>Side-lying position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lvl="2"/>
            <a:r>
              <a:rPr lang="fa-IR" sz="2600" dirty="0">
                <a:cs typeface="B Nazanin" panose="00000400000000000000" pitchFamily="2" charset="-78"/>
                <a:hlinkClick r:id="" action="ppaction://noaction"/>
              </a:rPr>
              <a:t>خوابیده به 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پشت </a:t>
            </a:r>
            <a:r>
              <a:rPr lang="en-US" sz="2600" dirty="0" smtClean="0">
                <a:cs typeface="B Nazanin" panose="00000400000000000000" pitchFamily="2" charset="-78"/>
                <a:hlinkClick r:id="" action="ppaction://noaction"/>
              </a:rPr>
              <a:t>Australian</a:t>
            </a:r>
            <a:r>
              <a:rPr lang="en-US" sz="2000" dirty="0" smtClean="0">
                <a:cs typeface="B Nazanin" panose="00000400000000000000" pitchFamily="2" charset="-78"/>
                <a:hlinkClick r:id="" action="ppaction://noaction"/>
              </a:rPr>
              <a:t> </a:t>
            </a:r>
            <a:r>
              <a:rPr lang="en-US" sz="2000" dirty="0">
                <a:cs typeface="B Nazanin" panose="00000400000000000000" pitchFamily="2" charset="-78"/>
                <a:hlinkClick r:id="" action="ppaction://noaction"/>
              </a:rPr>
              <a:t>or </a:t>
            </a:r>
            <a:r>
              <a:rPr lang="en-US" sz="1800" dirty="0" smtClean="0">
                <a:cs typeface="B Nazanin" panose="00000400000000000000" pitchFamily="2" charset="-78"/>
                <a:hlinkClick r:id="" action="ppaction://noaction"/>
              </a:rPr>
              <a:t>posture feeding</a:t>
            </a:r>
            <a:r>
              <a:rPr lang="en-US" sz="2000" dirty="0" smtClean="0">
                <a:cs typeface="B Nazanin" panose="00000400000000000000" pitchFamily="2" charset="-78"/>
                <a:hlinkClick r:id="" action="ppaction://noaction"/>
              </a:rPr>
              <a:t>, </a:t>
            </a:r>
            <a:r>
              <a:rPr lang="en-US" sz="1600" dirty="0" smtClean="0">
                <a:cs typeface="B Nazanin" panose="00000400000000000000" pitchFamily="2" charset="-78"/>
                <a:hlinkClick r:id="" action="ppaction://noaction"/>
              </a:rPr>
              <a:t>prone oblique</a:t>
            </a:r>
            <a:r>
              <a:rPr lang="en-US" sz="20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r>
              <a:rPr lang="fa-IR" sz="20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lvl="2"/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نشسته (</a:t>
            </a:r>
            <a:r>
              <a:rPr lang="en-US" sz="2600" dirty="0">
                <a:cs typeface="B Nazanin" panose="00000400000000000000" pitchFamily="2" charset="-78"/>
                <a:hlinkClick r:id="" action="ppaction://noaction"/>
              </a:rPr>
              <a:t>Upright posture </a:t>
            </a:r>
            <a:r>
              <a:rPr lang="en-US" sz="1800" dirty="0">
                <a:cs typeface="B Nazanin" panose="00000400000000000000" pitchFamily="2" charset="-78"/>
                <a:hlinkClick r:id="" action="ppaction://noaction"/>
              </a:rPr>
              <a:t>(straddle, side sitting) </a:t>
            </a:r>
            <a:r>
              <a:rPr lang="fa-IR" sz="2600" dirty="0" smtClean="0">
                <a:cs typeface="B Nazanin" panose="00000400000000000000" pitchFamily="2" charset="-78"/>
                <a:hlinkClick r:id="" action="ppaction://noaction"/>
              </a:rPr>
              <a:t>)</a:t>
            </a:r>
            <a:endParaRPr lang="en-US" sz="26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039771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11350"/>
            <a:ext cx="8307487" cy="3661866"/>
          </a:xfrm>
        </p:spPr>
        <p:txBody>
          <a:bodyPr/>
          <a:lstStyle/>
          <a:p>
            <a:r>
              <a:rPr lang="fa-IR" sz="3200" dirty="0">
                <a:cs typeface="B Nazanin" panose="00000400000000000000" pitchFamily="2" charset="-78"/>
              </a:rPr>
              <a:t>بدن </a:t>
            </a:r>
            <a:r>
              <a:rPr lang="fa-IR" sz="3200" dirty="0" err="1">
                <a:cs typeface="B Nazanin" panose="00000400000000000000" pitchFamily="2" charset="-78"/>
              </a:rPr>
              <a:t>شيرخوار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باید </a:t>
            </a:r>
            <a:r>
              <a:rPr lang="fa-IR" sz="3200" b="1" dirty="0" smtClean="0">
                <a:cs typeface="B Nazanin" panose="00000400000000000000" pitchFamily="2" charset="-78"/>
              </a:rPr>
              <a:t>خوب نگه داشته </a:t>
            </a:r>
            <a:r>
              <a:rPr lang="fa-IR" sz="3200" dirty="0" smtClean="0">
                <a:cs typeface="B Nazanin" panose="00000400000000000000" pitchFamily="2" charset="-78"/>
              </a:rPr>
              <a:t>شود بطوریکه با دستهایش مادر را بغل نموده و زانو </a:t>
            </a:r>
            <a:r>
              <a:rPr lang="fa-IR" sz="3200" dirty="0" err="1" smtClean="0">
                <a:cs typeface="B Nazanin" panose="00000400000000000000" pitchFamily="2" charset="-78"/>
              </a:rPr>
              <a:t>هایش</a:t>
            </a:r>
            <a:r>
              <a:rPr lang="fa-IR" sz="3200" dirty="0" smtClean="0">
                <a:cs typeface="B Nazanin" panose="00000400000000000000" pitchFamily="2" charset="-78"/>
              </a:rPr>
              <a:t> کمی خم کند  </a:t>
            </a:r>
            <a:r>
              <a:rPr lang="fa-IR" sz="3200" b="1" dirty="0" smtClean="0">
                <a:cs typeface="B Nazanin" panose="00000400000000000000" pitchFamily="2" charset="-78"/>
              </a:rPr>
              <a:t>صورت </a:t>
            </a:r>
            <a:r>
              <a:rPr lang="fa-IR" sz="3200" b="1" dirty="0" err="1">
                <a:cs typeface="B Nazanin" panose="00000400000000000000" pitchFamily="2" charset="-78"/>
              </a:rPr>
              <a:t>شيرخوار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روبه بدن مادر </a:t>
            </a:r>
            <a:r>
              <a:rPr lang="fa-IR" sz="3200" dirty="0" smtClean="0">
                <a:cs typeface="B Nazanin" panose="00000400000000000000" pitchFamily="2" charset="-78"/>
              </a:rPr>
              <a:t>و </a:t>
            </a:r>
            <a:r>
              <a:rPr lang="fa-IR" sz="3200" dirty="0">
                <a:cs typeface="B Nazanin" panose="00000400000000000000" pitchFamily="2" charset="-78"/>
              </a:rPr>
              <a:t>سر(گوشها)  </a:t>
            </a:r>
            <a:r>
              <a:rPr lang="fa-IR" sz="3200" dirty="0" smtClean="0">
                <a:cs typeface="B Nazanin" panose="00000400000000000000" pitchFamily="2" charset="-78"/>
              </a:rPr>
              <a:t>شانه و </a:t>
            </a:r>
            <a:r>
              <a:rPr lang="fa-IR" sz="3200" dirty="0" err="1" smtClean="0">
                <a:cs typeface="B Nazanin" panose="00000400000000000000" pitchFamily="2" charset="-78"/>
              </a:rPr>
              <a:t>باسن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امتداد </a:t>
            </a:r>
            <a:r>
              <a:rPr lang="fa-IR" sz="3200" b="1" dirty="0" err="1">
                <a:cs typeface="B Nazanin" panose="00000400000000000000" pitchFamily="2" charset="-78"/>
              </a:rPr>
              <a:t>خطي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مستقيم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باشد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b="1" dirty="0">
                <a:cs typeface="B Nazanin" panose="00000400000000000000" pitchFamily="2" charset="-78"/>
              </a:rPr>
              <a:t>بدن </a:t>
            </a:r>
            <a:r>
              <a:rPr lang="fa-IR" sz="3200" b="1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b="1" dirty="0" smtClean="0">
                <a:cs typeface="B Nazanin" panose="00000400000000000000" pitchFamily="2" charset="-78"/>
              </a:rPr>
              <a:t> نزدیک مادر  </a:t>
            </a:r>
            <a:r>
              <a:rPr lang="fa-IR" sz="3200" dirty="0" err="1" smtClean="0">
                <a:cs typeface="B Nazanin" panose="00000400000000000000" pitchFamily="2" charset="-78"/>
              </a:rPr>
              <a:t>باشد،گفتن</a:t>
            </a:r>
            <a:r>
              <a:rPr lang="fa-IR" sz="3200" dirty="0" smtClean="0">
                <a:cs typeface="B Nazanin" panose="00000400000000000000" pitchFamily="2" charset="-78"/>
              </a:rPr>
              <a:t>  </a:t>
            </a:r>
            <a:r>
              <a:rPr lang="fa-IR" sz="3200" b="1" dirty="0" smtClean="0">
                <a:cs typeface="B Nazanin" panose="00000400000000000000" pitchFamily="2" charset="-78"/>
              </a:rPr>
              <a:t>شکم به شکم </a:t>
            </a:r>
            <a:r>
              <a:rPr lang="en-US" sz="3200" dirty="0" smtClean="0">
                <a:cs typeface="B Nazanin" panose="00000400000000000000" pitchFamily="2" charset="-78"/>
              </a:rPr>
              <a:t>tummy- </a:t>
            </a:r>
            <a:r>
              <a:rPr lang="en-US" sz="3200" dirty="0">
                <a:cs typeface="B Nazanin" panose="00000400000000000000" pitchFamily="2" charset="-78"/>
              </a:rPr>
              <a:t>to- tummy" 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>
                <a:cs typeface="B Nazanin" panose="00000400000000000000" pitchFamily="2" charset="-78"/>
              </a:rPr>
              <a:t>" </a:t>
            </a:r>
            <a:r>
              <a:rPr lang="fa-IR" sz="3200" dirty="0" smtClean="0">
                <a:cs typeface="B Nazanin" panose="00000400000000000000" pitchFamily="2" charset="-78"/>
              </a:rPr>
              <a:t>گمراه کننده است چون در این حالت بدن شیرخوار خیلی </a:t>
            </a:r>
            <a:r>
              <a:rPr lang="fa-IR" sz="3200" dirty="0" err="1" smtClean="0">
                <a:cs typeface="B Nazanin" panose="00000400000000000000" pitchFamily="2" charset="-78"/>
              </a:rPr>
              <a:t>پائين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نگهداشته</a:t>
            </a:r>
            <a:r>
              <a:rPr lang="fa-IR" sz="3200" dirty="0" smtClean="0">
                <a:cs typeface="B Nazanin" panose="00000400000000000000" pitchFamily="2" charset="-78"/>
              </a:rPr>
              <a:t> می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a-I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60648"/>
            <a:ext cx="8229600" cy="1142760"/>
            <a:chOff x="0" y="0"/>
            <a:chExt cx="8229600" cy="114276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427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85" y="55785"/>
              <a:ext cx="8118030" cy="1031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وضعيت</a:t>
              </a: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شيرخوار</a:t>
              </a:r>
              <a:r>
                <a:rPr lang="fa-IR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هنگام </a:t>
              </a:r>
              <a:r>
                <a:rPr lang="fa-IR" sz="4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شيرخوردن</a:t>
              </a:r>
              <a:endParaRPr lang="fa-I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5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1857</Words>
  <Application>Microsoft Office PowerPoint</Application>
  <PresentationFormat>On-screen Show (4:3)</PresentationFormat>
  <Paragraphs>233</Paragraphs>
  <Slides>29</Slides>
  <Notes>15</Notes>
  <HiddenSlides>19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11</vt:i4>
      </vt:variant>
    </vt:vector>
  </HeadingPairs>
  <TitlesOfParts>
    <vt:vector size="43" baseType="lpstr">
      <vt:lpstr>فرمت اسلايد</vt:lpstr>
      <vt:lpstr>1_فرمت اسلايد</vt:lpstr>
      <vt:lpstr>Office Theme</vt:lpstr>
      <vt:lpstr>94% مشکلات شیردهی در مادر بعلت غلط و سطحی مکیدن نوک پستان است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Madonna or cradle hold گهواره ای</vt:lpstr>
      <vt:lpstr>Cross-cradle hold گهواره ای متقابل</vt:lpstr>
      <vt:lpstr>Clutch, Under arm football hold زير بغلی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روشهای تغذيه شيرخوار از راه دهان </vt:lpstr>
      <vt:lpstr>فنجان</vt:lpstr>
      <vt:lpstr>روش شيردادن بافنجان</vt:lpstr>
      <vt:lpstr>شیرخشک</vt:lpstr>
      <vt:lpstr>همسر</vt:lpstr>
      <vt:lpstr>معده</vt:lpstr>
      <vt:lpstr>قفسه</vt:lpstr>
      <vt:lpstr>گرفتن پستان</vt:lpstr>
      <vt:lpstr>همسر 2</vt:lpstr>
      <vt:lpstr>کاهش وزن</vt:lpstr>
      <vt:lpstr>الگوی متفاوت</vt:lpstr>
      <vt:lpstr>تولید شیر</vt:lpstr>
      <vt:lpstr>گریه</vt:lpstr>
      <vt:lpstr>یک پستان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Dr Ravari</cp:lastModifiedBy>
  <cp:revision>269</cp:revision>
  <dcterms:created xsi:type="dcterms:W3CDTF">2006-08-16T00:00:00Z</dcterms:created>
  <dcterms:modified xsi:type="dcterms:W3CDTF">2014-12-05T15:21:05Z</dcterms:modified>
</cp:coreProperties>
</file>