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97" r:id="rId4"/>
    <p:sldId id="300" r:id="rId5"/>
    <p:sldId id="318" r:id="rId6"/>
    <p:sldId id="319" r:id="rId7"/>
    <p:sldId id="320" r:id="rId8"/>
    <p:sldId id="291" r:id="rId9"/>
    <p:sldId id="325" r:id="rId10"/>
    <p:sldId id="326" r:id="rId11"/>
    <p:sldId id="327" r:id="rId12"/>
    <p:sldId id="328" r:id="rId13"/>
  </p:sldIdLst>
  <p:sldSz cx="9144000" cy="6858000" type="screen4x3"/>
  <p:notesSz cx="6858000" cy="9144000"/>
  <p:custShowLst>
    <p:custShow name="edu" id="0">
      <p:sldLst/>
    </p:custShow>
    <p:custShow name="faci" id="1">
      <p:sldLst/>
    </p:custShow>
    <p:custShow name="pre" id="2">
      <p:sldLst/>
    </p:custShow>
    <p:custShow name="pos" id="3">
      <p:sldLst/>
    </p:custShow>
    <p:custShow name="pos bf  down" id="4">
      <p:sldLst/>
    </p:custShow>
    <p:custShow name="c u" id="5">
      <p:sldLst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26668-E764-48C0-83F6-5D15E055E07C}" type="doc">
      <dgm:prSet loTypeId="urn:microsoft.com/office/officeart/2005/8/layout/venn1" loCatId="relationship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DDD2412-7770-4B7E-9ABA-0AC3D631F550}">
      <dgm:prSet custT="1"/>
      <dgm:spPr/>
      <dgm:t>
        <a:bodyPr/>
        <a:lstStyle/>
        <a:p>
          <a:pPr rtl="0"/>
          <a:r>
            <a:rPr lang="fa-IR" sz="3200" b="1" dirty="0" smtClean="0">
              <a:effectLst/>
              <a:cs typeface="B Nazanin" panose="00000400000000000000" pitchFamily="2" charset="-78"/>
            </a:rPr>
            <a:t>چفت شدن خوب دهان به پستان </a:t>
          </a:r>
          <a:endParaRPr lang="en-US" sz="3200" b="1" dirty="0">
            <a:effectLst/>
            <a:cs typeface="B Nazanin" panose="00000400000000000000" pitchFamily="2" charset="-78"/>
          </a:endParaRPr>
        </a:p>
      </dgm:t>
    </dgm:pt>
    <dgm:pt modelId="{A821263D-0965-46C5-BFA1-DFA35468AB4E}" type="parTrans" cxnId="{7F610061-AA1F-4889-BCBB-5EC60E3D8AE0}">
      <dgm:prSet/>
      <dgm:spPr/>
      <dgm:t>
        <a:bodyPr/>
        <a:lstStyle/>
        <a:p>
          <a:endParaRPr lang="en-US"/>
        </a:p>
      </dgm:t>
    </dgm:pt>
    <dgm:pt modelId="{1CE31E77-5FB5-4A8F-9E04-3057837FC6E4}" type="sibTrans" cxnId="{7F610061-AA1F-4889-BCBB-5EC60E3D8AE0}">
      <dgm:prSet/>
      <dgm:spPr/>
      <dgm:t>
        <a:bodyPr/>
        <a:lstStyle/>
        <a:p>
          <a:endParaRPr lang="en-US"/>
        </a:p>
      </dgm:t>
    </dgm:pt>
    <dgm:pt modelId="{773DC42F-D594-48A0-BEEF-76EEF016AA63}">
      <dgm:prSet custT="1"/>
      <dgm:spPr/>
      <dgm:t>
        <a:bodyPr/>
        <a:lstStyle/>
        <a:p>
          <a:pPr rtl="0"/>
          <a:r>
            <a:rPr lang="fa-IR" sz="3200" b="1" u="none" dirty="0" smtClean="0">
              <a:effectLst/>
              <a:cs typeface="B Nazanin" panose="00000400000000000000" pitchFamily="2" charset="-78"/>
            </a:rPr>
            <a:t>ایجاد فشار منفی کافی در دهان</a:t>
          </a:r>
          <a:endParaRPr lang="en-US" sz="3200" b="1" u="none" dirty="0">
            <a:effectLst/>
            <a:cs typeface="B Nazanin" panose="00000400000000000000" pitchFamily="2" charset="-78"/>
          </a:endParaRPr>
        </a:p>
      </dgm:t>
    </dgm:pt>
    <dgm:pt modelId="{FB62F0A2-98D3-4C5E-A15E-6BA4D73B35F7}" type="parTrans" cxnId="{49F82353-9D5B-416A-B458-546BFA83A624}">
      <dgm:prSet/>
      <dgm:spPr/>
      <dgm:t>
        <a:bodyPr/>
        <a:lstStyle/>
        <a:p>
          <a:endParaRPr lang="en-US"/>
        </a:p>
      </dgm:t>
    </dgm:pt>
    <dgm:pt modelId="{AFEA83CC-05A4-452B-9311-B1D14725375E}" type="sibTrans" cxnId="{49F82353-9D5B-416A-B458-546BFA83A624}">
      <dgm:prSet/>
      <dgm:spPr/>
      <dgm:t>
        <a:bodyPr/>
        <a:lstStyle/>
        <a:p>
          <a:endParaRPr lang="en-US"/>
        </a:p>
      </dgm:t>
    </dgm:pt>
    <dgm:pt modelId="{BD84B7F0-35AD-4E05-8164-729973EB39B3}">
      <dgm:prSet custT="1"/>
      <dgm:spPr/>
      <dgm:t>
        <a:bodyPr/>
        <a:lstStyle/>
        <a:p>
          <a:pPr algn="ctr" rtl="0"/>
          <a:r>
            <a:rPr lang="fa-IR" sz="3200" b="1" dirty="0" smtClean="0">
              <a:effectLst/>
              <a:cs typeface="B Nazanin" panose="00000400000000000000" pitchFamily="2" charset="-78"/>
            </a:rPr>
            <a:t>مکیدن </a:t>
          </a:r>
          <a:r>
            <a:rPr lang="fa-IR" sz="3600" b="1" dirty="0" smtClean="0">
              <a:effectLst/>
              <a:cs typeface="B Nazanin" panose="00000400000000000000" pitchFamily="2" charset="-78"/>
            </a:rPr>
            <a:t>موثر</a:t>
          </a:r>
          <a:r>
            <a:rPr lang="fa-IR" sz="3200" b="1" dirty="0" smtClean="0">
              <a:effectLst/>
              <a:cs typeface="B Nazanin" panose="00000400000000000000" pitchFamily="2" charset="-78"/>
            </a:rPr>
            <a:t> پستان </a:t>
          </a:r>
          <a:endParaRPr lang="en-US" sz="3200" b="1" dirty="0">
            <a:effectLst/>
            <a:cs typeface="B Nazanin" panose="00000400000000000000" pitchFamily="2" charset="-78"/>
          </a:endParaRPr>
        </a:p>
      </dgm:t>
    </dgm:pt>
    <dgm:pt modelId="{7E1C2C3C-88FC-481F-AFC6-68ECD45D430D}" type="parTrans" cxnId="{1B0222D8-83A3-4ED6-85F1-F7E5280F34FF}">
      <dgm:prSet/>
      <dgm:spPr/>
      <dgm:t>
        <a:bodyPr/>
        <a:lstStyle/>
        <a:p>
          <a:endParaRPr lang="en-US"/>
        </a:p>
      </dgm:t>
    </dgm:pt>
    <dgm:pt modelId="{5A0126DA-1EBB-4B42-B3CB-1D5CA14EBB84}" type="sibTrans" cxnId="{1B0222D8-83A3-4ED6-85F1-F7E5280F34FF}">
      <dgm:prSet/>
      <dgm:spPr/>
      <dgm:t>
        <a:bodyPr/>
        <a:lstStyle/>
        <a:p>
          <a:endParaRPr lang="en-US"/>
        </a:p>
      </dgm:t>
    </dgm:pt>
    <dgm:pt modelId="{C9D1F268-AEAA-4F3D-B623-0E28C3A2285A}" type="pres">
      <dgm:prSet presAssocID="{B6026668-E764-48C0-83F6-5D15E055E0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1EF6-7C9C-4905-A444-C7CD58DEE163}" type="pres">
      <dgm:prSet presAssocID="{4DDD2412-7770-4B7E-9ABA-0AC3D631F550}" presName="circ1" presStyleLbl="vennNode1" presStyleIdx="0" presStyleCnt="3" custScaleX="148023" custLinFactNeighborX="1750" custLinFactNeighborY="-1759"/>
      <dgm:spPr/>
      <dgm:t>
        <a:bodyPr/>
        <a:lstStyle/>
        <a:p>
          <a:endParaRPr lang="en-US"/>
        </a:p>
      </dgm:t>
    </dgm:pt>
    <dgm:pt modelId="{CE395243-1814-48A0-8043-B78EAE2CAF8C}" type="pres">
      <dgm:prSet presAssocID="{4DDD2412-7770-4B7E-9ABA-0AC3D631F5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3D70F-AC6E-4C38-97A8-CB691950125E}" type="pres">
      <dgm:prSet presAssocID="{773DC42F-D594-48A0-BEEF-76EEF016AA63}" presName="circ2" presStyleLbl="vennNode1" presStyleIdx="1" presStyleCnt="3" custScaleX="135492" custLinFactNeighborX="27272" custLinFactNeighborY="7908"/>
      <dgm:spPr/>
      <dgm:t>
        <a:bodyPr/>
        <a:lstStyle/>
        <a:p>
          <a:endParaRPr lang="en-US"/>
        </a:p>
      </dgm:t>
    </dgm:pt>
    <dgm:pt modelId="{F5C6F6E6-496C-4266-88B1-9F6F07440E47}" type="pres">
      <dgm:prSet presAssocID="{773DC42F-D594-48A0-BEEF-76EEF016AA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36383-873C-4B29-B157-3601E0947DBD}" type="pres">
      <dgm:prSet presAssocID="{BD84B7F0-35AD-4E05-8164-729973EB39B3}" presName="circ3" presStyleLbl="vennNode1" presStyleIdx="2" presStyleCnt="3" custScaleX="133737" custLinFactNeighborX="-29023" custLinFactNeighborY="3378"/>
      <dgm:spPr/>
      <dgm:t>
        <a:bodyPr/>
        <a:lstStyle/>
        <a:p>
          <a:endParaRPr lang="en-US"/>
        </a:p>
      </dgm:t>
    </dgm:pt>
    <dgm:pt modelId="{84C47077-CBA4-421E-8C4B-BB1F41A700A0}" type="pres">
      <dgm:prSet presAssocID="{BD84B7F0-35AD-4E05-8164-729973EB39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E3AA0-2E88-466A-8DF8-4E0E934298BE}" type="presOf" srcId="{773DC42F-D594-48A0-BEEF-76EEF016AA63}" destId="{1923D70F-AC6E-4C38-97A8-CB691950125E}" srcOrd="0" destOrd="0" presId="urn:microsoft.com/office/officeart/2005/8/layout/venn1"/>
    <dgm:cxn modelId="{A99C012A-CB19-4A36-A6A3-E5D50AA54851}" type="presOf" srcId="{B6026668-E764-48C0-83F6-5D15E055E07C}" destId="{C9D1F268-AEAA-4F3D-B623-0E28C3A2285A}" srcOrd="0" destOrd="0" presId="urn:microsoft.com/office/officeart/2005/8/layout/venn1"/>
    <dgm:cxn modelId="{05403E28-CB5C-4B86-B04D-8601E9E9E89F}" type="presOf" srcId="{BD84B7F0-35AD-4E05-8164-729973EB39B3}" destId="{84C47077-CBA4-421E-8C4B-BB1F41A700A0}" srcOrd="1" destOrd="0" presId="urn:microsoft.com/office/officeart/2005/8/layout/venn1"/>
    <dgm:cxn modelId="{0107FE0D-15FC-4645-8F0E-2D3F5991E7D2}" type="presOf" srcId="{4DDD2412-7770-4B7E-9ABA-0AC3D631F550}" destId="{D26C1EF6-7C9C-4905-A444-C7CD58DEE163}" srcOrd="0" destOrd="0" presId="urn:microsoft.com/office/officeart/2005/8/layout/venn1"/>
    <dgm:cxn modelId="{7F610061-AA1F-4889-BCBB-5EC60E3D8AE0}" srcId="{B6026668-E764-48C0-83F6-5D15E055E07C}" destId="{4DDD2412-7770-4B7E-9ABA-0AC3D631F550}" srcOrd="0" destOrd="0" parTransId="{A821263D-0965-46C5-BFA1-DFA35468AB4E}" sibTransId="{1CE31E77-5FB5-4A8F-9E04-3057837FC6E4}"/>
    <dgm:cxn modelId="{8D28C61D-8FC9-414D-983B-FCC58BC2E9AA}" type="presOf" srcId="{773DC42F-D594-48A0-BEEF-76EEF016AA63}" destId="{F5C6F6E6-496C-4266-88B1-9F6F07440E47}" srcOrd="1" destOrd="0" presId="urn:microsoft.com/office/officeart/2005/8/layout/venn1"/>
    <dgm:cxn modelId="{63E2F829-F411-411E-AD61-E8F26B7CF718}" type="presOf" srcId="{BD84B7F0-35AD-4E05-8164-729973EB39B3}" destId="{DF736383-873C-4B29-B157-3601E0947DBD}" srcOrd="0" destOrd="0" presId="urn:microsoft.com/office/officeart/2005/8/layout/venn1"/>
    <dgm:cxn modelId="{A9FADDAC-5A64-4340-B815-91D720ED7DD7}" type="presOf" srcId="{4DDD2412-7770-4B7E-9ABA-0AC3D631F550}" destId="{CE395243-1814-48A0-8043-B78EAE2CAF8C}" srcOrd="1" destOrd="0" presId="urn:microsoft.com/office/officeart/2005/8/layout/venn1"/>
    <dgm:cxn modelId="{1B0222D8-83A3-4ED6-85F1-F7E5280F34FF}" srcId="{B6026668-E764-48C0-83F6-5D15E055E07C}" destId="{BD84B7F0-35AD-4E05-8164-729973EB39B3}" srcOrd="2" destOrd="0" parTransId="{7E1C2C3C-88FC-481F-AFC6-68ECD45D430D}" sibTransId="{5A0126DA-1EBB-4B42-B3CB-1D5CA14EBB84}"/>
    <dgm:cxn modelId="{49F82353-9D5B-416A-B458-546BFA83A624}" srcId="{B6026668-E764-48C0-83F6-5D15E055E07C}" destId="{773DC42F-D594-48A0-BEEF-76EEF016AA63}" srcOrd="1" destOrd="0" parTransId="{FB62F0A2-98D3-4C5E-A15E-6BA4D73B35F7}" sibTransId="{AFEA83CC-05A4-452B-9311-B1D14725375E}"/>
    <dgm:cxn modelId="{27BCCB2E-D7D5-4974-AC0B-0BFB5E15D412}" type="presParOf" srcId="{C9D1F268-AEAA-4F3D-B623-0E28C3A2285A}" destId="{D26C1EF6-7C9C-4905-A444-C7CD58DEE163}" srcOrd="0" destOrd="0" presId="urn:microsoft.com/office/officeart/2005/8/layout/venn1"/>
    <dgm:cxn modelId="{6CC1CDEA-E4C4-4F6D-B263-D6D63144CBE7}" type="presParOf" srcId="{C9D1F268-AEAA-4F3D-B623-0E28C3A2285A}" destId="{CE395243-1814-48A0-8043-B78EAE2CAF8C}" srcOrd="1" destOrd="0" presId="urn:microsoft.com/office/officeart/2005/8/layout/venn1"/>
    <dgm:cxn modelId="{BB2145A8-E648-4321-A549-5EA2C7E51C72}" type="presParOf" srcId="{C9D1F268-AEAA-4F3D-B623-0E28C3A2285A}" destId="{1923D70F-AC6E-4C38-97A8-CB691950125E}" srcOrd="2" destOrd="0" presId="urn:microsoft.com/office/officeart/2005/8/layout/venn1"/>
    <dgm:cxn modelId="{D109C721-D907-49AC-BE3B-11E79844ECD5}" type="presParOf" srcId="{C9D1F268-AEAA-4F3D-B623-0E28C3A2285A}" destId="{F5C6F6E6-496C-4266-88B1-9F6F07440E47}" srcOrd="3" destOrd="0" presId="urn:microsoft.com/office/officeart/2005/8/layout/venn1"/>
    <dgm:cxn modelId="{980B002E-46DD-47B4-945A-E6A8685EB3F9}" type="presParOf" srcId="{C9D1F268-AEAA-4F3D-B623-0E28C3A2285A}" destId="{DF736383-873C-4B29-B157-3601E0947DBD}" srcOrd="4" destOrd="0" presId="urn:microsoft.com/office/officeart/2005/8/layout/venn1"/>
    <dgm:cxn modelId="{E4A44844-AC3E-492E-AC46-771E8E9D02F6}" type="presParOf" srcId="{C9D1F268-AEAA-4F3D-B623-0E28C3A2285A}" destId="{84C47077-CBA4-421E-8C4B-BB1F41A700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60C2F-2B72-4642-B44E-31AA461900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58461-45E0-47B7-84D7-3C6039D8E159}">
      <dgm:prSet/>
      <dgm:spPr/>
      <dgm:t>
        <a:bodyPr/>
        <a:lstStyle/>
        <a:p>
          <a:pPr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روش شیردادن به شیرخوار مبتلا به سندرم </a:t>
          </a:r>
          <a:r>
            <a:rPr lang="fa-I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داون</a:t>
          </a:r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</a:t>
          </a:r>
          <a:r>
            <a:rPr lang="fa-I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</a:t>
          </a:r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11DF02BF-D56B-4870-A3D7-85A2E2B567C7}" type="parTrans" cxnId="{51D857F7-C05D-4F58-A5D7-3E496ACB1E2A}">
      <dgm:prSet/>
      <dgm:spPr/>
      <dgm:t>
        <a:bodyPr/>
        <a:lstStyle/>
        <a:p>
          <a:endParaRPr lang="en-US"/>
        </a:p>
      </dgm:t>
    </dgm:pt>
    <dgm:pt modelId="{1392197C-E8BC-49F0-B960-CEB68355DFF1}" type="sibTrans" cxnId="{51D857F7-C05D-4F58-A5D7-3E496ACB1E2A}">
      <dgm:prSet/>
      <dgm:spPr/>
      <dgm:t>
        <a:bodyPr/>
        <a:lstStyle/>
        <a:p>
          <a:endParaRPr lang="en-US"/>
        </a:p>
      </dgm:t>
    </dgm:pt>
    <dgm:pt modelId="{F1C2C0B8-90FB-41DD-A3DB-F70B3B3966E5}" type="pres">
      <dgm:prSet presAssocID="{CE560C2F-2B72-4642-B44E-31AA46190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69205-4576-4F80-9682-2A166575B4A7}" type="pres">
      <dgm:prSet presAssocID="{16058461-45E0-47B7-84D7-3C6039D8E1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857F7-C05D-4F58-A5D7-3E496ACB1E2A}" srcId="{CE560C2F-2B72-4642-B44E-31AA461900B5}" destId="{16058461-45E0-47B7-84D7-3C6039D8E159}" srcOrd="0" destOrd="0" parTransId="{11DF02BF-D56B-4870-A3D7-85A2E2B567C7}" sibTransId="{1392197C-E8BC-49F0-B960-CEB68355DFF1}"/>
    <dgm:cxn modelId="{89E2C10F-B015-4417-A198-AEE7BF4812CF}" type="presOf" srcId="{CE560C2F-2B72-4642-B44E-31AA461900B5}" destId="{F1C2C0B8-90FB-41DD-A3DB-F70B3B3966E5}" srcOrd="0" destOrd="0" presId="urn:microsoft.com/office/officeart/2005/8/layout/vList2"/>
    <dgm:cxn modelId="{EA79F9AB-FB0B-428C-A171-D3F44ED177D8}" type="presOf" srcId="{16058461-45E0-47B7-84D7-3C6039D8E159}" destId="{73169205-4576-4F80-9682-2A166575B4A7}" srcOrd="0" destOrd="0" presId="urn:microsoft.com/office/officeart/2005/8/layout/vList2"/>
    <dgm:cxn modelId="{12A94A2F-CCC1-4B17-9673-47FABE624514}" type="presParOf" srcId="{F1C2C0B8-90FB-41DD-A3DB-F70B3B3966E5}" destId="{73169205-4576-4F80-9682-2A166575B4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15689-C760-4F80-8EA5-9D190C8208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EA0E3C-B8DA-406F-B2E7-5017B6D0404E}">
      <dgm:prSet/>
      <dgm:spPr/>
      <dgm:t>
        <a:bodyPr/>
        <a:lstStyle/>
        <a:p>
          <a:pPr rtl="1"/>
          <a:r>
            <a:rPr lang="fa-I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شیردادن به شیرخوار مبتلا به سندرم داون 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477C971-E47F-4E98-930A-5724DC9789AC}" type="parTrans" cxnId="{29DDF793-D022-453A-A2EE-5837DEFD0EC6}">
      <dgm:prSet/>
      <dgm:spPr/>
      <dgm:t>
        <a:bodyPr/>
        <a:lstStyle/>
        <a:p>
          <a:endParaRPr lang="en-US"/>
        </a:p>
      </dgm:t>
    </dgm:pt>
    <dgm:pt modelId="{0D1380A7-2539-4CC9-A5FB-07E2E63A3120}" type="sibTrans" cxnId="{29DDF793-D022-453A-A2EE-5837DEFD0EC6}">
      <dgm:prSet/>
      <dgm:spPr/>
      <dgm:t>
        <a:bodyPr/>
        <a:lstStyle/>
        <a:p>
          <a:endParaRPr lang="en-US"/>
        </a:p>
      </dgm:t>
    </dgm:pt>
    <dgm:pt modelId="{3E5CC823-10BC-4535-A227-06216B5A5A5D}" type="pres">
      <dgm:prSet presAssocID="{52F15689-C760-4F80-8EA5-9D190C820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F78AFD-BB84-411A-BE32-4D811C435781}" type="pres">
      <dgm:prSet presAssocID="{72EA0E3C-B8DA-406F-B2E7-5017B6D040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12347-A787-4B32-A561-994A06E803FC}" type="presOf" srcId="{72EA0E3C-B8DA-406F-B2E7-5017B6D0404E}" destId="{C0F78AFD-BB84-411A-BE32-4D811C435781}" srcOrd="0" destOrd="0" presId="urn:microsoft.com/office/officeart/2005/8/layout/vList2"/>
    <dgm:cxn modelId="{29DDF793-D022-453A-A2EE-5837DEFD0EC6}" srcId="{52F15689-C760-4F80-8EA5-9D190C820820}" destId="{72EA0E3C-B8DA-406F-B2E7-5017B6D0404E}" srcOrd="0" destOrd="0" parTransId="{B477C971-E47F-4E98-930A-5724DC9789AC}" sibTransId="{0D1380A7-2539-4CC9-A5FB-07E2E63A3120}"/>
    <dgm:cxn modelId="{B6B0C81E-8DF6-4EA7-8E24-5E30BA7DFBAD}" type="presOf" srcId="{52F15689-C760-4F80-8EA5-9D190C820820}" destId="{3E5CC823-10BC-4535-A227-06216B5A5A5D}" srcOrd="0" destOrd="0" presId="urn:microsoft.com/office/officeart/2005/8/layout/vList2"/>
    <dgm:cxn modelId="{3BB483BB-EE9F-4587-80DD-72E79057B263}" type="presParOf" srcId="{3E5CC823-10BC-4535-A227-06216B5A5A5D}" destId="{C0F78AFD-BB84-411A-BE32-4D811C435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7D2D6-F8D1-406E-A679-D84100C0C7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A6E38-B674-4D49-862E-FB3DA58DD1A0}">
      <dgm:prSet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غلبه بر بیرون راندن زبان (</a:t>
          </a:r>
          <a:r>
            <a:rPr lang="en-US" b="1" dirty="0" smtClean="0">
              <a:cs typeface="B Nazanin" panose="00000400000000000000" pitchFamily="2" charset="-78"/>
            </a:rPr>
            <a:t>tongue thrusting</a:t>
          </a:r>
          <a:r>
            <a:rPr lang="fa-IR" b="1" dirty="0" smtClean="0">
              <a:cs typeface="B Nazanin" panose="00000400000000000000" pitchFamily="2" charset="-78"/>
            </a:rPr>
            <a:t>)</a:t>
          </a:r>
          <a:endParaRPr lang="en-US" dirty="0">
            <a:cs typeface="B Nazanin" panose="00000400000000000000" pitchFamily="2" charset="-78"/>
          </a:endParaRPr>
        </a:p>
      </dgm:t>
    </dgm:pt>
    <dgm:pt modelId="{5DD2CD67-424B-4701-9DF3-198E1E8D9F25}" type="parTrans" cxnId="{452DE3AC-1F15-4FBC-AF64-B89964575880}">
      <dgm:prSet/>
      <dgm:spPr/>
      <dgm:t>
        <a:bodyPr/>
        <a:lstStyle/>
        <a:p>
          <a:endParaRPr lang="en-US"/>
        </a:p>
      </dgm:t>
    </dgm:pt>
    <dgm:pt modelId="{FFD47B46-D3FA-45A2-B1B8-731F3825A322}" type="sibTrans" cxnId="{452DE3AC-1F15-4FBC-AF64-B89964575880}">
      <dgm:prSet/>
      <dgm:spPr/>
      <dgm:t>
        <a:bodyPr/>
        <a:lstStyle/>
        <a:p>
          <a:endParaRPr lang="en-US"/>
        </a:p>
      </dgm:t>
    </dgm:pt>
    <dgm:pt modelId="{DDC43B74-F02F-4FDF-9AC6-8989641F7EBA}" type="pres">
      <dgm:prSet presAssocID="{8097D2D6-F8D1-406E-A679-D84100C0C7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A7B42-A69E-4EB8-B5E8-57486498D52F}" type="pres">
      <dgm:prSet presAssocID="{877A6E38-B674-4D49-862E-FB3DA58DD1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DE3AC-1F15-4FBC-AF64-B89964575880}" srcId="{8097D2D6-F8D1-406E-A679-D84100C0C7D6}" destId="{877A6E38-B674-4D49-862E-FB3DA58DD1A0}" srcOrd="0" destOrd="0" parTransId="{5DD2CD67-424B-4701-9DF3-198E1E8D9F25}" sibTransId="{FFD47B46-D3FA-45A2-B1B8-731F3825A322}"/>
    <dgm:cxn modelId="{0FFEA5B9-74D2-468D-A3E7-DB00B14F5B6D}" type="presOf" srcId="{877A6E38-B674-4D49-862E-FB3DA58DD1A0}" destId="{D62A7B42-A69E-4EB8-B5E8-57486498D52F}" srcOrd="0" destOrd="0" presId="urn:microsoft.com/office/officeart/2005/8/layout/vList2"/>
    <dgm:cxn modelId="{38AC5531-CC81-4442-9F20-128013F03A3C}" type="presOf" srcId="{8097D2D6-F8D1-406E-A679-D84100C0C7D6}" destId="{DDC43B74-F02F-4FDF-9AC6-8989641F7EBA}" srcOrd="0" destOrd="0" presId="urn:microsoft.com/office/officeart/2005/8/layout/vList2"/>
    <dgm:cxn modelId="{1821C2A8-9F33-4887-97F0-2A79CDEC395B}" type="presParOf" srcId="{DDC43B74-F02F-4FDF-9AC6-8989641F7EBA}" destId="{D62A7B42-A69E-4EB8-B5E8-57486498D5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8BFC5-608A-463F-8501-98D98254F5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95B99-0668-47BF-ACC6-4F63FAB777CC}">
      <dgm:prSet custT="1"/>
      <dgm:spPr/>
      <dgm:t>
        <a:bodyPr/>
        <a:lstStyle/>
        <a:p>
          <a:pPr algn="ctr" rtl="1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با شیرمادر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درهر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دو مورد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هیپوتونی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هیپرتونی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2A1D8D52-866C-4250-998E-D88731291291}" type="parTrans" cxnId="{3623890A-9251-4E23-B2BD-ED7DD2609573}">
      <dgm:prSet/>
      <dgm:spPr/>
      <dgm:t>
        <a:bodyPr/>
        <a:lstStyle/>
        <a:p>
          <a:endParaRPr lang="en-US"/>
        </a:p>
      </dgm:t>
    </dgm:pt>
    <dgm:pt modelId="{FCDEDAFA-B9CD-4DB1-BD04-2BDA3FA17BE0}" type="sibTrans" cxnId="{3623890A-9251-4E23-B2BD-ED7DD2609573}">
      <dgm:prSet/>
      <dgm:spPr/>
      <dgm:t>
        <a:bodyPr/>
        <a:lstStyle/>
        <a:p>
          <a:endParaRPr lang="en-US"/>
        </a:p>
      </dgm:t>
    </dgm:pt>
    <dgm:pt modelId="{38066E35-01D9-4DCE-AFE7-1235A51F34CD}" type="pres">
      <dgm:prSet presAssocID="{BA28BFC5-608A-463F-8501-98D98254F5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5C78C-9CEB-481E-AF12-2EE7827D7E02}" type="pres">
      <dgm:prSet presAssocID="{54395B99-0668-47BF-ACC6-4F63FAB777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1CA14-D224-453C-A75A-4CFB1C0C49B3}" type="presOf" srcId="{54395B99-0668-47BF-ACC6-4F63FAB777CC}" destId="{D595C78C-9CEB-481E-AF12-2EE7827D7E02}" srcOrd="0" destOrd="0" presId="urn:microsoft.com/office/officeart/2005/8/layout/vList2"/>
    <dgm:cxn modelId="{3623890A-9251-4E23-B2BD-ED7DD2609573}" srcId="{BA28BFC5-608A-463F-8501-98D98254F5DE}" destId="{54395B99-0668-47BF-ACC6-4F63FAB777CC}" srcOrd="0" destOrd="0" parTransId="{2A1D8D52-866C-4250-998E-D88731291291}" sibTransId="{FCDEDAFA-B9CD-4DB1-BD04-2BDA3FA17BE0}"/>
    <dgm:cxn modelId="{766C9441-390B-43A5-864B-9A1B71FCD4F5}" type="presOf" srcId="{BA28BFC5-608A-463F-8501-98D98254F5DE}" destId="{38066E35-01D9-4DCE-AFE7-1235A51F34CD}" srcOrd="0" destOrd="0" presId="urn:microsoft.com/office/officeart/2005/8/layout/vList2"/>
    <dgm:cxn modelId="{2D02DF30-A98E-422C-9EF6-A534F56A2DC3}" type="presParOf" srcId="{38066E35-01D9-4DCE-AFE7-1235A51F34CD}" destId="{D595C78C-9CEB-481E-AF12-2EE7827D7E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1A800D-BCD2-427A-9D53-4D052A60E7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840E1B-7D6E-4533-92DC-05E10A441A1B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نوزاد </a:t>
          </a:r>
          <a:r>
            <a:rPr lang="fa-I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</a:t>
          </a:r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شیرمادر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7B775D41-0EFF-455C-BD51-22A99B370D38}" type="parTrans" cxnId="{C2B60841-67E2-4894-B6F9-4E8BEEB6813D}">
      <dgm:prSet/>
      <dgm:spPr/>
      <dgm:t>
        <a:bodyPr/>
        <a:lstStyle/>
        <a:p>
          <a:endParaRPr lang="en-US"/>
        </a:p>
      </dgm:t>
    </dgm:pt>
    <dgm:pt modelId="{4709DD13-B338-498B-ADEE-DA0A5AC7CC32}" type="sibTrans" cxnId="{C2B60841-67E2-4894-B6F9-4E8BEEB6813D}">
      <dgm:prSet/>
      <dgm:spPr/>
      <dgm:t>
        <a:bodyPr/>
        <a:lstStyle/>
        <a:p>
          <a:endParaRPr lang="en-US"/>
        </a:p>
      </dgm:t>
    </dgm:pt>
    <dgm:pt modelId="{21EC2D11-6E57-499A-AD1C-993A791B9C4D}" type="pres">
      <dgm:prSet presAssocID="{741A800D-BCD2-427A-9D53-4D052A60E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90D22-CA76-4F27-9812-E38F62FAC66C}" type="pres">
      <dgm:prSet presAssocID="{95840E1B-7D6E-4533-92DC-05E10A441A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4E6FD-B7B5-4363-975F-6D7C6401FE3D}" type="presOf" srcId="{741A800D-BCD2-427A-9D53-4D052A60E77F}" destId="{21EC2D11-6E57-499A-AD1C-993A791B9C4D}" srcOrd="0" destOrd="0" presId="urn:microsoft.com/office/officeart/2005/8/layout/vList2"/>
    <dgm:cxn modelId="{C2B60841-67E2-4894-B6F9-4E8BEEB6813D}" srcId="{741A800D-BCD2-427A-9D53-4D052A60E77F}" destId="{95840E1B-7D6E-4533-92DC-05E10A441A1B}" srcOrd="0" destOrd="0" parTransId="{7B775D41-0EFF-455C-BD51-22A99B370D38}" sibTransId="{4709DD13-B338-498B-ADEE-DA0A5AC7CC32}"/>
    <dgm:cxn modelId="{1BF07B1B-49BD-4727-8446-9F00CF61E9A3}" type="presOf" srcId="{95840E1B-7D6E-4533-92DC-05E10A441A1B}" destId="{85F90D22-CA76-4F27-9812-E38F62FAC66C}" srcOrd="0" destOrd="0" presId="urn:microsoft.com/office/officeart/2005/8/layout/vList2"/>
    <dgm:cxn modelId="{619364FC-BD65-41C3-9C00-B918FAC5A47E}" type="presParOf" srcId="{21EC2D11-6E57-499A-AD1C-993A791B9C4D}" destId="{85F90D22-CA76-4F27-9812-E38F62FAC6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1A800D-BCD2-427A-9D53-4D052A60E7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40E1B-7D6E-4533-92DC-05E10A441A1B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نوزاد </a:t>
          </a:r>
          <a:r>
            <a:rPr lang="fa-I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هیپرتون</a:t>
          </a:r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شیرمادر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7B775D41-0EFF-455C-BD51-22A99B370D38}" type="parTrans" cxnId="{C2B60841-67E2-4894-B6F9-4E8BEEB6813D}">
      <dgm:prSet/>
      <dgm:spPr/>
      <dgm:t>
        <a:bodyPr/>
        <a:lstStyle/>
        <a:p>
          <a:endParaRPr lang="en-US"/>
        </a:p>
      </dgm:t>
    </dgm:pt>
    <dgm:pt modelId="{4709DD13-B338-498B-ADEE-DA0A5AC7CC32}" type="sibTrans" cxnId="{C2B60841-67E2-4894-B6F9-4E8BEEB6813D}">
      <dgm:prSet/>
      <dgm:spPr/>
      <dgm:t>
        <a:bodyPr/>
        <a:lstStyle/>
        <a:p>
          <a:endParaRPr lang="en-US"/>
        </a:p>
      </dgm:t>
    </dgm:pt>
    <dgm:pt modelId="{21EC2D11-6E57-499A-AD1C-993A791B9C4D}" type="pres">
      <dgm:prSet presAssocID="{741A800D-BCD2-427A-9D53-4D052A60E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90D22-CA76-4F27-9812-E38F62FAC66C}" type="pres">
      <dgm:prSet presAssocID="{95840E1B-7D6E-4533-92DC-05E10A441A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E4B1A-9895-4D59-98E9-87B3F8A7867D}" type="presOf" srcId="{741A800D-BCD2-427A-9D53-4D052A60E77F}" destId="{21EC2D11-6E57-499A-AD1C-993A791B9C4D}" srcOrd="0" destOrd="0" presId="urn:microsoft.com/office/officeart/2005/8/layout/vList2"/>
    <dgm:cxn modelId="{83ECE1FA-95D2-41CA-BB1C-85B7BB52B469}" type="presOf" srcId="{95840E1B-7D6E-4533-92DC-05E10A441A1B}" destId="{85F90D22-CA76-4F27-9812-E38F62FAC66C}" srcOrd="0" destOrd="0" presId="urn:microsoft.com/office/officeart/2005/8/layout/vList2"/>
    <dgm:cxn modelId="{C2B60841-67E2-4894-B6F9-4E8BEEB6813D}" srcId="{741A800D-BCD2-427A-9D53-4D052A60E77F}" destId="{95840E1B-7D6E-4533-92DC-05E10A441A1B}" srcOrd="0" destOrd="0" parTransId="{7B775D41-0EFF-455C-BD51-22A99B370D38}" sibTransId="{4709DD13-B338-498B-ADEE-DA0A5AC7CC32}"/>
    <dgm:cxn modelId="{537445A6-B79A-496A-8393-9FE9B811FF8A}" type="presParOf" srcId="{21EC2D11-6E57-499A-AD1C-993A791B9C4D}" destId="{85F90D22-CA76-4F27-9812-E38F62FAC6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1EF6-7C9C-4905-A444-C7CD58DEE163}">
      <dsp:nvSpPr>
        <dsp:cNvPr id="0" name=""/>
        <dsp:cNvSpPr/>
      </dsp:nvSpPr>
      <dsp:spPr>
        <a:xfrm>
          <a:off x="2579603" y="76198"/>
          <a:ext cx="3668792" cy="247852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/>
              <a:cs typeface="B Nazanin" panose="00000400000000000000" pitchFamily="2" charset="-78"/>
            </a:rPr>
            <a:t>چفت شدن خوب دهان به پستان </a:t>
          </a:r>
          <a:endParaRPr lang="en-US" sz="3200" b="1" kern="1200" dirty="0">
            <a:effectLst/>
            <a:cs typeface="B Nazanin" panose="00000400000000000000" pitchFamily="2" charset="-78"/>
          </a:endParaRPr>
        </a:p>
      </dsp:txBody>
      <dsp:txXfrm>
        <a:off x="3068775" y="509940"/>
        <a:ext cx="2690447" cy="1115337"/>
      </dsp:txXfrm>
    </dsp:sp>
    <dsp:sp modelId="{1923D70F-AC6E-4C38-97A8-CB691950125E}">
      <dsp:nvSpPr>
        <dsp:cNvPr id="0" name=""/>
        <dsp:cNvSpPr/>
      </dsp:nvSpPr>
      <dsp:spPr>
        <a:xfrm>
          <a:off x="4261801" y="1788671"/>
          <a:ext cx="3358207" cy="2478528"/>
        </a:xfrm>
        <a:prstGeom prst="ellipse">
          <a:avLst/>
        </a:prstGeom>
        <a:solidFill>
          <a:schemeClr val="accent1">
            <a:shade val="80000"/>
            <a:alpha val="50000"/>
            <a:hueOff val="26"/>
            <a:satOff val="1582"/>
            <a:lumOff val="2656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u="none" kern="1200" dirty="0" smtClean="0">
              <a:effectLst/>
              <a:cs typeface="B Nazanin" panose="00000400000000000000" pitchFamily="2" charset="-78"/>
            </a:rPr>
            <a:t>ایجاد فشار منفی کافی در دهان</a:t>
          </a:r>
          <a:endParaRPr lang="en-US" sz="3200" b="1" u="none" kern="1200" dirty="0">
            <a:effectLst/>
            <a:cs typeface="B Nazanin" panose="00000400000000000000" pitchFamily="2" charset="-78"/>
          </a:endParaRPr>
        </a:p>
      </dsp:txBody>
      <dsp:txXfrm>
        <a:off x="5288853" y="2428957"/>
        <a:ext cx="2014924" cy="1363190"/>
      </dsp:txXfrm>
    </dsp:sp>
    <dsp:sp modelId="{DF736383-873C-4B29-B157-3601E0947DBD}">
      <dsp:nvSpPr>
        <dsp:cNvPr id="0" name=""/>
        <dsp:cNvSpPr/>
      </dsp:nvSpPr>
      <dsp:spPr>
        <a:xfrm>
          <a:off x="1099591" y="1752600"/>
          <a:ext cx="3314709" cy="2478528"/>
        </a:xfrm>
        <a:prstGeom prst="ellipse">
          <a:avLst/>
        </a:prstGeom>
        <a:solidFill>
          <a:schemeClr val="accent1">
            <a:shade val="80000"/>
            <a:alpha val="50000"/>
            <a:hueOff val="51"/>
            <a:satOff val="3165"/>
            <a:lumOff val="5311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/>
              <a:cs typeface="B Nazanin" panose="00000400000000000000" pitchFamily="2" charset="-78"/>
            </a:rPr>
            <a:t>مکیدن </a:t>
          </a:r>
          <a:r>
            <a:rPr lang="fa-IR" sz="3600" b="1" kern="1200" dirty="0" smtClean="0">
              <a:effectLst/>
              <a:cs typeface="B Nazanin" panose="00000400000000000000" pitchFamily="2" charset="-78"/>
            </a:rPr>
            <a:t>موثر</a:t>
          </a:r>
          <a:r>
            <a:rPr lang="fa-IR" sz="3200" b="1" kern="1200" dirty="0" smtClean="0">
              <a:effectLst/>
              <a:cs typeface="B Nazanin" panose="00000400000000000000" pitchFamily="2" charset="-78"/>
            </a:rPr>
            <a:t> پستان </a:t>
          </a:r>
          <a:endParaRPr lang="en-US" sz="3200" b="1" kern="1200" dirty="0">
            <a:effectLst/>
            <a:cs typeface="B Nazanin" panose="00000400000000000000" pitchFamily="2" charset="-78"/>
          </a:endParaRPr>
        </a:p>
      </dsp:txBody>
      <dsp:txXfrm>
        <a:off x="1411726" y="2392887"/>
        <a:ext cx="1988825" cy="1363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9205-4576-4F80-9682-2A166575B4A7}">
      <dsp:nvSpPr>
        <dsp:cNvPr id="0" name=""/>
        <dsp:cNvSpPr/>
      </dsp:nvSpPr>
      <dsp:spPr>
        <a:xfrm>
          <a:off x="0" y="109057"/>
          <a:ext cx="8229600" cy="924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روش شیردادن به شیرخوار مبتلا به سندرم </a:t>
          </a:r>
          <a:r>
            <a:rPr lang="fa-IR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داون</a:t>
          </a:r>
          <a:r>
            <a:rPr lang="fa-IR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</a:t>
          </a:r>
          <a:r>
            <a:rPr lang="fa-IR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</a:t>
          </a:r>
          <a:r>
            <a:rPr lang="fa-IR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5149" y="154206"/>
        <a:ext cx="8139302" cy="83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78AFD-BB84-411A-BE32-4D811C435781}">
      <dsp:nvSpPr>
        <dsp:cNvPr id="0" name=""/>
        <dsp:cNvSpPr/>
      </dsp:nvSpPr>
      <dsp:spPr>
        <a:xfrm>
          <a:off x="0" y="34469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شیردادن به شیرخوار مبتلا به سندرم داون </a:t>
          </a:r>
          <a:endParaRPr lang="en-U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2431" y="86900"/>
        <a:ext cx="8124738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7B42-A69E-4EB8-B5E8-57486498D52F}">
      <dsp:nvSpPr>
        <dsp:cNvPr id="0" name=""/>
        <dsp:cNvSpPr/>
      </dsp:nvSpPr>
      <dsp:spPr>
        <a:xfrm>
          <a:off x="0" y="49387"/>
          <a:ext cx="8229600" cy="1044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B Nazanin" panose="00000400000000000000" pitchFamily="2" charset="-78"/>
            </a:rPr>
            <a:t>غلبه بر بیرون راندن زبان (</a:t>
          </a:r>
          <a:r>
            <a:rPr lang="en-US" sz="3500" b="1" kern="1200" dirty="0" smtClean="0">
              <a:cs typeface="B Nazanin" panose="00000400000000000000" pitchFamily="2" charset="-78"/>
            </a:rPr>
            <a:t>tongue thrusting</a:t>
          </a:r>
          <a:r>
            <a:rPr lang="fa-IR" sz="3500" b="1" kern="1200" dirty="0" smtClean="0">
              <a:cs typeface="B Nazanin" panose="00000400000000000000" pitchFamily="2" charset="-78"/>
            </a:rPr>
            <a:t>)</a:t>
          </a:r>
          <a:endParaRPr lang="en-US" sz="3500" kern="1200" dirty="0">
            <a:cs typeface="B Nazanin" panose="00000400000000000000" pitchFamily="2" charset="-78"/>
          </a:endParaRPr>
        </a:p>
      </dsp:txBody>
      <dsp:txXfrm>
        <a:off x="50975" y="100362"/>
        <a:ext cx="8127650" cy="942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5C78C-9CEB-481E-AF12-2EE7827D7E02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با شیرمادر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درهر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دو مورد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هیپوتونی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هیپرتونی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0D22-CA76-4F27-9812-E38F62FAC66C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نوزاد </a:t>
          </a:r>
          <a:r>
            <a:rPr lang="fa-IR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هیپوتون</a:t>
          </a: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شیرمادر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0D22-CA76-4F27-9812-E38F62FAC66C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تغذیه نوزاد </a:t>
          </a:r>
          <a:r>
            <a:rPr lang="fa-IR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هیپرتون</a:t>
          </a: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شیرمادر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EC85-2BFC-4F8E-A229-6D7DB4B92C1C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A649-DB17-4FF3-BEF6-C4656DF27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EA649-DB17-4FF3-BEF6-C4656DF272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32E21-D726-407C-B62D-3D7687B1298C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EA649-DB17-4FF3-BEF6-C4656DF272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9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5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950"/>
            <a:ext cx="7772400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01800"/>
            <a:ext cx="7772400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22700"/>
            <a:ext cx="7772400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5791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Dr ravari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8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5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0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42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0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8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49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0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06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_m_ravari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2590800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وضعیت های شیردهی در </a:t>
            </a:r>
            <a:r>
              <a:rPr lang="fa-IR" sz="3200" dirty="0" err="1" smtClean="0">
                <a:cs typeface="B Nazanin" panose="00000400000000000000" pitchFamily="2" charset="-78"/>
              </a:rPr>
              <a:t>شیرخواران،هیپوتون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(</a:t>
            </a:r>
            <a:r>
              <a:rPr lang="fa-IR" sz="3200" dirty="0" err="1" smtClean="0">
                <a:cs typeface="B Nazanin" panose="00000400000000000000" pitchFamily="2" charset="-78"/>
              </a:rPr>
              <a:t>نورولوژیک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r>
              <a:rPr lang="fa-IR" sz="3200" dirty="0" smtClean="0">
                <a:cs typeface="B Nazanin" panose="00000400000000000000" pitchFamily="2" charset="-78"/>
              </a:rPr>
              <a:t> ، سندروم </a:t>
            </a:r>
            <a:r>
              <a:rPr lang="fa-IR" sz="3200" dirty="0" err="1">
                <a:cs typeface="B Nazanin" panose="00000400000000000000" pitchFamily="2" charset="-78"/>
              </a:rPr>
              <a:t>داون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،</a:t>
            </a:r>
            <a:r>
              <a:rPr lang="fa-IR" sz="3200" dirty="0" err="1" smtClean="0">
                <a:cs typeface="B Nazanin" panose="00000400000000000000" pitchFamily="2" charset="-78"/>
              </a:rPr>
              <a:t>هیپرتون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fa-IR" sz="32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شيرخواران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با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شرايط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خاص)</a:t>
            </a:r>
            <a:endParaRPr lang="en-US" sz="32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دکتر محمود </a:t>
            </a:r>
            <a:r>
              <a:rPr lang="fa-IR" sz="3200" dirty="0" err="1" smtClean="0">
                <a:cs typeface="B Nazanin" panose="00000400000000000000" pitchFamily="2" charset="-78"/>
              </a:rPr>
              <a:t>راوری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  <a:hlinkClick r:id="rId2"/>
              </a:rPr>
              <a:t>Dr_m_ravari@yahoo.com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7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1250" y="1524000"/>
            <a:ext cx="6291036" cy="452596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خیلی حساس ،دهان </a:t>
            </a:r>
            <a:r>
              <a:rPr lang="fa-IR" dirty="0">
                <a:cs typeface="B Nazanin" panose="00000400000000000000" pitchFamily="2" charset="-78"/>
              </a:rPr>
              <a:t>سفت </a:t>
            </a:r>
            <a:r>
              <a:rPr lang="fa-IR" dirty="0" smtClean="0">
                <a:cs typeface="B Nazanin" panose="00000400000000000000" pitchFamily="2" charset="-78"/>
              </a:rPr>
              <a:t>و تشدید </a:t>
            </a:r>
            <a:r>
              <a:rPr lang="fa-IR" dirty="0" err="1" smtClean="0">
                <a:cs typeface="B Nazanin" panose="00000400000000000000" pitchFamily="2" charset="-78"/>
              </a:rPr>
              <a:t>رفلکس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gag </a:t>
            </a:r>
          </a:p>
          <a:p>
            <a:r>
              <a:rPr lang="fa-IR" dirty="0" err="1" smtClean="0">
                <a:cs typeface="B Nazanin" panose="00000400000000000000" pitchFamily="2" charset="-78"/>
              </a:rPr>
              <a:t>درحین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تغذیه از پستان </a:t>
            </a:r>
            <a:r>
              <a:rPr lang="fa-IR" dirty="0" smtClean="0">
                <a:cs typeface="B Nazanin" panose="00000400000000000000" pitchFamily="2" charset="-78"/>
              </a:rPr>
              <a:t>تمایل به: تمایل </a:t>
            </a:r>
            <a:r>
              <a:rPr lang="fa-IR" dirty="0">
                <a:cs typeface="B Nazanin" panose="00000400000000000000" pitchFamily="2" charset="-78"/>
              </a:rPr>
              <a:t>به انحنای به </a:t>
            </a:r>
            <a:r>
              <a:rPr lang="fa-IR" dirty="0" smtClean="0">
                <a:cs typeface="B Nazanin" panose="00000400000000000000" pitchFamily="2" charset="-78"/>
              </a:rPr>
              <a:t>پشت،  خم </a:t>
            </a:r>
            <a:r>
              <a:rPr lang="fa-IR" dirty="0">
                <a:cs typeface="B Nazanin" panose="00000400000000000000" pitchFamily="2" charset="-78"/>
              </a:rPr>
              <a:t>کردن  بیش از حد گردن به عقب </a:t>
            </a:r>
            <a:r>
              <a:rPr lang="fa-IR" dirty="0" smtClean="0">
                <a:cs typeface="B Nazanin" panose="00000400000000000000" pitchFamily="2" charset="-78"/>
              </a:rPr>
              <a:t>،به جلو </a:t>
            </a:r>
            <a:r>
              <a:rPr lang="fa-IR" dirty="0">
                <a:cs typeface="B Nazanin" panose="00000400000000000000" pitchFamily="2" charset="-78"/>
              </a:rPr>
              <a:t>و عقب کشیدن زبان </a:t>
            </a:r>
          </a:p>
          <a:p>
            <a:r>
              <a:rPr lang="fa-IR" dirty="0">
                <a:cs typeface="B Nazanin" panose="00000400000000000000" pitchFamily="2" charset="-78"/>
              </a:rPr>
              <a:t>برای کمک به تغذیه مؤثر </a:t>
            </a:r>
            <a:r>
              <a:rPr lang="fa-IR" dirty="0" smtClean="0">
                <a:cs typeface="B Nazanin" panose="00000400000000000000" pitchFamily="2" charset="-78"/>
              </a:rPr>
              <a:t>لزوم </a:t>
            </a:r>
            <a:r>
              <a:rPr lang="fa-IR" dirty="0">
                <a:cs typeface="B Nazanin" panose="00000400000000000000" pitchFamily="2" charset="-78"/>
              </a:rPr>
              <a:t>خم کردن شیرخوار به جلو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قرار دادن </a:t>
            </a:r>
            <a:r>
              <a:rPr lang="fa-IR" dirty="0" smtClean="0">
                <a:cs typeface="B Nazanin" panose="00000400000000000000" pitchFamily="2" charset="-78"/>
              </a:rPr>
              <a:t>وی </a:t>
            </a:r>
            <a:r>
              <a:rPr lang="fa-IR" dirty="0">
                <a:cs typeface="B Nazanin" panose="00000400000000000000" pitchFamily="2" charset="-78"/>
              </a:rPr>
              <a:t>در وضعیت </a:t>
            </a:r>
            <a:r>
              <a:rPr lang="fa-IR" dirty="0" smtClean="0">
                <a:cs typeface="B Nazanin" panose="00000400000000000000" pitchFamily="2" charset="-78"/>
              </a:rPr>
              <a:t>راحت: </a:t>
            </a:r>
            <a:endParaRPr lang="fa-IR" dirty="0">
              <a:cs typeface="B Nazanin" panose="00000400000000000000" pitchFamily="2" charset="-78"/>
            </a:endParaRP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قنداق </a:t>
            </a:r>
            <a:r>
              <a:rPr lang="fa-IR" dirty="0">
                <a:cs typeface="B Nazanin" panose="00000400000000000000" pitchFamily="2" charset="-78"/>
              </a:rPr>
              <a:t>کردن یا بستن شیرخوار در </a:t>
            </a:r>
            <a:r>
              <a:rPr lang="fa-IR" dirty="0" err="1" smtClean="0">
                <a:cs typeface="B Nazanin" panose="00000400000000000000" pitchFamily="2" charset="-78"/>
              </a:rPr>
              <a:t>آغوشه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Sling </a:t>
            </a:r>
            <a:r>
              <a:rPr lang="en-US" dirty="0">
                <a:cs typeface="B Nazanin" panose="00000400000000000000" pitchFamily="2" charset="-78"/>
              </a:rPr>
              <a:t>) </a:t>
            </a:r>
            <a:r>
              <a:rPr lang="fa-IR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هدایت </a:t>
            </a:r>
            <a:r>
              <a:rPr lang="fa-IR" dirty="0">
                <a:cs typeface="B Nazanin" panose="00000400000000000000" pitchFamily="2" charset="-78"/>
              </a:rPr>
              <a:t>شانه ها به جلو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قرار </a:t>
            </a:r>
            <a:r>
              <a:rPr lang="fa-IR" dirty="0">
                <a:cs typeface="B Nazanin" panose="00000400000000000000" pitchFamily="2" charset="-78"/>
              </a:rPr>
              <a:t>گرفتن بازوها در خط وسط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صورت عدم توانایی </a:t>
            </a:r>
            <a:r>
              <a:rPr lang="fa-IR" dirty="0" err="1" smtClean="0">
                <a:cs typeface="B Nazanin" panose="00000400000000000000" pitchFamily="2" charset="-78"/>
              </a:rPr>
              <a:t>درهدایت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زبان به کف دهان </a:t>
            </a:r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>
                <a:cs typeface="B Nazanin" panose="00000400000000000000" pitchFamily="2" charset="-78"/>
              </a:rPr>
              <a:t>از </a:t>
            </a:r>
            <a:r>
              <a:rPr lang="fa-IR" dirty="0" err="1">
                <a:cs typeface="B Nazanin" panose="00000400000000000000" pitchFamily="2" charset="-78"/>
              </a:rPr>
              <a:t>نیپل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شیلد</a:t>
            </a:r>
            <a:endParaRPr lang="fa-IR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2544" y="228600"/>
            <a:ext cx="8229600" cy="1133730"/>
            <a:chOff x="0" y="4635"/>
            <a:chExt cx="8229600" cy="1133730"/>
          </a:xfrm>
        </p:grpSpPr>
        <p:sp>
          <p:nvSpPr>
            <p:cNvPr id="5" name="Rounded Rectangle 4"/>
            <p:cNvSpPr/>
            <p:nvPr/>
          </p:nvSpPr>
          <p:spPr>
            <a:xfrm>
              <a:off x="0" y="4635"/>
              <a:ext cx="8229600" cy="11337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344" y="59979"/>
              <a:ext cx="8118912" cy="102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نوزاد </a:t>
              </a:r>
              <a:r>
                <a:rPr lang="fa-IR" sz="3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هیپرتون</a:t>
              </a:r>
              <a:r>
                <a:rPr lang="fa-IR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endParaRPr lang="en-US" sz="3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6150"/>
            <a:ext cx="15430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2596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استفاده از </a:t>
            </a:r>
            <a:r>
              <a:rPr lang="fa-IR" dirty="0" err="1" smtClean="0">
                <a:cs typeface="B Nazanin" panose="00000400000000000000" pitchFamily="2" charset="-78"/>
              </a:rPr>
              <a:t>آغوشه</a:t>
            </a:r>
            <a:r>
              <a:rPr lang="fa-IR" dirty="0" smtClean="0">
                <a:cs typeface="B Nazanin" panose="00000400000000000000" pitchFamily="2" charset="-78"/>
              </a:rPr>
              <a:t> (</a:t>
            </a:r>
            <a:r>
              <a:rPr lang="en-US" dirty="0" smtClean="0">
                <a:cs typeface="B Nazanin" panose="00000400000000000000" pitchFamily="2" charset="-78"/>
              </a:rPr>
              <a:t>sling</a:t>
            </a:r>
            <a:r>
              <a:rPr lang="fa-IR" dirty="0" smtClean="0">
                <a:cs typeface="B Nazanin" panose="00000400000000000000" pitchFamily="2" charset="-78"/>
              </a:rPr>
              <a:t>) در فواصل تغذیه به </a:t>
            </a:r>
            <a:r>
              <a:rPr lang="fa-IR" dirty="0">
                <a:cs typeface="B Nazanin" panose="00000400000000000000" pitchFamily="2" charset="-78"/>
              </a:rPr>
              <a:t>منظور خم کردن بدن نوزاد به داخل </a:t>
            </a:r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خصوص در صورت تمایل شیرخوار به انحنای بدن به </a:t>
            </a:r>
            <a:r>
              <a:rPr lang="fa-IR" dirty="0" smtClean="0">
                <a:cs typeface="B Nazanin" panose="00000400000000000000" pitchFamily="2" charset="-78"/>
              </a:rPr>
              <a:t>عقب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ماساژ </a:t>
            </a:r>
            <a:r>
              <a:rPr lang="fa-IR" dirty="0">
                <a:cs typeface="B Nazanin" panose="00000400000000000000" pitchFamily="2" charset="-78"/>
              </a:rPr>
              <a:t>ملایم </a:t>
            </a:r>
            <a:r>
              <a:rPr lang="fa-IR" dirty="0" smtClean="0">
                <a:cs typeface="B Nazanin" panose="00000400000000000000" pitchFamily="2" charset="-78"/>
              </a:rPr>
              <a:t>اطراف </a:t>
            </a:r>
            <a:r>
              <a:rPr lang="fa-IR" dirty="0">
                <a:cs typeface="B Nazanin" panose="00000400000000000000" pitchFamily="2" charset="-78"/>
              </a:rPr>
              <a:t>لب ها </a:t>
            </a:r>
            <a:r>
              <a:rPr lang="fa-IR" dirty="0" err="1" smtClean="0">
                <a:cs typeface="B Nazanin" panose="00000400000000000000" pitchFamily="2" charset="-78"/>
              </a:rPr>
              <a:t>درکمک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به کاهش </a:t>
            </a:r>
            <a:r>
              <a:rPr lang="fa-IR" dirty="0" err="1">
                <a:cs typeface="B Nazanin" panose="00000400000000000000" pitchFamily="2" charset="-78"/>
              </a:rPr>
              <a:t>تون</a:t>
            </a:r>
            <a:r>
              <a:rPr lang="fa-IR" dirty="0">
                <a:cs typeface="B Nazanin" panose="00000400000000000000" pitchFamily="2" charset="-78"/>
              </a:rPr>
              <a:t> عضلات </a:t>
            </a:r>
            <a:r>
              <a:rPr lang="fa-IR" dirty="0" smtClean="0">
                <a:cs typeface="B Nazanin" panose="00000400000000000000" pitchFamily="2" charset="-78"/>
              </a:rPr>
              <a:t>دهان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کمک </a:t>
            </a:r>
            <a:r>
              <a:rPr lang="fa-IR" dirty="0">
                <a:cs typeface="B Nazanin" panose="00000400000000000000" pitchFamily="2" charset="-78"/>
              </a:rPr>
              <a:t>به مادر برای قرار دادن شیرخوار در </a:t>
            </a:r>
            <a:r>
              <a:rPr lang="fa-IR" dirty="0" smtClean="0">
                <a:cs typeface="B Nazanin" panose="00000400000000000000" pitchFamily="2" charset="-78"/>
              </a:rPr>
              <a:t>وضعیت نشسته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حمایت </a:t>
            </a:r>
            <a:r>
              <a:rPr lang="fa-IR" dirty="0">
                <a:cs typeface="B Nazanin" panose="00000400000000000000" pitchFamily="2" charset="-78"/>
              </a:rPr>
              <a:t>از تنه شیرخوار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وضعیت رو به جلو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پیشگیری از جریان سریع شیر به داخل </a:t>
            </a:r>
            <a:r>
              <a:rPr lang="fa-IR" dirty="0" smtClean="0">
                <a:cs typeface="B Nazanin" panose="00000400000000000000" pitchFamily="2" charset="-78"/>
              </a:rPr>
              <a:t>دهان و حلق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شیردادن در وضعیت زیر بغلی و خوابیده به پهلوی مادر در صورت تمایل شیرخوار در قوس دادن بدن به عقب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در صورت بی قراری و </a:t>
            </a:r>
            <a:r>
              <a:rPr lang="fa-IR" dirty="0">
                <a:cs typeface="B Nazanin" panose="00000400000000000000" pitchFamily="2" charset="-78"/>
              </a:rPr>
              <a:t>ادامه قوس دادن </a:t>
            </a:r>
            <a:r>
              <a:rPr lang="fa-IR" dirty="0" smtClean="0">
                <a:cs typeface="B Nazanin" panose="00000400000000000000" pitchFamily="2" charset="-78"/>
              </a:rPr>
              <a:t>، گذاردن و تاب دادن شیرخوار در پتو توسط والدین و سپس گذاشتن به پستان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اجتناب </a:t>
            </a:r>
            <a:r>
              <a:rPr lang="fa-IR" dirty="0">
                <a:cs typeface="B Nazanin" panose="00000400000000000000" pitchFamily="2" charset="-78"/>
              </a:rPr>
              <a:t>از فشار مستقیم </a:t>
            </a:r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پشت سر شیرخوار 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1087412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4539297"/>
              </p:ext>
            </p:extLst>
          </p:nvPr>
        </p:nvGraphicFramePr>
        <p:xfrm>
          <a:off x="76200" y="1828800"/>
          <a:ext cx="876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33400" y="304800"/>
            <a:ext cx="8229600" cy="1141435"/>
            <a:chOff x="0" y="0"/>
            <a:chExt cx="8229600" cy="1141435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8229600" cy="114143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5720" y="55720"/>
              <a:ext cx="8118160" cy="1029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برای انتقال موثر شیر </a:t>
              </a:r>
              <a:r>
                <a:rPr lang="fa-I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نیاز است به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1080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984" y="1524000"/>
            <a:ext cx="8072283" cy="4525962"/>
          </a:xfrm>
        </p:spPr>
        <p:txBody>
          <a:bodyPr/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اهم مشکلات در ارتباط تغذیه با شیرمادر در این شیرخواران:</a:t>
            </a:r>
            <a:endParaRPr lang="en-US" sz="3200" b="1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حرکات </a:t>
            </a:r>
            <a:r>
              <a:rPr lang="fa-IR" sz="2800" dirty="0" err="1" smtClean="0">
                <a:cs typeface="B Nazanin" panose="00000400000000000000" pitchFamily="2" charset="-78"/>
              </a:rPr>
              <a:t>ناموثر</a:t>
            </a:r>
            <a:r>
              <a:rPr lang="fa-IR" sz="2800" dirty="0" smtClean="0">
                <a:cs typeface="B Nazanin" panose="00000400000000000000" pitchFamily="2" charset="-78"/>
              </a:rPr>
              <a:t> زبان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چفت نشدن خوب دهان به پستان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نقص </a:t>
            </a:r>
            <a:r>
              <a:rPr lang="fa-IR" sz="2800" dirty="0" err="1" smtClean="0">
                <a:cs typeface="B Nazanin" panose="00000400000000000000" pitchFamily="2" charset="-78"/>
              </a:rPr>
              <a:t>درتولید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ساکشن</a:t>
            </a:r>
            <a:r>
              <a:rPr lang="fa-IR" sz="2800" dirty="0" smtClean="0">
                <a:cs typeface="B Nazanin" panose="00000400000000000000" pitchFamily="2" charset="-78"/>
              </a:rPr>
              <a:t> کافی </a:t>
            </a:r>
            <a:endParaRPr lang="en-US" sz="2800" dirty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ناتوانی در </a:t>
            </a:r>
            <a:r>
              <a:rPr lang="fa-IR" sz="2800" dirty="0" err="1" smtClean="0">
                <a:cs typeface="B Nazanin" panose="00000400000000000000" pitchFamily="2" charset="-78"/>
              </a:rPr>
              <a:t>نگهداشتن</a:t>
            </a:r>
            <a:r>
              <a:rPr lang="fa-IR" sz="2800" dirty="0" smtClean="0">
                <a:cs typeface="B Nazanin" panose="00000400000000000000" pitchFamily="2" charset="-78"/>
              </a:rPr>
              <a:t> پستان </a:t>
            </a:r>
            <a:r>
              <a:rPr lang="fa-IR" sz="2800" dirty="0" err="1" smtClean="0">
                <a:cs typeface="B Nazanin" panose="00000400000000000000" pitchFamily="2" charset="-78"/>
              </a:rPr>
              <a:t>درداخل</a:t>
            </a:r>
            <a:r>
              <a:rPr lang="fa-IR" sz="2800" dirty="0" smtClean="0">
                <a:cs typeface="B Nazanin" panose="00000400000000000000" pitchFamily="2" charset="-78"/>
              </a:rPr>
              <a:t> دهان</a:t>
            </a: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کاهش یا فقدان </a:t>
            </a:r>
            <a:r>
              <a:rPr lang="fa-IR" sz="2800" dirty="0" err="1">
                <a:cs typeface="B Nazanin" panose="00000400000000000000" pitchFamily="2" charset="-78"/>
              </a:rPr>
              <a:t>رفلکس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های جستجو، مکیدن، عق </a:t>
            </a:r>
            <a:r>
              <a:rPr lang="fa-IR" sz="2800" dirty="0">
                <a:cs typeface="B Nazanin" panose="00000400000000000000" pitchFamily="2" charset="-78"/>
              </a:rPr>
              <a:t>زدن،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>
                <a:cs typeface="B Nazanin" panose="00000400000000000000" pitchFamily="2" charset="-78"/>
              </a:rPr>
              <a:t>مشکلات </a:t>
            </a:r>
            <a:r>
              <a:rPr lang="fa-IR" sz="2800" dirty="0" err="1">
                <a:cs typeface="B Nazanin" panose="00000400000000000000" pitchFamily="2" charset="-78"/>
              </a:rPr>
              <a:t>بلع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بدتر شدن مکیدن و مشکلات بیشتر در صورت استفاده از بطری </a:t>
            </a:r>
            <a:r>
              <a:rPr lang="fa-IR" sz="2800" dirty="0" smtClean="0">
                <a:cs typeface="B Nazanin" panose="00000400000000000000" pitchFamily="2" charset="-78"/>
              </a:rPr>
              <a:t>شیر</a:t>
            </a:r>
            <a:endParaRPr lang="fa-IR" sz="2800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8069" y="152400"/>
            <a:ext cx="8229600" cy="1142760"/>
            <a:chOff x="50869" y="-55785"/>
            <a:chExt cx="8229600" cy="1142760"/>
          </a:xfrm>
        </p:grpSpPr>
        <p:sp>
          <p:nvSpPr>
            <p:cNvPr id="5" name="Rounded Rectangle 4"/>
            <p:cNvSpPr/>
            <p:nvPr/>
          </p:nvSpPr>
          <p:spPr>
            <a:xfrm>
              <a:off x="50869" y="-55785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785" y="55785"/>
              <a:ext cx="8118030" cy="1031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مقدمه </a:t>
              </a:r>
              <a:r>
                <a:rPr lang="en-US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endParaRPr lang="en-US" sz="4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2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33538"/>
            <a:ext cx="8229600" cy="51482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شیردادن مکرر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به فواصل کوتاهتر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قرار </a:t>
            </a:r>
            <a:r>
              <a:rPr lang="fa-IR" sz="3200" dirty="0">
                <a:cs typeface="B Nazanin" panose="00000400000000000000" pitchFamily="2" charset="-78"/>
              </a:rPr>
              <a:t>دادن سرو تنه در یک سطح </a:t>
            </a:r>
            <a:r>
              <a:rPr lang="fa-IR" sz="3200" dirty="0" smtClean="0">
                <a:cs typeface="B Nazanin" panose="00000400000000000000" pitchFamily="2" charset="-78"/>
              </a:rPr>
              <a:t>حمایت سر برای تسهیل </a:t>
            </a:r>
            <a:r>
              <a:rPr lang="fa-IR" sz="3200" dirty="0">
                <a:cs typeface="B Nazanin" panose="00000400000000000000" pitchFamily="2" charset="-78"/>
              </a:rPr>
              <a:t>کنترل سر نوزاد </a:t>
            </a:r>
            <a:r>
              <a:rPr lang="fa-IR" sz="3200" dirty="0" err="1" smtClean="0">
                <a:cs typeface="B Nazanin" panose="00000400000000000000" pitchFamily="2" charset="-78"/>
              </a:rPr>
              <a:t>نوزاد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در </a:t>
            </a:r>
            <a:r>
              <a:rPr lang="fa-IR" sz="3200" dirty="0">
                <a:cs typeface="B Nazanin" panose="00000400000000000000" pitchFamily="2" charset="-78"/>
              </a:rPr>
              <a:t>موارد </a:t>
            </a:r>
            <a:r>
              <a:rPr lang="fa-IR" sz="3200" dirty="0" smtClean="0">
                <a:cs typeface="B Nazanin" panose="00000400000000000000" pitchFamily="2" charset="-78"/>
              </a:rPr>
              <a:t>احساس خفگی(</a:t>
            </a:r>
            <a:r>
              <a:rPr lang="en-US" sz="3200" dirty="0">
                <a:cs typeface="B Nazanin" panose="00000400000000000000" pitchFamily="2" charset="-78"/>
              </a:rPr>
              <a:t>choking</a:t>
            </a:r>
            <a:r>
              <a:rPr lang="fa-IR" sz="3200" dirty="0" smtClean="0">
                <a:cs typeface="B Nazanin" panose="00000400000000000000" pitchFamily="2" charset="-78"/>
              </a:rPr>
              <a:t>) مکرر و </a:t>
            </a:r>
            <a:r>
              <a:rPr lang="fa-IR" sz="3200" dirty="0" err="1">
                <a:cs typeface="B Nazanin" panose="00000400000000000000" pitchFamily="2" charset="-78"/>
              </a:rPr>
              <a:t>بلع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هوا مادر </a:t>
            </a:r>
            <a:r>
              <a:rPr lang="fa-IR" sz="3200" dirty="0">
                <a:cs typeface="B Nazanin" panose="00000400000000000000" pitchFamily="2" charset="-78"/>
              </a:rPr>
              <a:t>به پشت تکیه بزند یا مستقیم بنشیند </a:t>
            </a:r>
          </a:p>
          <a:p>
            <a:r>
              <a:rPr lang="fa-IR" sz="3200" dirty="0" smtClean="0">
                <a:cs typeface="B Nazanin" panose="00000400000000000000" pitchFamily="2" charset="-78"/>
                <a:hlinkClick r:id="" action="ppaction://customshow?id=5&amp;return=true"/>
              </a:rPr>
              <a:t>استفاده از گرفتن پستان به روش </a:t>
            </a:r>
            <a:r>
              <a:rPr lang="en-US" sz="3200" dirty="0" smtClean="0">
                <a:cs typeface="B Nazanin" panose="00000400000000000000" pitchFamily="2" charset="-78"/>
                <a:hlinkClick r:id="" action="ppaction://customshow?id=5&amp;return=true"/>
              </a:rPr>
              <a:t>C </a:t>
            </a:r>
            <a:r>
              <a:rPr lang="fa-IR" sz="3200" dirty="0">
                <a:cs typeface="B Nazanin" panose="00000400000000000000" pitchFamily="2" charset="-78"/>
                <a:hlinkClick r:id="" action="ppaction://customshow?id=5&amp;return=true"/>
              </a:rPr>
              <a:t>و </a:t>
            </a:r>
            <a:r>
              <a:rPr lang="en-US" sz="3200" dirty="0">
                <a:cs typeface="B Nazanin" panose="00000400000000000000" pitchFamily="2" charset="-78"/>
                <a:hlinkClick r:id="" action="ppaction://customshow?id=5&amp;return=true"/>
              </a:rPr>
              <a:t>U </a:t>
            </a:r>
            <a:r>
              <a:rPr lang="fa-IR" sz="3200" dirty="0" smtClean="0">
                <a:cs typeface="B Nazanin" panose="00000400000000000000" pitchFamily="2" charset="-78"/>
                <a:hlinkClick r:id="" action="ppaction://customshow?id=5&amp;return=true"/>
              </a:rPr>
              <a:t> مفید</a:t>
            </a:r>
            <a:r>
              <a:rPr lang="en-US" sz="3200" dirty="0" smtClean="0">
                <a:cs typeface="B Nazanin" panose="00000400000000000000" pitchFamily="2" charset="-78"/>
                <a:hlinkClick r:id="" action="ppaction://customshow?id=5&amp;return=true"/>
              </a:rPr>
              <a:t> </a:t>
            </a:r>
            <a:r>
              <a:rPr lang="fa-IR" sz="3200" dirty="0" smtClean="0">
                <a:cs typeface="B Nazanin" panose="00000400000000000000" pitchFamily="2" charset="-78"/>
                <a:hlinkClick r:id="" action="ppaction://customshow?id=5&amp;return=true"/>
              </a:rPr>
              <a:t>است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غلبه بر </a:t>
            </a:r>
            <a:r>
              <a:rPr lang="fa-IR" sz="3200" dirty="0">
                <a:cs typeface="B Nazanin" panose="00000400000000000000" pitchFamily="2" charset="-78"/>
              </a:rPr>
              <a:t>بیرون راندن </a:t>
            </a:r>
            <a:r>
              <a:rPr lang="fa-IR" sz="3200" dirty="0" smtClean="0">
                <a:cs typeface="B Nazanin" panose="00000400000000000000" pitchFamily="2" charset="-78"/>
              </a:rPr>
              <a:t>زبان (</a:t>
            </a:r>
            <a:r>
              <a:rPr lang="en-US" sz="3200" dirty="0" smtClean="0">
                <a:cs typeface="B Nazanin" panose="00000400000000000000" pitchFamily="2" charset="-78"/>
              </a:rPr>
              <a:t>tongue thrusting</a:t>
            </a:r>
            <a:r>
              <a:rPr lang="fa-IR" sz="3200" dirty="0" smtClean="0">
                <a:cs typeface="B Nazanin" panose="00000400000000000000" pitchFamily="2" charset="-78"/>
              </a:rPr>
              <a:t>). </a:t>
            </a:r>
            <a:endParaRPr lang="fa-IR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9429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4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81138"/>
            <a:ext cx="7924800" cy="1185862"/>
          </a:xfrm>
        </p:spPr>
        <p:txBody>
          <a:bodyPr/>
          <a:lstStyle/>
          <a:p>
            <a:pPr lvl="0"/>
            <a:r>
              <a:rPr lang="fa-IR" sz="3200" dirty="0" smtClean="0">
                <a:cs typeface="B Nazanin" panose="00000400000000000000" pitchFamily="2" charset="-78"/>
              </a:rPr>
              <a:t>حمایت  پستان به </a:t>
            </a:r>
            <a:r>
              <a:rPr lang="fa-IR" sz="3200" dirty="0">
                <a:cs typeface="B Nazanin" panose="00000400000000000000" pitchFamily="2" charset="-78"/>
              </a:rPr>
              <a:t>فرم </a:t>
            </a:r>
            <a:r>
              <a:rPr lang="en-US" sz="3200" dirty="0" smtClean="0">
                <a:cs typeface="B Nazanin" panose="00000400000000000000" pitchFamily="2" charset="-78"/>
              </a:rPr>
              <a:t>C-hold 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انگشت شست در بالا و چهار انگشت در پایین هاله پستان ) 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46215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288" y="4108957"/>
            <a:ext cx="2119512" cy="198704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124200" y="2452348"/>
            <a:ext cx="5562600" cy="41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3200" dirty="0" smtClean="0">
                <a:cs typeface="B Nazanin" panose="00000400000000000000" pitchFamily="2" charset="-78"/>
              </a:rPr>
              <a:t>گرفتن پستان به فرم </a:t>
            </a:r>
            <a:r>
              <a:rPr lang="en-US" sz="3200" dirty="0">
                <a:cs typeface="B Nazanin" panose="00000400000000000000" pitchFamily="2" charset="-78"/>
              </a:rPr>
              <a:t>U-hold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Dancer hand position</a:t>
            </a:r>
            <a:r>
              <a:rPr lang="en-US" sz="2400" dirty="0">
                <a:cs typeface="B Nazanin" panose="00000400000000000000" pitchFamily="2" charset="-78"/>
              </a:rPr>
              <a:t>)</a:t>
            </a:r>
            <a:r>
              <a:rPr lang="fa-IR" sz="3200" dirty="0" smtClean="0">
                <a:cs typeface="B Nazanin" panose="00000400000000000000" pitchFamily="2" charset="-78"/>
              </a:rPr>
              <a:t>):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حمایت پستان مادر و چانه شیرخوار (قرار گرفتن فک تحتانی در فضای بین انگشتان شست و اشاره)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درصورت لزوم فشار ملایم به چانه به سمت پایین با انگشت اشاره برای باز کردن بیشتر دهان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1" y="1921153"/>
            <a:ext cx="2461189" cy="24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شیردادن </a:t>
            </a:r>
            <a:r>
              <a:rPr lang="fa-IR" sz="3200" dirty="0">
                <a:cs typeface="B Nazanin" panose="00000400000000000000" pitchFamily="2" charset="-78"/>
              </a:rPr>
              <a:t>با </a:t>
            </a:r>
            <a:r>
              <a:rPr lang="fa-IR" sz="3200" dirty="0" smtClean="0">
                <a:cs typeface="B Nazanin" panose="00000400000000000000" pitchFamily="2" charset="-78"/>
              </a:rPr>
              <a:t>وضعیت رو به </a:t>
            </a:r>
            <a:r>
              <a:rPr lang="fa-IR" sz="3200" dirty="0" err="1" smtClean="0">
                <a:cs typeface="B Nazanin" panose="00000400000000000000" pitchFamily="2" charset="-78"/>
              </a:rPr>
              <a:t>پايین</a:t>
            </a:r>
            <a:r>
              <a:rPr lang="fa-IR" sz="3200" dirty="0" smtClean="0">
                <a:cs typeface="B Nazanin" panose="00000400000000000000" pitchFamily="2" charset="-78"/>
              </a:rPr>
              <a:t> چانه، (تماس تقریبی چانه شیرخوار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به </a:t>
            </a:r>
            <a:r>
              <a:rPr lang="fa-IR" sz="3200" dirty="0">
                <a:cs typeface="B Nazanin" panose="00000400000000000000" pitchFamily="2" charset="-78"/>
              </a:rPr>
              <a:t>قفسه </a:t>
            </a:r>
            <a:r>
              <a:rPr lang="fa-IR" sz="3200" dirty="0" smtClean="0">
                <a:cs typeface="B Nazanin" panose="00000400000000000000" pitchFamily="2" charset="-78"/>
              </a:rPr>
              <a:t>سینه </a:t>
            </a:r>
            <a:r>
              <a:rPr lang="fa-IR" sz="3200" dirty="0" err="1" smtClean="0">
                <a:cs typeface="B Nazanin" panose="00000400000000000000" pitchFamily="2" charset="-78"/>
              </a:rPr>
              <a:t>اش</a:t>
            </a:r>
            <a:r>
              <a:rPr lang="fa-IR" sz="3200" dirty="0" smtClean="0">
                <a:cs typeface="B Nazanin" panose="00000400000000000000" pitchFamily="2" charset="-78"/>
              </a:rPr>
              <a:t>)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200" dirty="0" err="1" smtClean="0">
                <a:cs typeface="B Nazanin" panose="00000400000000000000" pitchFamily="2" charset="-78"/>
              </a:rPr>
              <a:t>ماساژگونه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شیرخوار به سمت دهان </a:t>
            </a:r>
            <a:r>
              <a:rPr lang="fa-IR" sz="3200" dirty="0" smtClean="0">
                <a:cs typeface="B Nazanin" panose="00000400000000000000" pitchFamily="2" charset="-78"/>
              </a:rPr>
              <a:t>و چند دفعه نوازش </a:t>
            </a:r>
            <a:r>
              <a:rPr lang="fa-IR" sz="3200" dirty="0">
                <a:cs typeface="B Nazanin" panose="00000400000000000000" pitchFamily="2" charset="-78"/>
              </a:rPr>
              <a:t>لب </a:t>
            </a:r>
            <a:r>
              <a:rPr lang="fa-IR" sz="3200" dirty="0" smtClean="0">
                <a:cs typeface="B Nazanin" panose="00000400000000000000" pitchFamily="2" charset="-78"/>
              </a:rPr>
              <a:t>ها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ماساژ </a:t>
            </a:r>
            <a:r>
              <a:rPr lang="fa-IR" sz="3200" dirty="0">
                <a:cs typeface="B Nazanin" panose="00000400000000000000" pitchFamily="2" charset="-78"/>
              </a:rPr>
              <a:t>قسمت </a:t>
            </a:r>
            <a:r>
              <a:rPr lang="fa-IR" sz="3200" dirty="0" err="1">
                <a:cs typeface="B Nazanin" panose="00000400000000000000" pitchFamily="2" charset="-78"/>
              </a:rPr>
              <a:t>بيروني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لثه با شروع از </a:t>
            </a:r>
            <a:r>
              <a:rPr lang="fa-IR" sz="3200" dirty="0">
                <a:cs typeface="B Nazanin" panose="00000400000000000000" pitchFamily="2" charset="-78"/>
              </a:rPr>
              <a:t>خط وسط </a:t>
            </a:r>
            <a:r>
              <a:rPr lang="fa-IR" sz="3200" dirty="0" err="1" smtClean="0">
                <a:cs typeface="B Nazanin" panose="00000400000000000000" pitchFamily="2" charset="-78"/>
              </a:rPr>
              <a:t>بطرف</a:t>
            </a:r>
            <a:r>
              <a:rPr lang="fa-IR" sz="3200" dirty="0" smtClean="0">
                <a:cs typeface="B Nazanin" panose="00000400000000000000" pitchFamily="2" charset="-78"/>
              </a:rPr>
              <a:t> به </a:t>
            </a:r>
            <a:r>
              <a:rPr lang="fa-IR" sz="3200" dirty="0">
                <a:cs typeface="B Nazanin" panose="00000400000000000000" pitchFamily="2" charset="-78"/>
              </a:rPr>
              <a:t>سمت </a:t>
            </a:r>
            <a:r>
              <a:rPr lang="fa-IR" sz="3200" dirty="0" err="1">
                <a:cs typeface="B Nazanin" panose="00000400000000000000" pitchFamily="2" charset="-78"/>
              </a:rPr>
              <a:t>كناره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هاي</a:t>
            </a:r>
            <a:r>
              <a:rPr lang="fa-IR" sz="3200" dirty="0">
                <a:cs typeface="B Nazanin" panose="00000400000000000000" pitchFamily="2" charset="-78"/>
              </a:rPr>
              <a:t> لثه </a:t>
            </a:r>
            <a:r>
              <a:rPr lang="fa-IR" sz="3200" dirty="0" smtClean="0">
                <a:cs typeface="B Nazanin" panose="00000400000000000000" pitchFamily="2" charset="-78"/>
              </a:rPr>
              <a:t>با استفاده </a:t>
            </a:r>
            <a:r>
              <a:rPr lang="fa-IR" sz="3200" dirty="0">
                <a:cs typeface="B Nazanin" panose="00000400000000000000" pitchFamily="2" charset="-78"/>
              </a:rPr>
              <a:t>از انگشت </a:t>
            </a:r>
            <a:r>
              <a:rPr lang="fa-IR" sz="3200" dirty="0" smtClean="0">
                <a:cs typeface="B Nazanin" panose="00000400000000000000" pitchFamily="2" charset="-78"/>
              </a:rPr>
              <a:t>اشاره ناخن گرفته شده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8430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7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scan00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1659880"/>
            <a:ext cx="4651537" cy="204250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4198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54147" y="3962400"/>
            <a:ext cx="7836261" cy="1905000"/>
          </a:xfrm>
        </p:spPr>
        <p:txBody>
          <a:bodyPr/>
          <a:lstStyle/>
          <a:p>
            <a:pPr marL="381000" indent="-381000" eaLnBrk="1" hangingPunct="1">
              <a:buFontTx/>
              <a:buAutoNum type="arabicPeriod" startAt="4"/>
            </a:pPr>
            <a:r>
              <a:rPr lang="fa-IR" sz="2800" dirty="0" smtClean="0">
                <a:cs typeface="B Nazanin" panose="00000400000000000000" pitchFamily="2" charset="-78"/>
              </a:rPr>
              <a:t>فشار </a:t>
            </a:r>
            <a:r>
              <a:rPr lang="fa-IR" sz="2800" dirty="0">
                <a:cs typeface="B Nazanin" panose="00000400000000000000" pitchFamily="2" charset="-78"/>
              </a:rPr>
              <a:t>دادن </a:t>
            </a:r>
            <a:r>
              <a:rPr lang="fa-IR" sz="2800" dirty="0" smtClean="0">
                <a:cs typeface="B Nazanin" panose="00000400000000000000" pitchFamily="2" charset="-78"/>
              </a:rPr>
              <a:t>نزدیک نوک </a:t>
            </a:r>
            <a:r>
              <a:rPr lang="fa-IR" sz="2800" dirty="0">
                <a:cs typeface="B Nazanin" panose="00000400000000000000" pitchFamily="2" charset="-78"/>
              </a:rPr>
              <a:t>زبان به پایین  </a:t>
            </a:r>
            <a:r>
              <a:rPr lang="fa-IR" sz="2800" dirty="0" smtClean="0">
                <a:cs typeface="B Nazanin" panose="00000400000000000000" pitchFamily="2" charset="-78"/>
              </a:rPr>
              <a:t>با </a:t>
            </a:r>
            <a:r>
              <a:rPr lang="fa-IR" sz="2800" dirty="0">
                <a:cs typeface="B Nazanin" panose="00000400000000000000" pitchFamily="2" charset="-78"/>
              </a:rPr>
              <a:t>نوک انگشت </a:t>
            </a:r>
            <a:r>
              <a:rPr lang="fa-IR" sz="2800" dirty="0" smtClean="0">
                <a:cs typeface="B Nazanin" panose="00000400000000000000" pitchFamily="2" charset="-78"/>
              </a:rPr>
              <a:t>اشاره و شمارش </a:t>
            </a:r>
            <a:r>
              <a:rPr lang="fa-IR" sz="2800" dirty="0">
                <a:cs typeface="B Nazanin" panose="00000400000000000000" pitchFamily="2" charset="-78"/>
              </a:rPr>
              <a:t>1،2،3 </a:t>
            </a:r>
            <a:r>
              <a:rPr lang="fa-IR" sz="2800" dirty="0" smtClean="0">
                <a:cs typeface="B Nazanin" panose="00000400000000000000" pitchFamily="2" charset="-78"/>
              </a:rPr>
              <a:t>پس از </a:t>
            </a:r>
            <a:r>
              <a:rPr lang="fa-IR" sz="2800" dirty="0">
                <a:cs typeface="B Nazanin" panose="00000400000000000000" pitchFamily="2" charset="-78"/>
              </a:rPr>
              <a:t>باز شدن دهان شیرخوار </a:t>
            </a:r>
          </a:p>
          <a:p>
            <a:pPr marL="381000" indent="-381000" eaLnBrk="1" hangingPunct="1">
              <a:buFontTx/>
              <a:buAutoNum type="arabicPeriod" startAt="4"/>
            </a:pPr>
            <a:r>
              <a:rPr lang="fa-IR" sz="2800" dirty="0">
                <a:cs typeface="B Nazanin" panose="00000400000000000000" pitchFamily="2" charset="-78"/>
              </a:rPr>
              <a:t>قراردادن نوک انگشت اشاره </a:t>
            </a:r>
            <a:r>
              <a:rPr lang="fa-IR" sz="2800" dirty="0" smtClean="0">
                <a:cs typeface="B Nazanin" panose="00000400000000000000" pitchFamily="2" charset="-78"/>
              </a:rPr>
              <a:t>به </a:t>
            </a:r>
            <a:r>
              <a:rPr lang="fa-IR" sz="2800" dirty="0">
                <a:cs typeface="B Nazanin" panose="00000400000000000000" pitchFamily="2" charset="-78"/>
              </a:rPr>
              <a:t>نوک زبان </a:t>
            </a:r>
            <a:r>
              <a:rPr lang="fa-IR" sz="2800" dirty="0" smtClean="0">
                <a:cs typeface="B Nazanin" panose="00000400000000000000" pitchFamily="2" charset="-78"/>
              </a:rPr>
              <a:t>و راندن 2-1 بار روبه </a:t>
            </a:r>
            <a:r>
              <a:rPr lang="fa-IR" sz="2800" dirty="0">
                <a:cs typeface="B Nazanin" panose="00000400000000000000" pitchFamily="2" charset="-78"/>
              </a:rPr>
              <a:t>عقب زبان، اجتناب از ایجاد </a:t>
            </a:r>
            <a:r>
              <a:rPr lang="fa-IR" sz="2800" dirty="0" smtClean="0">
                <a:cs typeface="B Nazanin" panose="00000400000000000000" pitchFamily="2" charset="-78"/>
              </a:rPr>
              <a:t>عق زدن </a:t>
            </a:r>
          </a:p>
          <a:p>
            <a:pPr marL="381000" indent="-381000" eaLnBrk="1" hangingPunct="1">
              <a:buFontTx/>
              <a:buAutoNum type="arabicPeriod" startAt="4"/>
            </a:pPr>
            <a:r>
              <a:rPr lang="fa-IR" sz="2800" dirty="0" smtClean="0">
                <a:cs typeface="B Nazanin" panose="00000400000000000000" pitchFamily="2" charset="-78"/>
              </a:rPr>
              <a:t>تکرار </a:t>
            </a:r>
            <a:r>
              <a:rPr lang="fa-IR" sz="2800" dirty="0">
                <a:cs typeface="B Nazanin" panose="00000400000000000000" pitchFamily="2" charset="-78"/>
              </a:rPr>
              <a:t>این رویه 3 تا 4 بار قبل  از هر نوبت شیردهی </a:t>
            </a:r>
          </a:p>
        </p:txBody>
      </p:sp>
      <p:sp>
        <p:nvSpPr>
          <p:cNvPr id="10" name="Rounded Rectangle 4"/>
          <p:cNvSpPr/>
          <p:nvPr/>
        </p:nvSpPr>
        <p:spPr>
          <a:xfrm>
            <a:off x="354147" y="277947"/>
            <a:ext cx="8130906" cy="9121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To overcome the tongue thrusting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4147" y="327375"/>
            <a:ext cx="8229600" cy="1044225"/>
            <a:chOff x="0" y="49387"/>
            <a:chExt cx="8229600" cy="1044225"/>
          </a:xfrm>
        </p:grpSpPr>
        <p:sp>
          <p:nvSpPr>
            <p:cNvPr id="12" name="Rounded Rectangle 11"/>
            <p:cNvSpPr/>
            <p:nvPr/>
          </p:nvSpPr>
          <p:spPr>
            <a:xfrm>
              <a:off x="0" y="49387"/>
              <a:ext cx="8229600" cy="10442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975" y="100362"/>
              <a:ext cx="8127650" cy="942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غلبه بر بیرون راندن زبان (</a:t>
              </a:r>
              <a:r>
                <a:rPr lang="en-US" sz="3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tongue thrusting</a:t>
              </a:r>
              <a:r>
                <a:rPr lang="fa-IR" sz="3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)</a:t>
              </a:r>
              <a:endParaRPr lang="en-US" sz="3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17638"/>
            <a:ext cx="81534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فراهم </a:t>
            </a:r>
            <a:r>
              <a:rPr lang="fa-IR" sz="3200" dirty="0">
                <a:cs typeface="B Nazanin" panose="00000400000000000000" pitchFamily="2" charset="-78"/>
              </a:rPr>
              <a:t>کردن محیط راحت ، آرام ، با نور کم برای تغذیه با شیرمادر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تشویق </a:t>
            </a:r>
            <a:r>
              <a:rPr lang="fa-IR" sz="3200" dirty="0">
                <a:cs typeface="B Nazanin" panose="00000400000000000000" pitchFamily="2" charset="-78"/>
              </a:rPr>
              <a:t>مادر به یافتن وضعیت راحت برای خود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آموزش </a:t>
            </a:r>
            <a:r>
              <a:rPr lang="fa-IR" sz="3200" dirty="0">
                <a:cs typeface="B Nazanin" panose="00000400000000000000" pitchFamily="2" charset="-78"/>
              </a:rPr>
              <a:t>وضعیت </a:t>
            </a:r>
            <a:r>
              <a:rPr lang="en-US" sz="3200" dirty="0">
                <a:cs typeface="B Nazanin" panose="00000400000000000000" pitchFamily="2" charset="-78"/>
              </a:rPr>
              <a:t>dancer hand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در </a:t>
            </a:r>
            <a:r>
              <a:rPr lang="fa-IR" sz="3200" dirty="0">
                <a:cs typeface="B Nazanin" panose="00000400000000000000" pitchFamily="2" charset="-78"/>
              </a:rPr>
              <a:t>صورت عدم موفقیت با روش های فوق :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ارجاع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err="1">
                <a:cs typeface="B Nazanin" panose="00000400000000000000" pitchFamily="2" charset="-78"/>
              </a:rPr>
              <a:t>درمانگر</a:t>
            </a:r>
            <a:r>
              <a:rPr lang="fa-IR" sz="3200" dirty="0">
                <a:cs typeface="B Nazanin" panose="00000400000000000000" pitchFamily="2" charset="-78"/>
              </a:rPr>
              <a:t> یا یک مشاور شیردهی با تجربه تر </a:t>
            </a:r>
          </a:p>
          <a:p>
            <a:pPr>
              <a:lnSpc>
                <a:spcPct val="150000"/>
              </a:lnSpc>
            </a:pP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55561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0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4737" y="1646238"/>
            <a:ext cx="4995863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ضربات </a:t>
            </a:r>
            <a:r>
              <a:rPr lang="fa-IR" sz="2800" dirty="0">
                <a:cs typeface="B Nazanin" panose="00000400000000000000" pitchFamily="2" charset="-78"/>
              </a:rPr>
              <a:t>آهسته و سریع در اطراف لب ها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کمک </a:t>
            </a:r>
            <a:r>
              <a:rPr lang="fa-IR" sz="2800" dirty="0">
                <a:cs typeface="B Nazanin" panose="00000400000000000000" pitchFamily="2" charset="-78"/>
              </a:rPr>
              <a:t>به مادر در قرار دادن شیرخوار در </a:t>
            </a:r>
            <a:r>
              <a:rPr lang="fa-IR" sz="2800" dirty="0" smtClean="0">
                <a:cs typeface="B Nazanin" panose="00000400000000000000" pitchFamily="2" charset="-78"/>
              </a:rPr>
              <a:t>وضعیت نشسته روبروی خود</a:t>
            </a:r>
          </a:p>
          <a:p>
            <a:pPr marL="109537" indent="0">
              <a:buNone/>
            </a:pPr>
            <a:r>
              <a:rPr lang="en-US" sz="2800" dirty="0">
                <a:cs typeface="B Nazanin" panose="00000400000000000000" pitchFamily="2" charset="-78"/>
              </a:rPr>
              <a:t>(straddle, side sitting</a:t>
            </a:r>
            <a:r>
              <a:rPr lang="en-US" sz="2800" dirty="0" smtClean="0">
                <a:cs typeface="B Nazanin" panose="00000400000000000000" pitchFamily="2" charset="-78"/>
              </a:rPr>
              <a:t>)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روش</a:t>
            </a:r>
            <a:r>
              <a:rPr lang="en-US" sz="2800" dirty="0">
                <a:cs typeface="B Nazanin" panose="00000400000000000000" pitchFamily="2" charset="-78"/>
              </a:rPr>
              <a:t>dancer hand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ماساژ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یا </a:t>
            </a:r>
            <a:r>
              <a:rPr lang="fa-IR" sz="2800" dirty="0">
                <a:cs typeface="B Nazanin" panose="00000400000000000000" pitchFamily="2" charset="-78"/>
              </a:rPr>
              <a:t>استفاده از مکمل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محافظ </a:t>
            </a:r>
            <a:r>
              <a:rPr lang="fa-IR" sz="2800" dirty="0" smtClean="0">
                <a:cs typeface="B Nazanin" panose="00000400000000000000" pitchFamily="2" charset="-78"/>
              </a:rPr>
              <a:t>نوک پستان (</a:t>
            </a:r>
            <a:r>
              <a:rPr lang="en-US" sz="2800" dirty="0">
                <a:cs typeface="B Nazanin" panose="00000400000000000000" pitchFamily="2" charset="-78"/>
              </a:rPr>
              <a:t>nipple </a:t>
            </a:r>
            <a:r>
              <a:rPr lang="en-US" sz="2800" dirty="0" smtClean="0">
                <a:cs typeface="B Nazanin" panose="00000400000000000000" pitchFamily="2" charset="-78"/>
              </a:rPr>
              <a:t>shield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برای </a:t>
            </a:r>
            <a:r>
              <a:rPr lang="fa-IR" sz="2800" dirty="0">
                <a:cs typeface="B Nazanin" panose="00000400000000000000" pitchFamily="2" charset="-78"/>
              </a:rPr>
              <a:t>تسهیل </a:t>
            </a:r>
            <a:r>
              <a:rPr lang="fa-IR" sz="2800" dirty="0" err="1" smtClean="0">
                <a:cs typeface="B Nazanin" panose="00000400000000000000" pitchFamily="2" charset="-78"/>
              </a:rPr>
              <a:t>درگرفتن</a:t>
            </a:r>
            <a:r>
              <a:rPr lang="fa-IR" sz="2800" dirty="0" smtClean="0">
                <a:cs typeface="B Nazanin" panose="00000400000000000000" pitchFamily="2" charset="-78"/>
              </a:rPr>
              <a:t> پستان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fa-IR" sz="2800" dirty="0" smtClean="0">
                <a:cs typeface="B Nazanin" panose="00000400000000000000" pitchFamily="2" charset="-78"/>
              </a:rPr>
              <a:t>ادامه مکیدن </a:t>
            </a:r>
            <a:r>
              <a:rPr lang="fa-IR" sz="2800" dirty="0">
                <a:cs typeface="B Nazanin" panose="00000400000000000000" pitchFamily="2" charset="-78"/>
              </a:rPr>
              <a:t>شیرخوار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71118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5" y="2312081"/>
            <a:ext cx="285273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20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703</Words>
  <Application>Microsoft Office PowerPoint</Application>
  <PresentationFormat>On-screen Show (4:3)</PresentationFormat>
  <Paragraphs>66</Paragraphs>
  <Slides>11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6</vt:i4>
      </vt:variant>
    </vt:vector>
  </HeadingPairs>
  <TitlesOfParts>
    <vt:vector size="19" baseType="lpstr">
      <vt:lpstr>فرمت اسلايد</vt:lpstr>
      <vt:lpstr>1_فرمت اسلايد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</vt:lpstr>
      <vt:lpstr>faci</vt:lpstr>
      <vt:lpstr>pre</vt:lpstr>
      <vt:lpstr>pos</vt:lpstr>
      <vt:lpstr>pos bf  down</vt:lpstr>
      <vt:lpstr>c 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Dr Ravari</cp:lastModifiedBy>
  <cp:revision>199</cp:revision>
  <dcterms:created xsi:type="dcterms:W3CDTF">2006-08-16T00:00:00Z</dcterms:created>
  <dcterms:modified xsi:type="dcterms:W3CDTF">2014-12-07T07:44:06Z</dcterms:modified>
</cp:coreProperties>
</file>