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73" r:id="rId2"/>
    <p:sldId id="274" r:id="rId3"/>
    <p:sldId id="261" r:id="rId4"/>
    <p:sldId id="270" r:id="rId5"/>
    <p:sldId id="271" r:id="rId6"/>
    <p:sldId id="275" r:id="rId7"/>
    <p:sldId id="276" r:id="rId8"/>
    <p:sldId id="277" r:id="rId9"/>
    <p:sldId id="278" r:id="rId10"/>
    <p:sldId id="279" r:id="rId11"/>
    <p:sldId id="280"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272" r:id="rId3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322B24D-65AE-4913-B2D4-FDD6813A55F3}" type="datetimeFigureOut">
              <a:rPr lang="fa-IR" smtClean="0"/>
              <a:pPr/>
              <a:t>1436/04/04</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8EA43B9-8E1D-4F7C-A4EC-65A632BBB08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322B24D-65AE-4913-B2D4-FDD6813A55F3}" type="datetimeFigureOut">
              <a:rPr lang="fa-IR" smtClean="0"/>
              <a:pPr/>
              <a:t>1436/04/04</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8EA43B9-8E1D-4F7C-A4EC-65A632BBB0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322B24D-65AE-4913-B2D4-FDD6813A55F3}" type="datetimeFigureOut">
              <a:rPr lang="fa-IR" smtClean="0"/>
              <a:pPr/>
              <a:t>1436/04/04</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8EA43B9-8E1D-4F7C-A4EC-65A632BBB08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322B24D-65AE-4913-B2D4-FDD6813A55F3}" type="datetimeFigureOut">
              <a:rPr lang="fa-IR" smtClean="0"/>
              <a:pPr/>
              <a:t>1436/04/04</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8EA43B9-8E1D-4F7C-A4EC-65A632BBB0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322B24D-65AE-4913-B2D4-FDD6813A55F3}" type="datetimeFigureOut">
              <a:rPr lang="fa-IR" smtClean="0"/>
              <a:pPr/>
              <a:t>1436/04/04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8EA43B9-8E1D-4F7C-A4EC-65A632BBB082}"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322B24D-65AE-4913-B2D4-FDD6813A55F3}" type="datetimeFigureOut">
              <a:rPr lang="fa-IR" smtClean="0"/>
              <a:pPr/>
              <a:t>1436/04/04</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8EA43B9-8E1D-4F7C-A4EC-65A632BBB08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2"/>
                </a:solidFill>
              </a:rPr>
              <a:t>به نام خدا</a:t>
            </a:r>
            <a:r>
              <a:rPr lang="fa-IR" dirty="0" smtClean="0"/>
              <a:t> </a:t>
            </a:r>
            <a:endParaRPr lang="fa-IR" dirty="0"/>
          </a:p>
        </p:txBody>
      </p:sp>
      <p:pic>
        <p:nvPicPr>
          <p:cNvPr id="4" name="Picture 2"/>
          <p:cNvPicPr>
            <a:picLocks noGrp="1" noChangeAspect="1" noChangeArrowheads="1"/>
          </p:cNvPicPr>
          <p:nvPr>
            <p:ph idx="1"/>
          </p:nvPr>
        </p:nvPicPr>
        <p:blipFill>
          <a:blip r:embed="rId2" cstate="print"/>
          <a:stretch>
            <a:fillRect/>
          </a:stretch>
        </p:blipFill>
        <p:spPr bwMode="auto">
          <a:xfrm>
            <a:off x="885825" y="1637506"/>
            <a:ext cx="6381750" cy="4791075"/>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u="sng" dirty="0" smtClean="0"/>
              <a:t>عنوان درس: تغذيه در دوران سالمندي</a:t>
            </a:r>
            <a:endParaRPr lang="fa-IR" dirty="0"/>
          </a:p>
        </p:txBody>
      </p:sp>
      <p:sp>
        <p:nvSpPr>
          <p:cNvPr id="3" name="Content Placeholder 2"/>
          <p:cNvSpPr>
            <a:spLocks noGrp="1"/>
          </p:cNvSpPr>
          <p:nvPr>
            <p:ph idx="1"/>
          </p:nvPr>
        </p:nvSpPr>
        <p:spPr/>
        <p:txBody>
          <a:bodyPr/>
          <a:lstStyle/>
          <a:p>
            <a:r>
              <a:rPr lang="fa-IR" sz="1800" b="1" dirty="0" smtClean="0">
                <a:cs typeface="B Titr" pitchFamily="2" charset="-78"/>
              </a:rPr>
              <a:t>اطلاعات درسي </a:t>
            </a:r>
            <a:endParaRPr lang="en-US" sz="1800" dirty="0" smtClean="0">
              <a:cs typeface="B Titr" pitchFamily="2" charset="-78"/>
            </a:endParaRPr>
          </a:p>
          <a:p>
            <a:r>
              <a:rPr lang="fa-IR" sz="1800" b="1" dirty="0" smtClean="0">
                <a:cs typeface="B Titr" pitchFamily="2" charset="-78"/>
              </a:rPr>
              <a:t>پيش نياز ها:</a:t>
            </a:r>
            <a:r>
              <a:rPr lang="fa-IR" sz="1800" dirty="0" smtClean="0">
                <a:cs typeface="B Titr" pitchFamily="2" charset="-78"/>
              </a:rPr>
              <a:t> </a:t>
            </a:r>
            <a:r>
              <a:rPr lang="fa-IR" sz="2400" dirty="0" smtClean="0">
                <a:cs typeface="B Yagut" pitchFamily="2" charset="-78"/>
              </a:rPr>
              <a:t>تمامی سالمندان 60 سال و بالاتر در كلاس تغذيه  شركت مي كنند. </a:t>
            </a:r>
            <a:endParaRPr lang="en-US" sz="2400" dirty="0" smtClean="0">
              <a:cs typeface="B Yagut" pitchFamily="2" charset="-78"/>
            </a:endParaRPr>
          </a:p>
          <a:p>
            <a:r>
              <a:rPr lang="fa-IR" sz="1800" b="1" dirty="0" smtClean="0">
                <a:cs typeface="B Titr" pitchFamily="2" charset="-78"/>
              </a:rPr>
              <a:t>مدت دوره: </a:t>
            </a:r>
            <a:r>
              <a:rPr lang="fa-IR" sz="2400" dirty="0" smtClean="0">
                <a:cs typeface="B Yagut" pitchFamily="2" charset="-78"/>
              </a:rPr>
              <a:t>2 ساعت.</a:t>
            </a:r>
            <a:endParaRPr lang="en-US" sz="2400" dirty="0" smtClean="0">
              <a:cs typeface="B Yagut" pitchFamily="2" charset="-78"/>
            </a:endParaRPr>
          </a:p>
          <a:p>
            <a:r>
              <a:rPr lang="fa-IR" sz="1800" b="1" dirty="0" smtClean="0">
                <a:cs typeface="B Titr" pitchFamily="2" charset="-78"/>
              </a:rPr>
              <a:t>زمانبندي اجرا: </a:t>
            </a:r>
            <a:r>
              <a:rPr lang="fa-IR" sz="2400" dirty="0" smtClean="0">
                <a:cs typeface="B Yagut" pitchFamily="2" charset="-78"/>
              </a:rPr>
              <a:t>2 جلسه 60 دقيقه اي  به طور متناوب. </a:t>
            </a:r>
            <a:endParaRPr lang="en-US" sz="2400" dirty="0" smtClean="0">
              <a:cs typeface="B Yagut" pitchFamily="2" charset="-78"/>
            </a:endParaRPr>
          </a:p>
          <a:p>
            <a:r>
              <a:rPr lang="fa-IR" sz="1800" b="1" dirty="0" smtClean="0">
                <a:cs typeface="B Titr" pitchFamily="2" charset="-78"/>
              </a:rPr>
              <a:t>تعداد فراگيران: </a:t>
            </a:r>
            <a:r>
              <a:rPr lang="fa-IR" sz="2400" dirty="0" smtClean="0">
                <a:cs typeface="B Yagut" pitchFamily="2" charset="-78"/>
              </a:rPr>
              <a:t>حداقل 5 و حداكثر 20 نفر سالمند. </a:t>
            </a:r>
            <a:endParaRPr lang="en-US" sz="2400" dirty="0" smtClean="0">
              <a:cs typeface="B Yagut" pitchFamily="2" charset="-78"/>
            </a:endParaRPr>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تعداد جلسات آموزشی</a:t>
            </a:r>
            <a:endParaRPr lang="fa-IR" dirty="0"/>
          </a:p>
        </p:txBody>
      </p:sp>
      <p:sp>
        <p:nvSpPr>
          <p:cNvPr id="3" name="Content Placeholder 2"/>
          <p:cNvSpPr>
            <a:spLocks noGrp="1"/>
          </p:cNvSpPr>
          <p:nvPr>
            <p:ph idx="1"/>
          </p:nvPr>
        </p:nvSpPr>
        <p:spPr/>
        <p:txBody>
          <a:bodyPr/>
          <a:lstStyle/>
          <a:p>
            <a:r>
              <a:rPr lang="ar-SA" b="1" dirty="0" smtClean="0"/>
              <a:t>جلسه </a:t>
            </a:r>
            <a:r>
              <a:rPr lang="fa-IR" b="1" dirty="0" smtClean="0"/>
              <a:t>اول</a:t>
            </a:r>
            <a:r>
              <a:rPr lang="ar-SA" b="1" dirty="0" smtClean="0"/>
              <a:t>: </a:t>
            </a:r>
            <a:r>
              <a:rPr lang="en-US" b="1" dirty="0" smtClean="0"/>
              <a:t>'</a:t>
            </a:r>
            <a:r>
              <a:rPr lang="ar-SA" sz="2400" b="1" dirty="0" smtClean="0">
                <a:cs typeface="B Yagut" pitchFamily="2" charset="-78"/>
              </a:rPr>
              <a:t>گروه نان و غلات (قند و نشاسته)، پروتئین،چربی،ویتامین ها،مواد معدنی تغذيه</a:t>
            </a:r>
            <a:endParaRPr lang="en-US" sz="2400" dirty="0" smtClean="0">
              <a:cs typeface="B Yagut" pitchFamily="2" charset="-78"/>
            </a:endParaRPr>
          </a:p>
          <a:p>
            <a:pPr>
              <a:buNone/>
            </a:pPr>
            <a:endParaRPr lang="en-US" dirty="0" smtClean="0"/>
          </a:p>
          <a:p>
            <a:r>
              <a:rPr lang="ar-SA" b="1" dirty="0" smtClean="0"/>
              <a:t>جلسه دوم: </a:t>
            </a:r>
            <a:r>
              <a:rPr lang="fa-IR" sz="2400" b="1" dirty="0" smtClean="0">
                <a:cs typeface="B Yagut" pitchFamily="2" charset="-78"/>
              </a:rPr>
              <a:t>گروه غذایی شير و لبنيات و جايگزين هاي آن ها.  گروه ميوه ها و سبزي ها</a:t>
            </a:r>
            <a:endParaRPr lang="en-US" sz="2400" dirty="0" smtClean="0">
              <a:cs typeface="B Yagut" pitchFamily="2" charset="-78"/>
            </a:endParaRPr>
          </a:p>
          <a:p>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000108"/>
            <a:ext cx="81439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فعاليت هاي سالمند و همراه او</a:t>
            </a:r>
            <a:endParaRPr kumimoji="0" lang="en-US" sz="16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 </a:t>
            </a: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پاسخ به سوالات در جلسات عمومي و پیش و پس آزمون، شركت فعالانه در کلاس و طرح سوالات مرتبط.</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فعاليت هاي مربی</a:t>
            </a:r>
            <a:r>
              <a:rPr kumimoji="0" lang="fa-IR" sz="16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endParaRPr kumimoji="0" lang="en-US" sz="16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مطالعه طرح درس و ارايه مبحث بر اساس اهداف ویژه براساس کتاب تغذیه در دوره سالمندی</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تکمیل فرم اطلاعات تغذیه</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تکمیل برگه پیش و پس آزمون با توجه به پاسخ شرکت کنندگان.</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وسايل و تجهيزات مورد نياز</a:t>
            </a:r>
            <a:r>
              <a:rPr kumimoji="0" lang="fa-IR" sz="16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endParaRPr kumimoji="0" lang="en-US" sz="16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كلاس عمومي با تخته سفيد يا سياه و ماژيك يا گچ.</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پوستر هرم غذایی و عكس مواد غذايي (جمع آوري شده از روزنامه يا كتاب)</a:t>
            </a:r>
            <a:r>
              <a:rPr kumimoji="0" lang="fa-IR" b="0" i="0" u="none" strike="noStrike" cap="none" normalizeH="0" baseline="0" dirty="0" smtClean="0">
                <a:ln>
                  <a:noFill/>
                </a:ln>
                <a:solidFill>
                  <a:srgbClr val="FF0000"/>
                </a:solidFill>
                <a:effectLst/>
                <a:latin typeface="Arial" pitchFamily="34" charset="0"/>
                <a:ea typeface="Times New Roman" pitchFamily="18" charset="0"/>
                <a:cs typeface="B Yagut" pitchFamily="2" charset="-78"/>
              </a:rPr>
              <a:t> </a:t>
            </a: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مطابق هرم غذایی. </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طرح درس تغذيه.</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برگه پیش و پس آزمون.</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برگه اطلاعات تغذیه</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مدل كلاس</a:t>
            </a:r>
            <a:r>
              <a:rPr kumimoji="0" lang="fa-IR" sz="16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به صورت کلاس های رسمی( بر اساس شرایط هر منطقه قابل تغییر است )</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مثال</a:t>
            </a:r>
            <a:r>
              <a:rPr kumimoji="0" lang="fa-IR" sz="16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تشکیل کلاسها در مساجد به صورت گروههای حوزوی</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None/>
              <a:tabLst>
                <a:tab pos="179388" algn="l"/>
              </a:tabLst>
            </a:pPr>
            <a:r>
              <a:rPr kumimoji="0" lang="fa-IR" sz="16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ارزشيابي فراگيران</a:t>
            </a:r>
            <a:r>
              <a:rPr kumimoji="0" lang="fa-IR" sz="16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endParaRPr kumimoji="0" lang="en-US" sz="16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طرح سوال شفاهي و دريافت پاسخ شفاهي </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defTabSz="914400" rtl="1" eaLnBrk="0" fontAlgn="base" latinLnBrk="0" hangingPunct="0">
              <a:lnSpc>
                <a:spcPct val="100000"/>
              </a:lnSpc>
              <a:spcBef>
                <a:spcPct val="0"/>
              </a:spcBef>
              <a:spcAft>
                <a:spcPct val="0"/>
              </a:spcAft>
              <a:buClrTx/>
              <a:buSzTx/>
              <a:buFontTx/>
              <a:buChar char="•"/>
              <a:tabLst>
                <a:tab pos="179388"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انجام پيش و پس آزمون در هر جلسه آموزشي توسط مربي. </a:t>
            </a:r>
            <a:endParaRPr kumimoji="0" lang="fa-IR" b="1" i="0" u="none" strike="noStrike" cap="none" normalizeH="0" baseline="0" dirty="0" smtClean="0">
              <a:ln>
                <a:noFill/>
              </a:ln>
              <a:solidFill>
                <a:schemeClr val="tx1"/>
              </a:solidFill>
              <a:effectLst/>
              <a:latin typeface="Times New Roman" pitchFamily="18" charset="0"/>
              <a:ea typeface="Times New Roman" pitchFamily="18" charset="0"/>
              <a:cs typeface="B Yagut" pitchFamily="2" charset="-78"/>
            </a:endParaRPr>
          </a:p>
          <a:p>
            <a:pPr marL="0" marR="0" lvl="0" indent="0" defTabSz="914400" rtl="0" eaLnBrk="0" fontAlgn="base" latinLnBrk="0" hangingPunct="0">
              <a:lnSpc>
                <a:spcPct val="100000"/>
              </a:lnSpc>
              <a:spcBef>
                <a:spcPct val="0"/>
              </a:spcBef>
              <a:spcAft>
                <a:spcPct val="0"/>
              </a:spcAft>
              <a:buClrTx/>
              <a:buSzTx/>
              <a:buFontTx/>
              <a:buNone/>
              <a:tabLst>
                <a:tab pos="179388" algn="l"/>
              </a:tabLst>
            </a:pPr>
            <a:r>
              <a:rPr kumimoji="0" lang="fa-IR" sz="1400" b="1"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
            </a:r>
            <a:br>
              <a:rPr kumimoji="0" lang="fa-IR" sz="1400" b="1"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b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329510" cy="1173480"/>
          </a:xfrm>
        </p:spPr>
        <p:txBody>
          <a:bodyPr/>
          <a:lstStyle/>
          <a:p>
            <a:pPr algn="ctr"/>
            <a:r>
              <a:rPr lang="fa-IR" sz="2000" i="1" dirty="0"/>
              <a:t>سؤالات پیش آزمون دوره آموزشی تغذیه</a:t>
            </a:r>
            <a:r>
              <a:rPr sz="2000"/>
              <a:t/>
            </a:r>
            <a:br>
              <a:rPr sz="2000"/>
            </a:br>
            <a:r>
              <a:rPr lang="fa-IR" sz="2000" i="1" dirty="0"/>
              <a:t> به تفکیک هر جلسه</a:t>
            </a:r>
            <a:r>
              <a:t/>
            </a:r>
            <a:br/>
            <a:endParaRPr lang="fa-IR" dirty="0"/>
          </a:p>
        </p:txBody>
      </p:sp>
      <p:sp>
        <p:nvSpPr>
          <p:cNvPr id="3" name="Text Placeholder 2"/>
          <p:cNvSpPr>
            <a:spLocks noGrp="1"/>
          </p:cNvSpPr>
          <p:nvPr>
            <p:ph type="body" idx="2"/>
          </p:nvPr>
        </p:nvSpPr>
        <p:spPr>
          <a:xfrm>
            <a:off x="457200" y="1142984"/>
            <a:ext cx="6829444" cy="714380"/>
          </a:xfrm>
        </p:spPr>
        <p:txBody>
          <a:bodyPr/>
          <a:lstStyle/>
          <a:p>
            <a:r>
              <a:rPr lang="ar-SA" sz="1600" b="1" dirty="0" smtClean="0">
                <a:cs typeface="B Titr" pitchFamily="2" charset="-78"/>
              </a:rPr>
              <a:t>جلسه </a:t>
            </a:r>
            <a:r>
              <a:rPr lang="fa-IR" sz="1600" b="1" dirty="0" smtClean="0">
                <a:cs typeface="B Titr" pitchFamily="2" charset="-78"/>
              </a:rPr>
              <a:t>اول</a:t>
            </a:r>
            <a:r>
              <a:rPr lang="ar-SA" sz="1600" b="1" dirty="0" smtClean="0">
                <a:cs typeface="B Titr" pitchFamily="2" charset="-78"/>
              </a:rPr>
              <a:t>: </a:t>
            </a:r>
            <a:r>
              <a:rPr lang="en-US" sz="1600" b="1" dirty="0" smtClean="0">
                <a:cs typeface="B Titr" pitchFamily="2" charset="-78"/>
              </a:rPr>
              <a:t>'</a:t>
            </a:r>
            <a:r>
              <a:rPr lang="ar-SA" sz="1600" b="1" dirty="0" smtClean="0">
                <a:cs typeface="B Titr" pitchFamily="2" charset="-78"/>
              </a:rPr>
              <a:t>گروه نان و غلات (قند و نشاسته)، پروتئین،چربی،ویتامین ها،مواد معدنی </a:t>
            </a:r>
            <a:r>
              <a:rPr lang="ar-SA" sz="1800" b="1" dirty="0" smtClean="0">
                <a:cs typeface="B Titr" pitchFamily="2" charset="-78"/>
              </a:rPr>
              <a:t>تغذيه</a:t>
            </a:r>
            <a:endParaRPr lang="en-US" sz="1800" dirty="0" smtClean="0">
              <a:cs typeface="B Titr" pitchFamily="2" charset="-78"/>
            </a:endParaRPr>
          </a:p>
          <a:p>
            <a:endParaRPr lang="fa-IR" dirty="0"/>
          </a:p>
        </p:txBody>
      </p:sp>
      <p:graphicFrame>
        <p:nvGraphicFramePr>
          <p:cNvPr id="5" name="Content Placeholder 4"/>
          <p:cNvGraphicFramePr>
            <a:graphicFrameLocks noGrp="1"/>
          </p:cNvGraphicFramePr>
          <p:nvPr>
            <p:ph sz="half" idx="1"/>
          </p:nvPr>
        </p:nvGraphicFramePr>
        <p:xfrm>
          <a:off x="457199" y="1500174"/>
          <a:ext cx="7239001" cy="5143535"/>
        </p:xfrm>
        <a:graphic>
          <a:graphicData uri="http://schemas.openxmlformats.org/drawingml/2006/table">
            <a:tbl>
              <a:tblPr rtl="1" firstRow="1" bandRow="1">
                <a:tableStyleId>{5C22544A-7EE6-4342-B048-85BDC9FD1C3A}</a:tableStyleId>
              </a:tblPr>
              <a:tblGrid>
                <a:gridCol w="1809750"/>
                <a:gridCol w="3643296"/>
                <a:gridCol w="957256"/>
                <a:gridCol w="828699"/>
              </a:tblGrid>
              <a:tr h="803333">
                <a:tc>
                  <a:txBody>
                    <a:bodyPr/>
                    <a:lstStyle/>
                    <a:p>
                      <a:pPr algn="ctr" rtl="0">
                        <a:lnSpc>
                          <a:spcPct val="115000"/>
                        </a:lnSpc>
                        <a:spcAft>
                          <a:spcPts val="0"/>
                        </a:spcAft>
                      </a:pPr>
                      <a:r>
                        <a:rPr lang="ar-SA" sz="1200" b="1" dirty="0">
                          <a:latin typeface="Arial"/>
                          <a:ea typeface="Times New Roman"/>
                          <a:cs typeface="B Zar"/>
                        </a:rPr>
                        <a:t>رديف</a:t>
                      </a:r>
                      <a:endParaRPr lang="en-US" sz="1200" dirty="0">
                        <a:latin typeface="Times New Roman"/>
                        <a:ea typeface="Times New Roman"/>
                      </a:endParaRPr>
                    </a:p>
                  </a:txBody>
                  <a:tcPr marL="68580" marR="68580" marT="0" marB="0" anchor="ctr"/>
                </a:tc>
                <a:tc>
                  <a:txBody>
                    <a:bodyPr/>
                    <a:lstStyle/>
                    <a:p>
                      <a:pPr algn="ctr" rtl="0">
                        <a:lnSpc>
                          <a:spcPct val="115000"/>
                        </a:lnSpc>
                        <a:spcAft>
                          <a:spcPts val="0"/>
                        </a:spcAft>
                      </a:pPr>
                      <a:r>
                        <a:rPr lang="ar-SA" sz="1200" b="1" dirty="0">
                          <a:latin typeface="Arial"/>
                          <a:ea typeface="Times New Roman"/>
                          <a:cs typeface="B Zar"/>
                        </a:rPr>
                        <a:t>سؤال</a:t>
                      </a:r>
                      <a:endParaRPr lang="en-US" sz="1200" dirty="0">
                        <a:latin typeface="Times New Roman"/>
                        <a:ea typeface="Times New Roman"/>
                      </a:endParaRPr>
                    </a:p>
                  </a:txBody>
                  <a:tcPr marL="68580" marR="68580" marT="0" marB="0" anchor="ctr"/>
                </a:tc>
                <a:tc>
                  <a:txBody>
                    <a:bodyPr/>
                    <a:lstStyle/>
                    <a:p>
                      <a:pPr algn="ctr" rtl="0">
                        <a:lnSpc>
                          <a:spcPct val="115000"/>
                        </a:lnSpc>
                        <a:spcAft>
                          <a:spcPts val="0"/>
                        </a:spcAft>
                      </a:pPr>
                      <a:r>
                        <a:rPr lang="ar-SA" sz="1200" b="1" dirty="0">
                          <a:latin typeface="Arial"/>
                          <a:ea typeface="Times New Roman"/>
                          <a:cs typeface="B Zar"/>
                        </a:rPr>
                        <a:t>صحيح</a:t>
                      </a:r>
                      <a:endParaRPr lang="en-US" sz="1200" dirty="0">
                        <a:latin typeface="Times New Roman"/>
                        <a:ea typeface="Times New Roman"/>
                      </a:endParaRPr>
                    </a:p>
                  </a:txBody>
                  <a:tcPr marL="68580" marR="68580" marT="0" marB="0" anchor="ctr"/>
                </a:tc>
                <a:tc>
                  <a:txBody>
                    <a:bodyPr/>
                    <a:lstStyle/>
                    <a:p>
                      <a:pPr algn="ctr" rtl="0">
                        <a:lnSpc>
                          <a:spcPct val="115000"/>
                        </a:lnSpc>
                        <a:spcAft>
                          <a:spcPts val="0"/>
                        </a:spcAft>
                      </a:pPr>
                      <a:r>
                        <a:rPr lang="ar-SA" sz="1200" b="1" dirty="0">
                          <a:latin typeface="Arial"/>
                          <a:ea typeface="Times New Roman"/>
                          <a:cs typeface="B Zar"/>
                        </a:rPr>
                        <a:t>غلط</a:t>
                      </a:r>
                      <a:endParaRPr lang="en-US" sz="1200" dirty="0">
                        <a:latin typeface="Times New Roman"/>
                        <a:ea typeface="Times New Roman"/>
                      </a:endParaRPr>
                    </a:p>
                  </a:txBody>
                  <a:tcPr marL="68580" marR="68580" marT="0" marB="0" anchor="ctr"/>
                </a:tc>
              </a:tr>
              <a:tr h="455589">
                <a:tc>
                  <a:txBody>
                    <a:bodyPr/>
                    <a:lstStyle/>
                    <a:p>
                      <a:pPr algn="ctr" rtl="1">
                        <a:lnSpc>
                          <a:spcPct val="115000"/>
                        </a:lnSpc>
                        <a:spcAft>
                          <a:spcPts val="0"/>
                        </a:spcAft>
                      </a:pPr>
                      <a:r>
                        <a:rPr lang="ar-SA" sz="1200" b="1">
                          <a:latin typeface="Arial"/>
                          <a:ea typeface="Times New Roman"/>
                          <a:cs typeface="B Zar"/>
                        </a:rPr>
                        <a:t>1</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dirty="0">
                          <a:latin typeface="Arial"/>
                          <a:ea typeface="Times New Roman"/>
                          <a:cs typeface="B Zar"/>
                        </a:rPr>
                        <a:t>مصرف زیاد روغن نباتي و غذا هاي چرب، فشارخون را كم مي كند.</a:t>
                      </a:r>
                      <a:endParaRPr lang="en-US" sz="1200" dirty="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01667">
                <a:tc>
                  <a:txBody>
                    <a:bodyPr/>
                    <a:lstStyle/>
                    <a:p>
                      <a:pPr algn="ctr" rtl="0">
                        <a:lnSpc>
                          <a:spcPct val="115000"/>
                        </a:lnSpc>
                        <a:spcAft>
                          <a:spcPts val="0"/>
                        </a:spcAft>
                      </a:pPr>
                      <a:r>
                        <a:rPr lang="en-US" sz="1200" b="1">
                          <a:latin typeface="Arial"/>
                          <a:ea typeface="Times New Roman"/>
                          <a:cs typeface="B Zar"/>
                        </a:rPr>
                        <a:t>2</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خوردن مرتب صبحانه باعث نشاط و سلامتي مي شود.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55589">
                <a:tc>
                  <a:txBody>
                    <a:bodyPr/>
                    <a:lstStyle/>
                    <a:p>
                      <a:pPr algn="ctr" rtl="0">
                        <a:lnSpc>
                          <a:spcPct val="115000"/>
                        </a:lnSpc>
                        <a:spcAft>
                          <a:spcPts val="0"/>
                        </a:spcAft>
                      </a:pPr>
                      <a:r>
                        <a:rPr lang="en-US" sz="1200" b="1" dirty="0">
                          <a:latin typeface="Arial"/>
                          <a:ea typeface="Times New Roman"/>
                          <a:cs typeface="B Zar"/>
                        </a:rPr>
                        <a:t>3</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داشتن وزن مناسب در پيشگيري از بيماري و افزايش سلامتي موثر است.</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01667">
                <a:tc>
                  <a:txBody>
                    <a:bodyPr/>
                    <a:lstStyle/>
                    <a:p>
                      <a:pPr algn="ctr" rtl="0">
                        <a:lnSpc>
                          <a:spcPct val="115000"/>
                        </a:lnSpc>
                        <a:spcAft>
                          <a:spcPts val="0"/>
                        </a:spcAft>
                      </a:pPr>
                      <a:r>
                        <a:rPr lang="en-US" sz="1200" b="1">
                          <a:latin typeface="Arial"/>
                          <a:ea typeface="Times New Roman"/>
                          <a:cs typeface="B Zar"/>
                        </a:rPr>
                        <a:t>4</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زیاد غذا هاي پر نمك باعث بالا رفتن فشارخون مي شود.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01667">
                <a:tc>
                  <a:txBody>
                    <a:bodyPr/>
                    <a:lstStyle/>
                    <a:p>
                      <a:pPr algn="ctr" rtl="0">
                        <a:lnSpc>
                          <a:spcPct val="115000"/>
                        </a:lnSpc>
                        <a:spcAft>
                          <a:spcPts val="0"/>
                        </a:spcAft>
                      </a:pPr>
                      <a:r>
                        <a:rPr lang="en-US" sz="1200" b="1">
                          <a:latin typeface="Arial"/>
                          <a:ea typeface="Times New Roman"/>
                          <a:cs typeface="B Zar"/>
                        </a:rPr>
                        <a:t>5</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كمتر چربي، سرطان روده را كم مي كند.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55589">
                <a:tc>
                  <a:txBody>
                    <a:bodyPr/>
                    <a:lstStyle/>
                    <a:p>
                      <a:pPr algn="ctr" rtl="0">
                        <a:lnSpc>
                          <a:spcPct val="115000"/>
                        </a:lnSpc>
                        <a:spcAft>
                          <a:spcPts val="0"/>
                        </a:spcAft>
                      </a:pPr>
                      <a:r>
                        <a:rPr lang="en-US" sz="1200" b="1">
                          <a:latin typeface="Arial"/>
                          <a:ea typeface="Times New Roman"/>
                          <a:cs typeface="B Zar"/>
                        </a:rPr>
                        <a:t>6</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استفاده از روغنهاي مايع مثل روغن زيتون به جاي روغن نباتي جامد  براي سلامتي مفيد است.</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55589">
                <a:tc>
                  <a:txBody>
                    <a:bodyPr/>
                    <a:lstStyle/>
                    <a:p>
                      <a:pPr algn="ctr" rtl="0">
                        <a:lnSpc>
                          <a:spcPct val="115000"/>
                        </a:lnSpc>
                        <a:spcAft>
                          <a:spcPts val="0"/>
                        </a:spcAft>
                      </a:pPr>
                      <a:r>
                        <a:rPr lang="en-US" sz="1200" b="1">
                          <a:latin typeface="Arial"/>
                          <a:ea typeface="Times New Roman"/>
                          <a:cs typeface="B Zar"/>
                        </a:rPr>
                        <a:t>7</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سرخ كردن غذا ها با روغن مايع مخصوص س</a:t>
                      </a:r>
                      <a:r>
                        <a:rPr lang="fa-IR" sz="1200" b="1">
                          <a:latin typeface="Arial"/>
                          <a:ea typeface="Times New Roman"/>
                          <a:cs typeface="B Zar"/>
                        </a:rPr>
                        <a:t>ر</a:t>
                      </a:r>
                      <a:r>
                        <a:rPr lang="ar-SA" sz="1200" b="1">
                          <a:latin typeface="Arial"/>
                          <a:ea typeface="Times New Roman"/>
                          <a:cs typeface="B Zar"/>
                        </a:rPr>
                        <a:t>خ کردنی بهتر از روغن جامد است.</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55589">
                <a:tc>
                  <a:txBody>
                    <a:bodyPr/>
                    <a:lstStyle/>
                    <a:p>
                      <a:pPr algn="ctr" rtl="0">
                        <a:lnSpc>
                          <a:spcPct val="115000"/>
                        </a:lnSpc>
                        <a:spcAft>
                          <a:spcPts val="0"/>
                        </a:spcAft>
                      </a:pPr>
                      <a:r>
                        <a:rPr lang="en-US" sz="1200" b="1">
                          <a:latin typeface="Arial"/>
                          <a:ea typeface="Times New Roman"/>
                          <a:cs typeface="B Zar"/>
                        </a:rPr>
                        <a:t>8</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گندم به جای گوشت می تواند مواد غذایی مناسب را به بدن برساند.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01667">
                <a:tc>
                  <a:txBody>
                    <a:bodyPr/>
                    <a:lstStyle/>
                    <a:p>
                      <a:pPr algn="ctr" rtl="0">
                        <a:lnSpc>
                          <a:spcPct val="115000"/>
                        </a:lnSpc>
                        <a:spcAft>
                          <a:spcPts val="0"/>
                        </a:spcAft>
                      </a:pPr>
                      <a:r>
                        <a:rPr lang="en-US" sz="1200" b="1">
                          <a:latin typeface="Arial"/>
                          <a:ea typeface="Times New Roman"/>
                          <a:cs typeface="B Zar"/>
                        </a:rPr>
                        <a:t>9</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برنج يا نان نيرو و انرژي بدن را بالا مي برد.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455589">
                <a:tc>
                  <a:txBody>
                    <a:bodyPr/>
                    <a:lstStyle/>
                    <a:p>
                      <a:pPr algn="ctr" rtl="0">
                        <a:lnSpc>
                          <a:spcPct val="115000"/>
                        </a:lnSpc>
                        <a:spcAft>
                          <a:spcPts val="0"/>
                        </a:spcAft>
                      </a:pPr>
                      <a:r>
                        <a:rPr lang="en-US" sz="1200" b="1" dirty="0">
                          <a:latin typeface="Arial"/>
                          <a:ea typeface="Times New Roman"/>
                          <a:cs typeface="B Zar"/>
                        </a:rPr>
                        <a:t>10</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r>
                        <a:rPr lang="ar-SA" sz="1200" b="1" dirty="0">
                          <a:latin typeface="Arial"/>
                          <a:ea typeface="Times New Roman"/>
                          <a:cs typeface="B Zar"/>
                        </a:rPr>
                        <a:t>خوردن چاي يك ساعت قبل و بلافاصله بعد از غذا براي سلامتي مفيد است.</a:t>
                      </a:r>
                      <a:endParaRPr lang="en-US" sz="1200" dirty="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normAutofit/>
          </a:bodyPr>
          <a:lstStyle/>
          <a:p>
            <a:pPr algn="ctr"/>
            <a:r>
              <a:rPr lang="fa-IR" sz="2000" i="1" dirty="0" smtClean="0"/>
              <a:t>ادامه سؤالات </a:t>
            </a:r>
            <a:r>
              <a:rPr lang="fa-IR" sz="2000" i="1" dirty="0" smtClean="0"/>
              <a:t>پیش آزمون </a:t>
            </a:r>
            <a:r>
              <a:rPr lang="fa-IR" sz="2000" i="1" dirty="0" smtClean="0"/>
              <a:t>دوره </a:t>
            </a:r>
            <a:r>
              <a:rPr lang="fa-IR" sz="2000" i="1" dirty="0" smtClean="0"/>
              <a:t>آموزشی </a:t>
            </a:r>
            <a:r>
              <a:rPr lang="fa-IR" sz="2000" i="1" dirty="0" smtClean="0"/>
              <a:t>تغذیه جلسه اول</a:t>
            </a:r>
            <a:endParaRPr lang="fa-IR" sz="2000" dirty="0"/>
          </a:p>
        </p:txBody>
      </p:sp>
      <p:graphicFrame>
        <p:nvGraphicFramePr>
          <p:cNvPr id="4" name="Content Placeholder 3"/>
          <p:cNvGraphicFramePr>
            <a:graphicFrameLocks noGrp="1"/>
          </p:cNvGraphicFramePr>
          <p:nvPr>
            <p:ph idx="1"/>
          </p:nvPr>
        </p:nvGraphicFramePr>
        <p:xfrm>
          <a:off x="500032" y="1609725"/>
          <a:ext cx="7196168" cy="4328160"/>
        </p:xfrm>
        <a:graphic>
          <a:graphicData uri="http://schemas.openxmlformats.org/drawingml/2006/table">
            <a:tbl>
              <a:tblPr rtl="1" firstRow="1" bandRow="1">
                <a:tableStyleId>{5C22544A-7EE6-4342-B048-85BDC9FD1C3A}</a:tableStyleId>
              </a:tblPr>
              <a:tblGrid>
                <a:gridCol w="1799042"/>
                <a:gridCol w="3339274"/>
                <a:gridCol w="1057675"/>
                <a:gridCol w="1000177"/>
              </a:tblGrid>
              <a:tr h="370840">
                <a:tc>
                  <a:txBody>
                    <a:bodyPr/>
                    <a:lstStyle/>
                    <a:p>
                      <a:pPr algn="ctr" rtl="1"/>
                      <a:r>
                        <a:rPr lang="fa-IR" dirty="0" smtClean="0"/>
                        <a:t>ردیف</a:t>
                      </a:r>
                      <a:endParaRPr lang="fa-IR" dirty="0"/>
                    </a:p>
                  </a:txBody>
                  <a:tcPr/>
                </a:tc>
                <a:tc>
                  <a:txBody>
                    <a:bodyPr/>
                    <a:lstStyle/>
                    <a:p>
                      <a:pPr algn="ctr" rtl="1"/>
                      <a:r>
                        <a:rPr lang="fa-IR" dirty="0" smtClean="0"/>
                        <a:t>سوال</a:t>
                      </a:r>
                      <a:endParaRPr lang="fa-IR" dirty="0"/>
                    </a:p>
                  </a:txBody>
                  <a:tcPr/>
                </a:tc>
                <a:tc>
                  <a:txBody>
                    <a:bodyPr/>
                    <a:lstStyle/>
                    <a:p>
                      <a:pPr algn="ctr" rtl="1"/>
                      <a:r>
                        <a:rPr lang="fa-IR" dirty="0" smtClean="0"/>
                        <a:t>صحیح</a:t>
                      </a:r>
                      <a:endParaRPr lang="fa-IR" dirty="0"/>
                    </a:p>
                  </a:txBody>
                  <a:tcPr/>
                </a:tc>
                <a:tc>
                  <a:txBody>
                    <a:bodyPr/>
                    <a:lstStyle/>
                    <a:p>
                      <a:pPr algn="ctr" rtl="1"/>
                      <a:r>
                        <a:rPr lang="fa-IR" dirty="0" smtClean="0"/>
                        <a:t>غلط</a:t>
                      </a:r>
                      <a:endParaRPr lang="fa-IR" dirty="0"/>
                    </a:p>
                  </a:txBody>
                  <a:tcPr/>
                </a:tc>
              </a:tr>
              <a:tr h="370840">
                <a:tc>
                  <a:txBody>
                    <a:bodyPr/>
                    <a:lstStyle/>
                    <a:p>
                      <a:pPr algn="ctr" rtl="0">
                        <a:lnSpc>
                          <a:spcPct val="115000"/>
                        </a:lnSpc>
                        <a:spcAft>
                          <a:spcPts val="0"/>
                        </a:spcAft>
                      </a:pPr>
                      <a:r>
                        <a:rPr lang="en-US" sz="1200" b="1" dirty="0">
                          <a:latin typeface="Arial"/>
                          <a:ea typeface="Times New Roman"/>
                          <a:cs typeface="B Zar"/>
                        </a:rPr>
                        <a:t>11</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r>
                        <a:rPr lang="ar-SA" sz="1200" b="1" dirty="0">
                          <a:latin typeface="Arial"/>
                          <a:ea typeface="Times New Roman"/>
                          <a:cs typeface="B Zar"/>
                        </a:rPr>
                        <a:t>جوانه گندم و حبوبات سرشار از ویتامین ب و ث هستند.</a:t>
                      </a:r>
                      <a:endParaRPr lang="en-US" sz="1200" dirty="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12</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کمبود آهن باعث کم خونی و ضعف می شود.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13</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حبوبات مثل عدس، ماش و لوبيا براي سلامتي مفيد است.</a:t>
                      </a: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dirty="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14</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يك ليوان حبوبات پخته شده به اندازه </a:t>
                      </a:r>
                      <a:r>
                        <a:rPr lang="fa-IR" sz="1200" b="1">
                          <a:latin typeface="Arial"/>
                          <a:ea typeface="Times New Roman"/>
                          <a:cs typeface="B Zar"/>
                        </a:rPr>
                        <a:t>دو</a:t>
                      </a:r>
                      <a:r>
                        <a:rPr lang="ar-SA" sz="1200" b="1">
                          <a:latin typeface="Arial"/>
                          <a:ea typeface="Times New Roman"/>
                          <a:cs typeface="B Zar"/>
                        </a:rPr>
                        <a:t> تخم مرغ باعث قوي شدن عضلات مي شود.</a:t>
                      </a: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dirty="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15</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حبوبات بیشتر و گوشت قرمز کمتر توصیه می شود.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16</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عدس به صورت عدس پلو بيشتر از مصرف عدسي براي سلامتي مفيد است.</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17</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خوردن غلات سبوس دار و حبوبات فشارخون را بالا مي برد.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18</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گوشت مرغ و ماهي سكته قلبي را كم مي كند.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19</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حد اقل 2 بار ماهي در هفته مشكلات فراموشي را در سالمند زياد مي كند.</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en-US" sz="1200" b="1">
                          <a:latin typeface="Arial"/>
                          <a:ea typeface="Times New Roman"/>
                          <a:cs typeface="B Zar"/>
                        </a:rPr>
                        <a:t>20</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عدس به تنهايي به اندازه مصرف عدس به همراه لوبيا و نخود براي سلامتي مفيد است.</a:t>
                      </a:r>
                      <a:endParaRPr lang="en-US" sz="1200">
                        <a:latin typeface="Times New Roman"/>
                        <a:ea typeface="Times New Roman"/>
                      </a:endParaRPr>
                    </a:p>
                  </a:txBody>
                  <a:tcPr marL="68580" marR="68580" marT="0" marB="0" anchor="ctr"/>
                </a:tc>
                <a:tc>
                  <a:txBody>
                    <a:bodyPr/>
                    <a:lstStyle/>
                    <a:p>
                      <a:pPr algn="just" rtl="0">
                        <a:lnSpc>
                          <a:spcPct val="115000"/>
                        </a:lnSpc>
                        <a:spcAft>
                          <a:spcPts val="0"/>
                        </a:spcAft>
                      </a:pPr>
                      <a:endParaRPr lang="en-US" sz="1200">
                        <a:latin typeface="Times New Roman"/>
                        <a:ea typeface="Times New Roman"/>
                      </a:endParaRPr>
                    </a:p>
                  </a:txBody>
                  <a:tcPr marL="68580" marR="68580" marT="0" marB="0"/>
                </a:tc>
                <a:tc>
                  <a:txBody>
                    <a:bodyPr/>
                    <a:lstStyle/>
                    <a:p>
                      <a:pPr algn="just"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239000" cy="714380"/>
          </a:xfrm>
        </p:spPr>
        <p:txBody>
          <a:bodyPr>
            <a:normAutofit fontScale="90000"/>
          </a:bodyPr>
          <a:lstStyle/>
          <a:p>
            <a:pPr algn="ctr"/>
            <a:r>
              <a:rPr lang="en-US" dirty="0" smtClean="0"/>
              <a:t> </a:t>
            </a:r>
            <a:br>
              <a:rPr lang="en-US" dirty="0" smtClean="0"/>
            </a:br>
            <a:r>
              <a:rPr lang="en-US" dirty="0" smtClean="0"/>
              <a:t> </a:t>
            </a:r>
            <a:br>
              <a:rPr lang="en-US" dirty="0" smtClean="0"/>
            </a:br>
            <a:r>
              <a:rPr lang="ar-SA" sz="2000" dirty="0" smtClean="0">
                <a:cs typeface="B Titr" pitchFamily="2" charset="-78"/>
              </a:rPr>
              <a:t>تغذيه</a:t>
            </a:r>
            <a:r>
              <a:rPr lang="en-US" sz="2000" dirty="0" smtClean="0">
                <a:cs typeface="B Titr" pitchFamily="2" charset="-78"/>
              </a:rPr>
              <a:t/>
            </a:r>
            <a:br>
              <a:rPr lang="en-US" sz="2000" dirty="0" smtClean="0">
                <a:cs typeface="B Titr" pitchFamily="2" charset="-78"/>
              </a:rPr>
            </a:br>
            <a:r>
              <a:rPr lang="ar-SA" sz="2000" dirty="0" smtClean="0">
                <a:cs typeface="B Titr" pitchFamily="2" charset="-78"/>
              </a:rPr>
              <a:t>جلسه دوم: </a:t>
            </a:r>
            <a:r>
              <a:rPr lang="fa-IR" sz="2000" dirty="0" smtClean="0">
                <a:cs typeface="B Titr" pitchFamily="2" charset="-78"/>
              </a:rPr>
              <a:t>گروه غذایی شير و لبنيات و جايگزين هاي آن ها.  گروه ميوه ها و سبزي ها</a:t>
            </a:r>
            <a:r>
              <a:rPr lang="en-US" sz="2000" dirty="0" smtClean="0">
                <a:cs typeface="B Titr" pitchFamily="2" charset="-78"/>
              </a:rPr>
              <a:t/>
            </a:r>
            <a:br>
              <a:rPr lang="en-US" sz="2000" dirty="0" smtClean="0">
                <a:cs typeface="B Titr" pitchFamily="2" charset="-78"/>
              </a:rPr>
            </a:br>
            <a:endParaRPr lang="fa-IR" sz="2000" dirty="0">
              <a:cs typeface="B Titr" pitchFamily="2" charset="-78"/>
            </a:endParaRPr>
          </a:p>
        </p:txBody>
      </p:sp>
      <p:graphicFrame>
        <p:nvGraphicFramePr>
          <p:cNvPr id="4" name="Content Placeholder 3"/>
          <p:cNvGraphicFramePr>
            <a:graphicFrameLocks noGrp="1"/>
          </p:cNvGraphicFramePr>
          <p:nvPr>
            <p:ph idx="1"/>
          </p:nvPr>
        </p:nvGraphicFramePr>
        <p:xfrm>
          <a:off x="457199" y="1000107"/>
          <a:ext cx="7239001" cy="5684112"/>
        </p:xfrm>
        <a:graphic>
          <a:graphicData uri="http://schemas.openxmlformats.org/drawingml/2006/table">
            <a:tbl>
              <a:tblPr rtl="1" firstRow="1" bandRow="1">
                <a:tableStyleId>{5C22544A-7EE6-4342-B048-85BDC9FD1C3A}</a:tableStyleId>
              </a:tblPr>
              <a:tblGrid>
                <a:gridCol w="1809750"/>
                <a:gridCol w="3857607"/>
                <a:gridCol w="885820"/>
                <a:gridCol w="685824"/>
              </a:tblGrid>
              <a:tr h="474624">
                <a:tc>
                  <a:txBody>
                    <a:bodyPr/>
                    <a:lstStyle/>
                    <a:p>
                      <a:pPr algn="r" rtl="0">
                        <a:lnSpc>
                          <a:spcPct val="115000"/>
                        </a:lnSpc>
                        <a:spcAft>
                          <a:spcPts val="0"/>
                        </a:spcAft>
                      </a:pPr>
                      <a:r>
                        <a:rPr lang="ar-SA" sz="1200" b="1" dirty="0">
                          <a:latin typeface="Arial"/>
                          <a:ea typeface="Times New Roman"/>
                          <a:cs typeface="B Zar"/>
                        </a:rPr>
                        <a:t>رديف</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سؤال</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صحيح</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غلط</a:t>
                      </a:r>
                      <a:endParaRPr lang="en-US" sz="1200">
                        <a:latin typeface="Times New Roman"/>
                        <a:ea typeface="Times New Roman"/>
                      </a:endParaRPr>
                    </a:p>
                  </a:txBody>
                  <a:tcPr marL="68580" marR="68580" marT="0" marB="0" anchor="ctr"/>
                </a:tc>
              </a:tr>
              <a:tr h="237312">
                <a:tc>
                  <a:txBody>
                    <a:bodyPr/>
                    <a:lstStyle/>
                    <a:p>
                      <a:pPr algn="r" rtl="1">
                        <a:lnSpc>
                          <a:spcPct val="115000"/>
                        </a:lnSpc>
                        <a:spcAft>
                          <a:spcPts val="0"/>
                        </a:spcAft>
                      </a:pPr>
                      <a:r>
                        <a:rPr lang="ar-SA" sz="1200" b="1">
                          <a:latin typeface="Arial"/>
                          <a:ea typeface="Times New Roman"/>
                          <a:cs typeface="B Zar"/>
                        </a:rPr>
                        <a:t>1</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dirty="0">
                          <a:latin typeface="Arial"/>
                          <a:ea typeface="Times New Roman"/>
                          <a:cs typeface="B Zar"/>
                        </a:rPr>
                        <a:t>فقط شير و ماست از گروه لبنيات براي سلامتي مفيد هستند. </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1">
                        <a:lnSpc>
                          <a:spcPct val="115000"/>
                        </a:lnSpc>
                        <a:spcAft>
                          <a:spcPts val="0"/>
                        </a:spcAft>
                      </a:pPr>
                      <a:r>
                        <a:rPr lang="ar-SA" sz="1200" b="1">
                          <a:latin typeface="Arial"/>
                          <a:ea typeface="Times New Roman"/>
                          <a:cs typeface="B Zar"/>
                        </a:rPr>
                        <a:t>2</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يك ليوان دوغ به اندازه يك ليوان شير باعث محكم شدن استخوان ها مي شود.</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1">
                        <a:lnSpc>
                          <a:spcPct val="115000"/>
                        </a:lnSpc>
                        <a:spcAft>
                          <a:spcPts val="0"/>
                        </a:spcAft>
                      </a:pPr>
                      <a:r>
                        <a:rPr lang="ar-SA" sz="1200" b="1">
                          <a:latin typeface="Arial"/>
                          <a:ea typeface="Times New Roman"/>
                          <a:cs typeface="B Zar"/>
                        </a:rPr>
                        <a:t>3</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ماست پر چرب نسبت به ماست کم چرب بيشتر باعث محكم شدن استخوان ها مي شود.</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4</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میوه های شیرین ،کمتر از مصرف مواد غذايي شيرين،مثل قندومربا، قند خون را بالا مي برد.</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237312">
                <a:tc>
                  <a:txBody>
                    <a:bodyPr/>
                    <a:lstStyle/>
                    <a:p>
                      <a:pPr algn="r" rtl="0">
                        <a:lnSpc>
                          <a:spcPct val="115000"/>
                        </a:lnSpc>
                        <a:spcAft>
                          <a:spcPts val="0"/>
                        </a:spcAft>
                      </a:pPr>
                      <a:r>
                        <a:rPr lang="en-US" sz="1200" b="1">
                          <a:latin typeface="Arial"/>
                          <a:ea typeface="Times New Roman"/>
                          <a:cs typeface="B Zar"/>
                        </a:rPr>
                        <a:t>5</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روزانه ميوه و سبزي از يبوست جلوگيري مي كند.</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6</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يک نوع سبزي بيشتر از چند نوع سبزي در روز براي سلامتي مفيد است.</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7</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می توان به جای يك عدد سيب درختی متوسط از نصف ليوان سبزي پخته استفاده کرد.</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237312">
                <a:tc>
                  <a:txBody>
                    <a:bodyPr/>
                    <a:lstStyle/>
                    <a:p>
                      <a:pPr algn="r" rtl="0">
                        <a:lnSpc>
                          <a:spcPct val="115000"/>
                        </a:lnSpc>
                        <a:spcAft>
                          <a:spcPts val="0"/>
                        </a:spcAft>
                      </a:pPr>
                      <a:r>
                        <a:rPr lang="en-US" sz="1200" b="1">
                          <a:latin typeface="Arial"/>
                          <a:ea typeface="Times New Roman"/>
                          <a:cs typeface="B Zar"/>
                        </a:rPr>
                        <a:t>8</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ميوه و سبزيجات 4  نوبت در روز براي سلامتي مفيد است.</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9</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سالمندانی که مشكلات دنداني دارند نیازی به مصرف ميوه و سبزي ندارند.</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10</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چای کم رنگ، شیر و آب میوه طبیعی می تواند کمبود آب بدن را جبران کند.</a:t>
                      </a: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237312">
                <a:tc>
                  <a:txBody>
                    <a:bodyPr/>
                    <a:lstStyle/>
                    <a:p>
                      <a:pPr algn="r" rtl="0">
                        <a:lnSpc>
                          <a:spcPct val="115000"/>
                        </a:lnSpc>
                        <a:spcAft>
                          <a:spcPts val="0"/>
                        </a:spcAft>
                      </a:pPr>
                      <a:r>
                        <a:rPr lang="en-US" sz="1200" b="1">
                          <a:latin typeface="Arial"/>
                          <a:ea typeface="Times New Roman"/>
                          <a:cs typeface="B Zar"/>
                        </a:rPr>
                        <a:t>11</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استفاده روزانه از ميوه و سبزي هاي تازه براي سلامتي مفيد است.</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12</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روزانه حداقل 2 ليوان شير یا ماست از پوكي استخوان جلوگيري مي كند.</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237312">
                <a:tc>
                  <a:txBody>
                    <a:bodyPr/>
                    <a:lstStyle/>
                    <a:p>
                      <a:pPr algn="r" rtl="0">
                        <a:lnSpc>
                          <a:spcPct val="115000"/>
                        </a:lnSpc>
                        <a:spcAft>
                          <a:spcPts val="0"/>
                        </a:spcAft>
                      </a:pPr>
                      <a:r>
                        <a:rPr lang="en-US" sz="1200" b="1">
                          <a:latin typeface="Arial"/>
                          <a:ea typeface="Times New Roman"/>
                          <a:cs typeface="B Zar"/>
                        </a:rPr>
                        <a:t>13</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روزانه 8-6 ليوان آب و مايعات براي سلامتي مفيد است.</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376435">
                <a:tc>
                  <a:txBody>
                    <a:bodyPr/>
                    <a:lstStyle/>
                    <a:p>
                      <a:pPr algn="r" rtl="0">
                        <a:lnSpc>
                          <a:spcPct val="115000"/>
                        </a:lnSpc>
                        <a:spcAft>
                          <a:spcPts val="0"/>
                        </a:spcAft>
                      </a:pPr>
                      <a:r>
                        <a:rPr lang="en-US" sz="1200" b="1">
                          <a:latin typeface="Arial"/>
                          <a:ea typeface="Times New Roman"/>
                          <a:cs typeface="B Zar"/>
                        </a:rPr>
                        <a:t>14</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a:latin typeface="Arial"/>
                          <a:ea typeface="Times New Roman"/>
                          <a:cs typeface="B Zar"/>
                        </a:rPr>
                        <a:t>مصرف آب و مايعات زياد در تابستان و زمان ورزش براي سلامتي مفيد است.</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a:latin typeface="Times New Roman"/>
                        <a:ea typeface="Times New Roman"/>
                      </a:endParaRPr>
                    </a:p>
                  </a:txBody>
                  <a:tcPr marL="68580" marR="68580" marT="0" marB="0"/>
                </a:tc>
              </a:tr>
              <a:tr h="237312">
                <a:tc>
                  <a:txBody>
                    <a:bodyPr/>
                    <a:lstStyle/>
                    <a:p>
                      <a:pPr algn="r" rtl="0">
                        <a:lnSpc>
                          <a:spcPct val="115000"/>
                        </a:lnSpc>
                        <a:spcAft>
                          <a:spcPts val="0"/>
                        </a:spcAft>
                      </a:pPr>
                      <a:r>
                        <a:rPr lang="en-US" sz="1200" b="1">
                          <a:latin typeface="Arial"/>
                          <a:ea typeface="Times New Roman"/>
                          <a:cs typeface="B Zar"/>
                        </a:rPr>
                        <a:t>15</a:t>
                      </a:r>
                      <a:endParaRPr lang="en-US" sz="1200">
                        <a:latin typeface="Times New Roman"/>
                        <a:ea typeface="Times New Roman"/>
                      </a:endParaRPr>
                    </a:p>
                  </a:txBody>
                  <a:tcPr marL="68580" marR="68580" marT="0" marB="0" anchor="ctr"/>
                </a:tc>
                <a:tc>
                  <a:txBody>
                    <a:bodyPr/>
                    <a:lstStyle/>
                    <a:p>
                      <a:pPr algn="r" rtl="0">
                        <a:lnSpc>
                          <a:spcPct val="115000"/>
                        </a:lnSpc>
                        <a:spcAft>
                          <a:spcPts val="0"/>
                        </a:spcAft>
                      </a:pPr>
                      <a:r>
                        <a:rPr lang="ar-SA" sz="1200" b="1" dirty="0">
                          <a:latin typeface="Arial"/>
                          <a:ea typeface="Times New Roman"/>
                          <a:cs typeface="B Zar"/>
                        </a:rPr>
                        <a:t>مصرف ميوه و سبزيجات ويتامين «د» لازم را به بدن مي رساند.</a:t>
                      </a:r>
                      <a:endParaRPr lang="en-US" sz="1200" dirty="0">
                        <a:latin typeface="Times New Roman"/>
                        <a:ea typeface="Times New Roman"/>
                      </a:endParaRPr>
                    </a:p>
                  </a:txBody>
                  <a:tcPr marL="68580" marR="68580" marT="0" marB="0" anchor="ctr"/>
                </a:tc>
                <a:tc>
                  <a:txBody>
                    <a:bodyPr/>
                    <a:lstStyle/>
                    <a:p>
                      <a:pPr algn="r" rtl="0">
                        <a:lnSpc>
                          <a:spcPct val="115000"/>
                        </a:lnSpc>
                        <a:spcAft>
                          <a:spcPts val="0"/>
                        </a:spcAft>
                      </a:pPr>
                      <a:endParaRPr lang="en-US" sz="1200">
                        <a:latin typeface="Times New Roman"/>
                        <a:ea typeface="Times New Roman"/>
                      </a:endParaRPr>
                    </a:p>
                  </a:txBody>
                  <a:tcPr marL="68580" marR="68580" marT="0" marB="0"/>
                </a:tc>
                <a:tc>
                  <a:txBody>
                    <a:bodyPr/>
                    <a:lstStyle/>
                    <a:p>
                      <a:pPr algn="r"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200" dirty="0" smtClean="0"/>
              <a:t>طرح درس جلسه اول در مبحث تغذيه </a:t>
            </a:r>
            <a:r>
              <a:rPr lang="en-US" dirty="0" smtClean="0"/>
              <a:t/>
            </a:r>
            <a:br>
              <a:rPr lang="en-US" dirty="0" smtClean="0"/>
            </a:br>
            <a:endParaRPr lang="fa-IR" dirty="0"/>
          </a:p>
        </p:txBody>
      </p:sp>
      <p:sp>
        <p:nvSpPr>
          <p:cNvPr id="29697" name="Rectangle 1"/>
          <p:cNvSpPr>
            <a:spLocks noChangeArrowheads="1"/>
          </p:cNvSpPr>
          <p:nvPr/>
        </p:nvSpPr>
        <p:spPr bwMode="auto">
          <a:xfrm>
            <a:off x="0" y="923329"/>
            <a:ext cx="8072462"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endParaRPr>
          </a:p>
          <a:p>
            <a:pPr marL="0" marR="0" lvl="0" indent="0"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موضوع: اهميت تغذيه در دوران سالمندي و نیازهای غذایی روزانه بدن </a:t>
            </a:r>
            <a:endPar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Titr" pitchFamily="2" charset="-78"/>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B Yagut" pitchFamily="2"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Times New Roman" pitchFamily="18" charset="0"/>
                <a:cs typeface="B Yagut" pitchFamily="2" charset="-78"/>
              </a:rPr>
              <a:t>نان و غلات (قند و نشاسته)، پروتئین، چربی، ویتامین ها ، مواد معدنی</a:t>
            </a:r>
            <a:r>
              <a:rPr kumimoji="0" lang="en-US" b="0" i="0" u="none" strike="noStrike" cap="none" normalizeH="0" baseline="0" dirty="0" smtClean="0">
                <a:ln>
                  <a:noFill/>
                </a:ln>
                <a:solidFill>
                  <a:schemeClr val="tx1"/>
                </a:solidFill>
                <a:effectLst/>
                <a:latin typeface="Arial" pitchFamily="34" charset="0"/>
                <a:cs typeface="B Yagut" pitchFamily="2" charset="-78"/>
              </a:rPr>
              <a:t> </a:t>
            </a:r>
          </a:p>
        </p:txBody>
      </p:sp>
      <p:sp>
        <p:nvSpPr>
          <p:cNvPr id="29698" name="Rectangle 2"/>
          <p:cNvSpPr>
            <a:spLocks noChangeArrowheads="1"/>
          </p:cNvSpPr>
          <p:nvPr/>
        </p:nvSpPr>
        <p:spPr bwMode="auto">
          <a:xfrm>
            <a:off x="0" y="2571744"/>
            <a:ext cx="81439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0" algn="l"/>
              </a:tabLst>
            </a:pPr>
            <a:r>
              <a:rPr lang="fa-IR" sz="2000" b="1" dirty="0" smtClean="0">
                <a:latin typeface="Arial" pitchFamily="34" charset="0"/>
                <a:ea typeface="Times New Roman" pitchFamily="18" charset="0"/>
                <a:cs typeface="B Titr" pitchFamily="2" charset="-78"/>
              </a:rPr>
              <a:t>اهداف ويژه </a:t>
            </a:r>
            <a:r>
              <a:rPr lang="fa-IR" sz="2000" b="1" dirty="0" smtClean="0">
                <a:latin typeface="Arial" pitchFamily="34" charset="0"/>
                <a:ea typeface="Times New Roman" pitchFamily="18" charset="0"/>
                <a:cs typeface="B Titr" pitchFamily="2" charset="-78"/>
              </a:rPr>
              <a:t>:</a:t>
            </a:r>
            <a:endParaRPr lang="en-US" sz="2000" b="1" dirty="0" smtClean="0">
              <a:latin typeface="Arial" pitchFamily="34" charset="0"/>
              <a:ea typeface="Times New Roman" pitchFamily="18" charset="0"/>
              <a:cs typeface="B Tit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fa-IR" b="1"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در پايان دوره سالمندان قادر باشند:</a:t>
            </a: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endParaRPr kumimoji="0" lang="en-US" b="1" i="0" u="none" strike="noStrike" cap="none" normalizeH="0" baseline="0" dirty="0" smtClean="0">
              <a:ln>
                <a:noFill/>
              </a:ln>
              <a:solidFill>
                <a:schemeClr val="tx1"/>
              </a:solidFill>
              <a:effectLst/>
              <a:latin typeface="Arial" pitchFamily="34" charset="0"/>
              <a:cs typeface="B Yagut" pitchFamily="2" charset="-78"/>
            </a:endParaRPr>
          </a:p>
        </p:txBody>
      </p:sp>
      <p:sp>
        <p:nvSpPr>
          <p:cNvPr id="29699" name="Rectangle 3"/>
          <p:cNvSpPr>
            <a:spLocks noChangeArrowheads="1"/>
          </p:cNvSpPr>
          <p:nvPr/>
        </p:nvSpPr>
        <p:spPr bwMode="auto">
          <a:xfrm>
            <a:off x="0" y="3429000"/>
            <a:ext cx="81439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0"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1-اهميت تغذيه در دوره سالمندي را به طور مختصر شرح دهند.</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2-حداقل پنج مورد از منابع قند و نشاسته را نام ببرد</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3- حداقل چهار مورد از منابع مختلف پروتئین را نام ببرد. </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 </a:t>
            </a: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4-حداقل پنج مورد از راه هاي كاهش ميزان چربي مصرفي را ليست نمايند.</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5-انواع ويتامين هاي مورد نياز در دوره سالمندي را نام ببرند. </a:t>
            </a:r>
            <a:endParaRPr kumimoji="0" lang="en-US" b="0" i="0" u="none" strike="noStrike" cap="none" normalizeH="0" baseline="0" dirty="0" smtClean="0">
              <a:ln>
                <a:noFill/>
              </a:ln>
              <a:solidFill>
                <a:schemeClr val="tx1"/>
              </a:solidFill>
              <a:effectLst/>
              <a:latin typeface="Arial" pitchFamily="34"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0" algn="l"/>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Yagut" pitchFamily="2" charset="-78"/>
              </a:rPr>
              <a:t>6-توصيه هاي غذايي براي افزايش ميزان جذب آهن را ارايه دهند. </a:t>
            </a:r>
            <a:endParaRPr kumimoji="0" lang="fa-IR" b="0" i="0" u="none" strike="noStrike" cap="none" normalizeH="0" baseline="0" dirty="0" smtClean="0">
              <a:ln>
                <a:noFill/>
              </a:ln>
              <a:solidFill>
                <a:schemeClr val="tx1"/>
              </a:solidFill>
              <a:effectLst/>
              <a:latin typeface="Arial" pitchFamily="34" charset="0"/>
              <a:cs typeface="B Yagut"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700" dirty="0" smtClean="0"/>
              <a:t>طرح درس جلسه دوم در مبحث تغذيه</a:t>
            </a:r>
            <a:r>
              <a:rPr lang="en-US" dirty="0" smtClean="0"/>
              <a:t/>
            </a:r>
            <a:br>
              <a:rPr lang="en-US" dirty="0" smtClean="0"/>
            </a:br>
            <a:endParaRPr lang="fa-IR" dirty="0"/>
          </a:p>
        </p:txBody>
      </p:sp>
      <p:sp>
        <p:nvSpPr>
          <p:cNvPr id="3" name="Content Placeholder 2"/>
          <p:cNvSpPr>
            <a:spLocks noGrp="1"/>
          </p:cNvSpPr>
          <p:nvPr>
            <p:ph idx="1"/>
          </p:nvPr>
        </p:nvSpPr>
        <p:spPr/>
        <p:txBody>
          <a:bodyPr>
            <a:normAutofit lnSpcReduction="10000"/>
          </a:bodyPr>
          <a:lstStyle/>
          <a:p>
            <a:pPr>
              <a:buNone/>
            </a:pPr>
            <a:r>
              <a:rPr lang="fa-IR" sz="2000" b="1" dirty="0" smtClean="0">
                <a:cs typeface="B Titr" pitchFamily="2" charset="-78"/>
              </a:rPr>
              <a:t>موضوع: نياز هاي غذايي روزانه بدن در دوره سالمندي و گروه هاي مواد </a:t>
            </a:r>
            <a:r>
              <a:rPr lang="fa-IR" sz="2000" b="1" dirty="0" smtClean="0">
                <a:cs typeface="B Titr" pitchFamily="2" charset="-78"/>
              </a:rPr>
              <a:t>غذايي</a:t>
            </a:r>
          </a:p>
          <a:p>
            <a:pPr lvl="0"/>
            <a:r>
              <a:rPr lang="fa-IR" sz="1800" dirty="0" smtClean="0"/>
              <a:t>گروههاي مواد غذايي:</a:t>
            </a:r>
            <a:endParaRPr lang="en-US" sz="1800" dirty="0" smtClean="0"/>
          </a:p>
          <a:p>
            <a:pPr lvl="0"/>
            <a:r>
              <a:rPr lang="fa-IR" sz="1800" dirty="0" smtClean="0"/>
              <a:t>گروه غذایی شير و لبنيات و جايگزين هاي آن ها.  </a:t>
            </a:r>
            <a:endParaRPr lang="en-US" sz="1800" dirty="0" smtClean="0"/>
          </a:p>
          <a:p>
            <a:pPr lvl="0"/>
            <a:r>
              <a:rPr lang="fa-IR" sz="1800" dirty="0" smtClean="0"/>
              <a:t>گروه ميوه ها و سبزي ها، </a:t>
            </a:r>
            <a:endParaRPr lang="en-US" sz="1800" dirty="0" smtClean="0"/>
          </a:p>
          <a:p>
            <a:pPr lvl="0"/>
            <a:r>
              <a:rPr lang="fa-IR" sz="1800" dirty="0" smtClean="0"/>
              <a:t>توصيه هاي مفيد (ليست كلي اطلاعات کلاس تغذیه در دوران سالمندی</a:t>
            </a:r>
            <a:r>
              <a:rPr lang="fa-IR" sz="1800" dirty="0" smtClean="0"/>
              <a:t>)</a:t>
            </a:r>
          </a:p>
          <a:p>
            <a:pPr>
              <a:buNone/>
            </a:pPr>
            <a:r>
              <a:rPr lang="fa-IR" sz="2000" b="1" dirty="0" smtClean="0">
                <a:cs typeface="B Titr" pitchFamily="2" charset="-78"/>
              </a:rPr>
              <a:t>اهداف ويژه </a:t>
            </a:r>
            <a:endParaRPr lang="en-US" sz="2000" b="1" dirty="0" smtClean="0">
              <a:cs typeface="B Titr" pitchFamily="2" charset="-78"/>
            </a:endParaRPr>
          </a:p>
          <a:p>
            <a:pPr>
              <a:buNone/>
            </a:pPr>
            <a:r>
              <a:rPr lang="fa-IR" sz="1900" dirty="0" smtClean="0">
                <a:cs typeface="B Yagut" pitchFamily="2" charset="-78"/>
              </a:rPr>
              <a:t>در </a:t>
            </a:r>
            <a:r>
              <a:rPr lang="fa-IR" sz="1900" dirty="0" smtClean="0">
                <a:cs typeface="B Yagut" pitchFamily="2" charset="-78"/>
              </a:rPr>
              <a:t>پايان دوره سالمندان قادر باشند:</a:t>
            </a:r>
            <a:endParaRPr lang="en-US" sz="1900" dirty="0" smtClean="0">
              <a:cs typeface="B Yagut" pitchFamily="2" charset="-78"/>
            </a:endParaRPr>
          </a:p>
          <a:p>
            <a:pPr marL="457200" lvl="0" indent="-457200">
              <a:buFont typeface="+mj-lt"/>
              <a:buAutoNum type="arabicPeriod"/>
            </a:pPr>
            <a:r>
              <a:rPr lang="fa-IR" sz="1900" dirty="0" smtClean="0">
                <a:cs typeface="B Yagut" pitchFamily="2" charset="-78"/>
              </a:rPr>
              <a:t>دو </a:t>
            </a:r>
            <a:r>
              <a:rPr lang="fa-IR" sz="1900" dirty="0" smtClean="0">
                <a:cs typeface="B Yagut" pitchFamily="2" charset="-78"/>
              </a:rPr>
              <a:t>مثال از مواد غذايي موجود در گروه شير و لبنيات </a:t>
            </a:r>
          </a:p>
          <a:p>
            <a:pPr marL="457200" lvl="0" indent="-457200">
              <a:buFont typeface="+mj-lt"/>
              <a:buAutoNum type="arabicPeriod"/>
            </a:pPr>
            <a:r>
              <a:rPr lang="fa-IR" sz="1800" dirty="0" smtClean="0">
                <a:cs typeface="B Yagut" pitchFamily="2" charset="-78"/>
              </a:rPr>
              <a:t> </a:t>
            </a:r>
            <a:r>
              <a:rPr lang="fa-IR" sz="1900" dirty="0" smtClean="0">
                <a:cs typeface="B Yagut" pitchFamily="2" charset="-78"/>
              </a:rPr>
              <a:t>يك مثال از مواد غذايي موجود در گروه ميوه ها و سبزي ها را ارايه دهند.  </a:t>
            </a:r>
            <a:endParaRPr lang="fa-IR" sz="1900" dirty="0" smtClean="0">
              <a:cs typeface="B Yagut" pitchFamily="2" charset="-78"/>
            </a:endParaRPr>
          </a:p>
          <a:p>
            <a:pPr marL="457200" lvl="0" indent="-457200">
              <a:buFont typeface="+mj-lt"/>
              <a:buAutoNum type="arabicPeriod"/>
            </a:pPr>
            <a:r>
              <a:rPr lang="fa-IR" sz="1900" dirty="0" smtClean="0">
                <a:cs typeface="B Yagut" pitchFamily="2" charset="-78"/>
              </a:rPr>
              <a:t>نقش </a:t>
            </a:r>
            <a:r>
              <a:rPr lang="fa-IR" sz="1900" dirty="0" smtClean="0">
                <a:cs typeface="B Yagut" pitchFamily="2" charset="-78"/>
              </a:rPr>
              <a:t>گروه ميوه ها و سبزي ها در سلامت بدن را بيان نمايند. </a:t>
            </a:r>
            <a:endParaRPr lang="fa-IR" sz="1900" dirty="0" smtClean="0">
              <a:cs typeface="B Yagut" pitchFamily="2" charset="-78"/>
            </a:endParaRPr>
          </a:p>
          <a:p>
            <a:pPr marL="457200" lvl="0" indent="-457200">
              <a:buFont typeface="+mj-lt"/>
              <a:buAutoNum type="arabicPeriod"/>
            </a:pPr>
            <a:r>
              <a:rPr lang="fa-IR" sz="1900" dirty="0" smtClean="0">
                <a:cs typeface="B Yagut" pitchFamily="2" charset="-78"/>
              </a:rPr>
              <a:t>يك </a:t>
            </a:r>
            <a:r>
              <a:rPr lang="fa-IR" sz="1900" dirty="0" smtClean="0">
                <a:cs typeface="B Yagut" pitchFamily="2" charset="-78"/>
              </a:rPr>
              <a:t>ماده غذايي جايگزين براي گروه ميوه ها وسبزي را ليست نمايند (براساس فرهنگ خود</a:t>
            </a:r>
            <a:r>
              <a:rPr lang="fa-IR" sz="1900" dirty="0" smtClean="0">
                <a:cs typeface="B Yagut" pitchFamily="2" charset="-78"/>
              </a:rPr>
              <a:t>).</a:t>
            </a:r>
            <a:endParaRPr lang="fa-IR" sz="1900" dirty="0" smtClean="0">
              <a:cs typeface="B Yagut" pitchFamily="2" charset="-78"/>
            </a:endParaRPr>
          </a:p>
          <a:p>
            <a:pPr marL="457200" lvl="0" indent="-457200">
              <a:buFont typeface="+mj-lt"/>
              <a:buAutoNum type="arabicPeriod"/>
            </a:pPr>
            <a:r>
              <a:rPr lang="fa-IR" sz="1900" dirty="0" smtClean="0">
                <a:cs typeface="B Yagut" pitchFamily="2" charset="-78"/>
              </a:rPr>
              <a:t>حداقل </a:t>
            </a:r>
            <a:r>
              <a:rPr lang="fa-IR" sz="1900" dirty="0" smtClean="0">
                <a:cs typeface="B Yagut" pitchFamily="2" charset="-78"/>
              </a:rPr>
              <a:t>دو مورد از مواد غذايي موجود در گروه متفرقه را نام ببرند. </a:t>
            </a:r>
            <a:endParaRPr lang="fa-IR" sz="1900" dirty="0" smtClean="0">
              <a:cs typeface="B Yagut" pitchFamily="2" charset="-78"/>
            </a:endParaRPr>
          </a:p>
          <a:p>
            <a:pPr marL="457200" lvl="0" indent="-457200">
              <a:buFont typeface="+mj-lt"/>
              <a:buAutoNum type="arabicPeriod"/>
            </a:pPr>
            <a:r>
              <a:rPr lang="fa-IR" sz="1900" dirty="0" smtClean="0">
                <a:cs typeface="B Yagut" pitchFamily="2" charset="-78"/>
              </a:rPr>
              <a:t>حداقل </a:t>
            </a:r>
            <a:r>
              <a:rPr lang="fa-IR" sz="1900" dirty="0" smtClean="0">
                <a:cs typeface="B Yagut" pitchFamily="2" charset="-78"/>
              </a:rPr>
              <a:t>چهار توصيه مفيد در مورد مصرف مواد غذايي را بيان نمايند.</a:t>
            </a:r>
            <a:endParaRPr lang="en-US" sz="1900" dirty="0" smtClean="0">
              <a:cs typeface="B Yagut" pitchFamily="2" charset="-78"/>
            </a:endParaRPr>
          </a:p>
          <a:p>
            <a:pPr lvl="0">
              <a:buNone/>
            </a:pPr>
            <a:endParaRPr lang="en-US" sz="1800" dirty="0" smtClean="0"/>
          </a:p>
          <a:p>
            <a:endParaRPr lang="fa-IR" sz="2000" b="1" dirty="0" smtClean="0">
              <a:cs typeface="B Titr"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80068"/>
          </a:xfrm>
        </p:spPr>
        <p:txBody>
          <a:bodyPr>
            <a:normAutofit/>
          </a:bodyPr>
          <a:lstStyle/>
          <a:p>
            <a:pPr algn="ctr"/>
            <a:r>
              <a:rPr lang="fa-IR" sz="2400" dirty="0" smtClean="0"/>
              <a:t>اطلاعات کلاس تغذیه در دوران سالمندی</a:t>
            </a:r>
            <a:endParaRPr lang="fa-IR" sz="2400" dirty="0"/>
          </a:p>
        </p:txBody>
      </p:sp>
      <p:graphicFrame>
        <p:nvGraphicFramePr>
          <p:cNvPr id="4" name="Content Placeholder 3"/>
          <p:cNvGraphicFramePr>
            <a:graphicFrameLocks noGrp="1"/>
          </p:cNvGraphicFramePr>
          <p:nvPr>
            <p:ph idx="1"/>
          </p:nvPr>
        </p:nvGraphicFramePr>
        <p:xfrm>
          <a:off x="428596" y="1214424"/>
          <a:ext cx="7500989" cy="4939059"/>
        </p:xfrm>
        <a:graphic>
          <a:graphicData uri="http://schemas.openxmlformats.org/drawingml/2006/table">
            <a:tbl>
              <a:tblPr rtl="1" firstRow="1" bandRow="1">
                <a:tableStyleId>{5C22544A-7EE6-4342-B048-85BDC9FD1C3A}</a:tableStyleId>
              </a:tblPr>
              <a:tblGrid>
                <a:gridCol w="1875247"/>
                <a:gridCol w="3520602"/>
                <a:gridCol w="1037959"/>
                <a:gridCol w="1067181"/>
              </a:tblGrid>
              <a:tr h="368785">
                <a:tc>
                  <a:txBody>
                    <a:bodyPr/>
                    <a:lstStyle/>
                    <a:p>
                      <a:pPr algn="ctr" rtl="0">
                        <a:lnSpc>
                          <a:spcPct val="115000"/>
                        </a:lnSpc>
                        <a:spcAft>
                          <a:spcPts val="0"/>
                        </a:spcAft>
                      </a:pPr>
                      <a:r>
                        <a:rPr lang="fa-IR" sz="1200" b="1" dirty="0">
                          <a:latin typeface="Times New Roman"/>
                          <a:ea typeface="Times New Roman"/>
                          <a:cs typeface="B Zar"/>
                        </a:rPr>
                        <a:t>ردیف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fa-IR" sz="1200" b="1" dirty="0">
                          <a:latin typeface="Times New Roman"/>
                          <a:ea typeface="Times New Roman"/>
                          <a:cs typeface="B Zar"/>
                        </a:rPr>
                        <a:t>جمع بندی اطلاعات کلاس تغذیه در دوران سالمندی</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fa-IR" sz="1200" b="1">
                          <a:latin typeface="Times New Roman"/>
                          <a:ea typeface="Times New Roman"/>
                          <a:cs typeface="B Zar"/>
                        </a:rPr>
                        <a:t>موافق</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200" b="1">
                          <a:latin typeface="Times New Roman"/>
                          <a:ea typeface="Times New Roman"/>
                          <a:cs typeface="B Zar"/>
                        </a:rPr>
                        <a:t>مخالف</a:t>
                      </a:r>
                      <a:endParaRPr lang="en-US" sz="1200">
                        <a:latin typeface="Times New Roman"/>
                        <a:ea typeface="Times New Roman"/>
                      </a:endParaRPr>
                    </a:p>
                  </a:txBody>
                  <a:tcPr marL="68580" marR="68580" marT="0" marB="0"/>
                </a:tc>
              </a:tr>
              <a:tr h="368785">
                <a:tc>
                  <a:txBody>
                    <a:bodyPr/>
                    <a:lstStyle/>
                    <a:p>
                      <a:pPr algn="ctr" rtl="0">
                        <a:lnSpc>
                          <a:spcPct val="115000"/>
                        </a:lnSpc>
                        <a:spcAft>
                          <a:spcPts val="0"/>
                        </a:spcAft>
                      </a:pPr>
                      <a:r>
                        <a:rPr lang="fa-IR" sz="1200" b="1">
                          <a:latin typeface="IranNastaliq"/>
                          <a:ea typeface="Times New Roman"/>
                          <a:cs typeface="B Zar"/>
                        </a:rPr>
                        <a:t>1</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خوردن مرتب صبحانه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368785">
                <a:tc>
                  <a:txBody>
                    <a:bodyPr/>
                    <a:lstStyle/>
                    <a:p>
                      <a:pPr algn="ctr" rtl="0">
                        <a:lnSpc>
                          <a:spcPct val="115000"/>
                        </a:lnSpc>
                        <a:spcAft>
                          <a:spcPts val="0"/>
                        </a:spcAft>
                      </a:pPr>
                      <a:r>
                        <a:rPr lang="fa-IR" sz="1200" b="1">
                          <a:latin typeface="IranNastaliq"/>
                          <a:ea typeface="Times New Roman"/>
                          <a:cs typeface="B Zar"/>
                        </a:rPr>
                        <a:t>2</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حجم کم غذا در هر وعده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589391">
                <a:tc>
                  <a:txBody>
                    <a:bodyPr/>
                    <a:lstStyle/>
                    <a:p>
                      <a:pPr algn="ctr" rtl="0">
                        <a:lnSpc>
                          <a:spcPct val="115000"/>
                        </a:lnSpc>
                        <a:spcAft>
                          <a:spcPts val="0"/>
                        </a:spcAft>
                      </a:pPr>
                      <a:r>
                        <a:rPr lang="fa-IR" sz="1200" b="1">
                          <a:latin typeface="IranNastaliq"/>
                          <a:ea typeface="Times New Roman"/>
                          <a:cs typeface="B Zar"/>
                        </a:rPr>
                        <a:t>3</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کاهش وزن بدن در صورت اضافه وزن و ثابت نگه داشتن آن در صورت وزن نرمال</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dirty="0">
                        <a:latin typeface="Times New Roman"/>
                        <a:ea typeface="Times New Roman"/>
                      </a:endParaRPr>
                    </a:p>
                  </a:txBody>
                  <a:tcPr marL="68580" marR="68580" marT="0" marB="0"/>
                </a:tc>
              </a:tr>
              <a:tr h="368785">
                <a:tc>
                  <a:txBody>
                    <a:bodyPr/>
                    <a:lstStyle/>
                    <a:p>
                      <a:pPr algn="ctr" rtl="0">
                        <a:lnSpc>
                          <a:spcPct val="115000"/>
                        </a:lnSpc>
                        <a:spcAft>
                          <a:spcPts val="0"/>
                        </a:spcAft>
                      </a:pPr>
                      <a:r>
                        <a:rPr lang="en-US" sz="1200" b="1">
                          <a:latin typeface="IranNastaliq"/>
                          <a:ea typeface="Times New Roman"/>
                          <a:cs typeface="B Zar"/>
                        </a:rPr>
                        <a:t>4</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کم چربی و حذف چربی های جامد</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368785">
                <a:tc>
                  <a:txBody>
                    <a:bodyPr/>
                    <a:lstStyle/>
                    <a:p>
                      <a:pPr algn="ctr" rtl="0">
                        <a:lnSpc>
                          <a:spcPct val="115000"/>
                        </a:lnSpc>
                        <a:spcAft>
                          <a:spcPts val="0"/>
                        </a:spcAft>
                      </a:pPr>
                      <a:r>
                        <a:rPr lang="en-US" sz="1200" b="1">
                          <a:latin typeface="IranNastaliq"/>
                          <a:ea typeface="Times New Roman"/>
                          <a:cs typeface="B Zar"/>
                        </a:rPr>
                        <a:t>5</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غذاهای کم نمک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368785">
                <a:tc>
                  <a:txBody>
                    <a:bodyPr/>
                    <a:lstStyle/>
                    <a:p>
                      <a:pPr algn="ctr" rtl="0">
                        <a:lnSpc>
                          <a:spcPct val="115000"/>
                        </a:lnSpc>
                        <a:spcAft>
                          <a:spcPts val="0"/>
                        </a:spcAft>
                      </a:pPr>
                      <a:r>
                        <a:rPr lang="en-US" sz="1200" b="1">
                          <a:latin typeface="IranNastaliq"/>
                          <a:ea typeface="Times New Roman"/>
                          <a:cs typeface="B Zar"/>
                        </a:rPr>
                        <a:t>6</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کم و محدود گوشت قرمز به علت مقادیر زیاد چربی</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589391">
                <a:tc>
                  <a:txBody>
                    <a:bodyPr/>
                    <a:lstStyle/>
                    <a:p>
                      <a:pPr algn="ctr" rtl="0">
                        <a:lnSpc>
                          <a:spcPct val="115000"/>
                        </a:lnSpc>
                        <a:spcAft>
                          <a:spcPts val="0"/>
                        </a:spcAft>
                      </a:pPr>
                      <a:r>
                        <a:rPr lang="en-US" sz="1200" b="1">
                          <a:latin typeface="IranNastaliq"/>
                          <a:ea typeface="Times New Roman"/>
                          <a:cs typeface="B Zar"/>
                        </a:rPr>
                        <a:t>7</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جدا کردن چربی های قابل رویت گوشت قرمز قبل از پخت و پز</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589391">
                <a:tc>
                  <a:txBody>
                    <a:bodyPr/>
                    <a:lstStyle/>
                    <a:p>
                      <a:pPr algn="ctr" rtl="0">
                        <a:lnSpc>
                          <a:spcPct val="115000"/>
                        </a:lnSpc>
                        <a:spcAft>
                          <a:spcPts val="0"/>
                        </a:spcAft>
                      </a:pPr>
                      <a:r>
                        <a:rPr lang="en-US" sz="1200" b="1">
                          <a:latin typeface="IranNastaliq"/>
                          <a:ea typeface="Times New Roman"/>
                          <a:cs typeface="B Zar"/>
                        </a:rPr>
                        <a:t>8</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اجتناب از مصرف مواد غذایی چرب مثل کله پاچه، مغز، دل و قلوه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589391">
                <a:tc>
                  <a:txBody>
                    <a:bodyPr/>
                    <a:lstStyle/>
                    <a:p>
                      <a:pPr algn="ctr" rtl="0">
                        <a:lnSpc>
                          <a:spcPct val="115000"/>
                        </a:lnSpc>
                        <a:spcAft>
                          <a:spcPts val="0"/>
                        </a:spcAft>
                      </a:pPr>
                      <a:r>
                        <a:rPr lang="en-US" sz="1200" b="1" dirty="0">
                          <a:latin typeface="IranNastaliq"/>
                          <a:ea typeface="Times New Roman"/>
                          <a:cs typeface="B Zar"/>
                        </a:rPr>
                        <a:t>9</a:t>
                      </a:r>
                      <a:endParaRPr lang="en-US" sz="1200" dirty="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عدم مصرف غذاهای کنسروی و فست فود ها ( سوسیس و کالباس و همبرگر)</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368785">
                <a:tc>
                  <a:txBody>
                    <a:bodyPr/>
                    <a:lstStyle/>
                    <a:p>
                      <a:pPr algn="ctr" rtl="0">
                        <a:lnSpc>
                          <a:spcPct val="115000"/>
                        </a:lnSpc>
                        <a:spcAft>
                          <a:spcPts val="0"/>
                        </a:spcAft>
                      </a:pPr>
                      <a:r>
                        <a:rPr lang="en-US" sz="1200" b="1">
                          <a:latin typeface="IranNastaliq"/>
                          <a:ea typeface="Times New Roman"/>
                          <a:cs typeface="B Zar"/>
                        </a:rPr>
                        <a:t>10</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جدا کردن پوست مرغ قبل از پخت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08630"/>
          </a:xfrm>
        </p:spPr>
        <p:txBody>
          <a:bodyPr>
            <a:normAutofit/>
          </a:bodyPr>
          <a:lstStyle/>
          <a:p>
            <a:pPr algn="ctr"/>
            <a:r>
              <a:rPr lang="fa-IR" sz="2400" dirty="0" smtClean="0"/>
              <a:t>اطلاعات کلاس تغذیه در دوران سالمندی</a:t>
            </a:r>
            <a:endParaRPr lang="fa-IR" sz="2400" dirty="0"/>
          </a:p>
        </p:txBody>
      </p:sp>
      <p:graphicFrame>
        <p:nvGraphicFramePr>
          <p:cNvPr id="4" name="Content Placeholder 3"/>
          <p:cNvGraphicFramePr>
            <a:graphicFrameLocks noGrp="1"/>
          </p:cNvGraphicFramePr>
          <p:nvPr>
            <p:ph idx="1"/>
          </p:nvPr>
        </p:nvGraphicFramePr>
        <p:xfrm>
          <a:off x="457199" y="1142983"/>
          <a:ext cx="7239001" cy="5500730"/>
        </p:xfrm>
        <a:graphic>
          <a:graphicData uri="http://schemas.openxmlformats.org/drawingml/2006/table">
            <a:tbl>
              <a:tblPr rtl="1" firstRow="1" bandRow="1">
                <a:tableStyleId>{5C22544A-7EE6-4342-B048-85BDC9FD1C3A}</a:tableStyleId>
              </a:tblPr>
              <a:tblGrid>
                <a:gridCol w="1809750"/>
                <a:gridCol w="2571741"/>
                <a:gridCol w="1047760"/>
                <a:gridCol w="1809750"/>
              </a:tblGrid>
              <a:tr h="427021">
                <a:tc>
                  <a:txBody>
                    <a:bodyPr/>
                    <a:lstStyle/>
                    <a:p>
                      <a:pPr algn="ctr" rtl="0">
                        <a:lnSpc>
                          <a:spcPct val="115000"/>
                        </a:lnSpc>
                        <a:spcAft>
                          <a:spcPts val="0"/>
                        </a:spcAft>
                      </a:pPr>
                      <a:r>
                        <a:rPr lang="en-US" sz="1200" b="1" dirty="0">
                          <a:latin typeface="IranNastaliq"/>
                          <a:ea typeface="Times New Roman"/>
                          <a:cs typeface="B Zar"/>
                        </a:rPr>
                        <a:t>21</a:t>
                      </a:r>
                      <a:endParaRPr lang="en-US" sz="1200" dirty="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انتخاب و مصرف غذاهای کم چرب، کم کلسترول، کم نمک، پر فیبر</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640531">
                <a:tc>
                  <a:txBody>
                    <a:bodyPr/>
                    <a:lstStyle/>
                    <a:p>
                      <a:pPr algn="ctr" rtl="0">
                        <a:lnSpc>
                          <a:spcPct val="115000"/>
                        </a:lnSpc>
                        <a:spcAft>
                          <a:spcPts val="0"/>
                        </a:spcAft>
                      </a:pPr>
                      <a:r>
                        <a:rPr lang="en-US" sz="1200" b="1">
                          <a:latin typeface="IranNastaliq"/>
                          <a:ea typeface="Times New Roman"/>
                          <a:cs typeface="B Zar"/>
                        </a:rPr>
                        <a:t>22</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یک قاشق سوپ خوری روغن گیاهی مثل روغن زیتون به همراه غذا در صورت وجود یبوست</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427021">
                <a:tc>
                  <a:txBody>
                    <a:bodyPr/>
                    <a:lstStyle/>
                    <a:p>
                      <a:pPr algn="ctr" rtl="0">
                        <a:lnSpc>
                          <a:spcPct val="115000"/>
                        </a:lnSpc>
                        <a:spcAft>
                          <a:spcPts val="0"/>
                        </a:spcAft>
                      </a:pPr>
                      <a:r>
                        <a:rPr lang="en-US" sz="1200" b="1">
                          <a:latin typeface="IranNastaliq"/>
                          <a:ea typeface="Times New Roman"/>
                          <a:cs typeface="B Zar"/>
                        </a:rPr>
                        <a:t>23</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غذاها به صورت آب پز ، بخار پز، تنوری</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640531">
                <a:tc>
                  <a:txBody>
                    <a:bodyPr/>
                    <a:lstStyle/>
                    <a:p>
                      <a:pPr algn="ctr" rtl="0">
                        <a:lnSpc>
                          <a:spcPct val="115000"/>
                        </a:lnSpc>
                        <a:spcAft>
                          <a:spcPts val="0"/>
                        </a:spcAft>
                      </a:pPr>
                      <a:r>
                        <a:rPr lang="en-US" sz="1200" b="1">
                          <a:latin typeface="IranNastaliq"/>
                          <a:ea typeface="Times New Roman"/>
                          <a:cs typeface="B Zar"/>
                        </a:rPr>
                        <a:t>24</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استفاده از روغن زیتون و آبلیمو و سرکه و سبزیهای معطر به همراه ماست به جای سس های چرب</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427021">
                <a:tc>
                  <a:txBody>
                    <a:bodyPr/>
                    <a:lstStyle/>
                    <a:p>
                      <a:pPr algn="ctr" rtl="0">
                        <a:lnSpc>
                          <a:spcPct val="115000"/>
                        </a:lnSpc>
                        <a:spcAft>
                          <a:spcPts val="0"/>
                        </a:spcAft>
                      </a:pPr>
                      <a:r>
                        <a:rPr lang="en-US" sz="1200" b="1">
                          <a:latin typeface="IranNastaliq"/>
                          <a:ea typeface="Times New Roman"/>
                          <a:cs typeface="B Zar"/>
                        </a:rPr>
                        <a:t>25</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dirty="0">
                          <a:latin typeface="IranNastaliq"/>
                          <a:ea typeface="Times New Roman"/>
                          <a:cs typeface="B Zar"/>
                        </a:rPr>
                        <a:t>مصرف 2 تا 3 سهم گوشت، تخم مرغ، حبوبات، مغز ها در روز  </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427021">
                <a:tc>
                  <a:txBody>
                    <a:bodyPr/>
                    <a:lstStyle/>
                    <a:p>
                      <a:pPr algn="ctr" rtl="0">
                        <a:lnSpc>
                          <a:spcPct val="115000"/>
                        </a:lnSpc>
                        <a:spcAft>
                          <a:spcPts val="0"/>
                        </a:spcAft>
                      </a:pPr>
                      <a:r>
                        <a:rPr lang="en-US" sz="1200" b="1">
                          <a:latin typeface="IranNastaliq"/>
                          <a:ea typeface="Times New Roman"/>
                          <a:cs typeface="B Zar"/>
                        </a:rPr>
                        <a:t>26</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سویا به عنوان جایگزین قسمتی از گوشت قرمز</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427021">
                <a:tc>
                  <a:txBody>
                    <a:bodyPr/>
                    <a:lstStyle/>
                    <a:p>
                      <a:pPr algn="ctr" rtl="0">
                        <a:lnSpc>
                          <a:spcPct val="115000"/>
                        </a:lnSpc>
                        <a:spcAft>
                          <a:spcPts val="0"/>
                        </a:spcAft>
                      </a:pPr>
                      <a:r>
                        <a:rPr lang="en-US" sz="1200" b="1">
                          <a:latin typeface="IranNastaliq"/>
                          <a:ea typeface="Times New Roman"/>
                          <a:cs typeface="B Zar"/>
                        </a:rPr>
                        <a:t>27</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بهتر است دو یا چند پروتئین گیاهی با هم مصرف شود</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427021">
                <a:tc>
                  <a:txBody>
                    <a:bodyPr/>
                    <a:lstStyle/>
                    <a:p>
                      <a:pPr algn="ctr" rtl="0">
                        <a:lnSpc>
                          <a:spcPct val="115000"/>
                        </a:lnSpc>
                        <a:spcAft>
                          <a:spcPts val="0"/>
                        </a:spcAft>
                      </a:pPr>
                      <a:r>
                        <a:rPr lang="en-US" sz="1200" b="1">
                          <a:latin typeface="IranNastaliq"/>
                          <a:ea typeface="Times New Roman"/>
                          <a:cs typeface="B Zar"/>
                        </a:rPr>
                        <a:t>28</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مصرف هفته ای دو بار ماهی برای پیشگیری از آلزایمر و بیماری قلبی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640531">
                <a:tc>
                  <a:txBody>
                    <a:bodyPr/>
                    <a:lstStyle/>
                    <a:p>
                      <a:pPr algn="ctr" rtl="0">
                        <a:lnSpc>
                          <a:spcPct val="115000"/>
                        </a:lnSpc>
                        <a:spcAft>
                          <a:spcPts val="0"/>
                        </a:spcAft>
                      </a:pPr>
                      <a:r>
                        <a:rPr lang="en-US" sz="1200" b="1">
                          <a:latin typeface="IranNastaliq"/>
                          <a:ea typeface="Times New Roman"/>
                          <a:cs typeface="B Zar"/>
                        </a:rPr>
                        <a:t>29</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استفاده کمتر از 4 تخم مرغ در هفته به صورت تنها یا در کوکو،کیک در صورت بالا بودن چربی خون </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640531">
                <a:tc>
                  <a:txBody>
                    <a:bodyPr/>
                    <a:lstStyle/>
                    <a:p>
                      <a:pPr algn="ctr" rtl="0">
                        <a:lnSpc>
                          <a:spcPct val="115000"/>
                        </a:lnSpc>
                        <a:spcAft>
                          <a:spcPts val="0"/>
                        </a:spcAft>
                      </a:pPr>
                      <a:r>
                        <a:rPr lang="en-US" sz="1200" b="1">
                          <a:latin typeface="IranNastaliq"/>
                          <a:ea typeface="Times New Roman"/>
                          <a:cs typeface="B Zar"/>
                        </a:rPr>
                        <a:t>30</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200" b="1">
                          <a:latin typeface="IranNastaliq"/>
                          <a:ea typeface="Times New Roman"/>
                          <a:cs typeface="B Zar"/>
                        </a:rPr>
                        <a:t>استفاده از روغن های مایع مانند زیتون، کلزا، آفتابگردان و ذرت   به جای روغن جامد، کره، مارگارین و چربی های حیوانی</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txBody>
                  <a:tcPr marL="68580" marR="68580" marT="0" marB="0"/>
                </a:tc>
              </a:tr>
              <a:tr h="376480">
                <a:tc gridSpan="2">
                  <a:txBody>
                    <a:bodyPr/>
                    <a:lstStyle/>
                    <a:p>
                      <a:pPr algn="ctr" rtl="0">
                        <a:lnSpc>
                          <a:spcPct val="115000"/>
                        </a:lnSpc>
                        <a:spcAft>
                          <a:spcPts val="0"/>
                        </a:spcAft>
                      </a:pPr>
                      <a:r>
                        <a:rPr lang="fa-IR" sz="1200" b="1" dirty="0">
                          <a:solidFill>
                            <a:srgbClr val="FF0000"/>
                          </a:solidFill>
                          <a:latin typeface="Times New Roman"/>
                          <a:ea typeface="Times New Roman"/>
                          <a:cs typeface="B Zar"/>
                        </a:rPr>
                        <a:t>جمع بندی</a:t>
                      </a:r>
                      <a:endParaRPr lang="en-US" sz="1200" dirty="0">
                        <a:latin typeface="Times New Roman"/>
                        <a:ea typeface="Times New Roman"/>
                      </a:endParaRPr>
                    </a:p>
                  </a:txBody>
                  <a:tcPr marL="68580" marR="68580" marT="0" marB="0"/>
                </a:tc>
                <a:tc hMerge="1">
                  <a:txBody>
                    <a:bodyPr/>
                    <a:lstStyle/>
                    <a:p>
                      <a:pPr rtl="1"/>
                      <a:endParaRPr lang="fa-IR"/>
                    </a:p>
                  </a:txBody>
                  <a:tcPr/>
                </a:tc>
                <a:tc>
                  <a:txBody>
                    <a:bodyPr/>
                    <a:lstStyle/>
                    <a:p>
                      <a:pPr algn="ctr" rtl="0">
                        <a:lnSpc>
                          <a:spcPct val="115000"/>
                        </a:lnSpc>
                        <a:spcAft>
                          <a:spcPts val="0"/>
                        </a:spcAft>
                      </a:pP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071546"/>
            <a:ext cx="7851648" cy="4614882"/>
          </a:xfrm>
        </p:spPr>
        <p:txBody>
          <a:bodyPr>
            <a:noAutofit/>
          </a:bodyPr>
          <a:lstStyle/>
          <a:p>
            <a:pPr algn="ctr"/>
            <a:r>
              <a:rPr lang="fa-IR" sz="8000" dirty="0" smtClean="0">
                <a:latin typeface="Tahoma" pitchFamily="34" charset="0"/>
                <a:cs typeface="B Yagut" pitchFamily="2" charset="-78"/>
              </a:rPr>
              <a:t>ترويج شیوه زندگی سالم در  دوره سالمندی</a:t>
            </a:r>
            <a:endParaRPr lang="fa-IR" sz="8000" dirty="0">
              <a:latin typeface="Tahoma" pitchFamily="34" charset="0"/>
              <a:cs typeface="B Yagut" pitchFamily="2" charset="-78"/>
            </a:endParaRPr>
          </a:p>
        </p:txBody>
      </p:sp>
      <p:sp>
        <p:nvSpPr>
          <p:cNvPr id="3" name="Subtitle 2"/>
          <p:cNvSpPr>
            <a:spLocks noGrp="1"/>
          </p:cNvSpPr>
          <p:nvPr>
            <p:ph type="subTitle" idx="1"/>
          </p:nvPr>
        </p:nvSpPr>
        <p:spPr>
          <a:xfrm>
            <a:off x="533400" y="5643578"/>
            <a:ext cx="7854696" cy="428628"/>
          </a:xfrm>
        </p:spPr>
        <p:txBody>
          <a:bodyPr>
            <a:normAutofit/>
          </a:bodyPr>
          <a:lstStyle/>
          <a:p>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3116"/>
            <a:ext cx="7242048" cy="1285884"/>
          </a:xfrm>
        </p:spPr>
        <p:txBody>
          <a:bodyPr/>
          <a:lstStyle/>
          <a:p>
            <a:pPr algn="ctr"/>
            <a:r>
              <a:rPr lang="fa-IR" dirty="0" smtClean="0"/>
              <a:t>فرمهای برنامه</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7239000" cy="820122"/>
          </a:xfrm>
        </p:spPr>
        <p:txBody>
          <a:bodyPr>
            <a:normAutofit fontScale="90000"/>
          </a:bodyPr>
          <a:lstStyle/>
          <a:p>
            <a:pPr algn="ctr"/>
            <a:r>
              <a:rPr lang="en-US" dirty="0" smtClean="0"/>
              <a:t/>
            </a:r>
            <a:br>
              <a:rPr lang="en-US" dirty="0" smtClean="0"/>
            </a:br>
            <a:r>
              <a:rPr lang="ar-SA" sz="4000" dirty="0" smtClean="0"/>
              <a:t> </a:t>
            </a:r>
            <a:r>
              <a:rPr lang="ar-SA" sz="2000" dirty="0" smtClean="0"/>
              <a:t>پاسخ نامه</a:t>
            </a:r>
            <a:r>
              <a:rPr lang="en-US" sz="2000" dirty="0" smtClean="0"/>
              <a:t/>
            </a:r>
            <a:br>
              <a:rPr lang="en-US" sz="2000" dirty="0" smtClean="0"/>
            </a:br>
            <a:r>
              <a:rPr lang="ar-SA" sz="2000" dirty="0" smtClean="0"/>
              <a:t>بررسي اطلاعات ماندگار</a:t>
            </a:r>
            <a:r>
              <a:rPr lang="en-US" sz="2000" dirty="0" smtClean="0"/>
              <a:t/>
            </a:r>
            <a:br>
              <a:rPr lang="en-US" sz="2000" dirty="0" smtClean="0"/>
            </a:br>
            <a:r>
              <a:rPr lang="ar-SA" sz="2000" dirty="0" smtClean="0"/>
              <a:t>تغذيه</a:t>
            </a:r>
            <a:endParaRPr lang="fa-IR" sz="2000" dirty="0"/>
          </a:p>
        </p:txBody>
      </p:sp>
      <p:graphicFrame>
        <p:nvGraphicFramePr>
          <p:cNvPr id="4" name="Content Placeholder 3"/>
          <p:cNvGraphicFramePr>
            <a:graphicFrameLocks noGrp="1"/>
          </p:cNvGraphicFramePr>
          <p:nvPr>
            <p:ph idx="1"/>
          </p:nvPr>
        </p:nvGraphicFramePr>
        <p:xfrm>
          <a:off x="457198" y="1785927"/>
          <a:ext cx="7239002" cy="3857931"/>
        </p:xfrm>
        <a:graphic>
          <a:graphicData uri="http://schemas.openxmlformats.org/drawingml/2006/table">
            <a:tbl>
              <a:tblPr rtl="1" firstRow="1" bandRow="1">
                <a:tableStyleId>{5C22544A-7EE6-4342-B048-85BDC9FD1C3A}</a:tableStyleId>
              </a:tblPr>
              <a:tblGrid>
                <a:gridCol w="1023952"/>
                <a:gridCol w="4557681"/>
                <a:gridCol w="771520"/>
                <a:gridCol w="885849"/>
              </a:tblGrid>
              <a:tr h="350721">
                <a:tc>
                  <a:txBody>
                    <a:bodyPr/>
                    <a:lstStyle/>
                    <a:p>
                      <a:pPr algn="ctr" rtl="0">
                        <a:lnSpc>
                          <a:spcPct val="115000"/>
                        </a:lnSpc>
                        <a:spcAft>
                          <a:spcPts val="0"/>
                        </a:spcAft>
                      </a:pPr>
                      <a:r>
                        <a:rPr lang="ar-SA" sz="1200" b="1" dirty="0">
                          <a:latin typeface="Times New Roman"/>
                          <a:ea typeface="Times New Roman"/>
                          <a:cs typeface="B Zar"/>
                        </a:rPr>
                        <a:t>رديف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200" b="1" dirty="0">
                          <a:latin typeface="Times New Roman"/>
                          <a:ea typeface="Times New Roman"/>
                          <a:cs typeface="B Zar"/>
                        </a:rPr>
                        <a:t>سؤال</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200" b="1">
                          <a:latin typeface="Times New Roman"/>
                          <a:ea typeface="Times New Roman"/>
                          <a:cs typeface="B Zar"/>
                        </a:rPr>
                        <a:t>صحيح</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200" b="1">
                          <a:latin typeface="Times New Roman"/>
                          <a:ea typeface="Times New Roman"/>
                          <a:cs typeface="B Zar"/>
                        </a:rPr>
                        <a:t>غلط</a:t>
                      </a:r>
                      <a:endParaRPr lang="en-US" sz="1200">
                        <a:latin typeface="Times New Roman"/>
                        <a:ea typeface="Times New Roman"/>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استفاده روزانه از ميوه و سبزي هاي تازه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2</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خوردن مرتب صبحانه باعث نشاط و سلامتي مي شود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3</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گوشت مرغ و ماهي سكته قلبي را كم مي كند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4</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ماهي حداقل 2 بار در هفته مشكلات فراموشي را در سالمند زياد مي كند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5</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كمتر چربي، سرطان روده را كم مي كند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6</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استفاده از روغنهای مايع مثل روغن زيتون به جاي روغن نباتي جامد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7</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سرخ كردن غذا ها با روغن مايع مخصوص سرخ کردنی به جاي روغن جامد بهتر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8</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آب و مايعات زياد در تابستان و زمان ورزش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9</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خوردن چاي يك ساعت قبل و بلافاصله بعد از غذا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50721">
                <a:tc>
                  <a:txBody>
                    <a:bodyPr/>
                    <a:lstStyle/>
                    <a:p>
                      <a:pPr algn="ctr" rtl="0">
                        <a:lnSpc>
                          <a:spcPct val="115000"/>
                        </a:lnSpc>
                        <a:spcAft>
                          <a:spcPts val="0"/>
                        </a:spcAft>
                      </a:pPr>
                      <a:r>
                        <a:rPr lang="ar-SA" sz="1200">
                          <a:latin typeface="Times New Roman"/>
                          <a:ea typeface="Times New Roman"/>
                          <a:cs typeface="B Zar"/>
                        </a:rPr>
                        <a:t>10</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گندم بجاي گوشت کار درستی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08696"/>
          </a:xfrm>
        </p:spPr>
        <p:txBody>
          <a:bodyPr>
            <a:normAutofit/>
          </a:bodyPr>
          <a:lstStyle/>
          <a:p>
            <a:pPr algn="ctr"/>
            <a:r>
              <a:rPr lang="fa-IR" sz="1800" dirty="0" smtClean="0"/>
              <a:t>ادامه </a:t>
            </a:r>
            <a:r>
              <a:rPr lang="ar-SA" sz="1800" dirty="0" smtClean="0"/>
              <a:t>پاسخ </a:t>
            </a:r>
            <a:r>
              <a:rPr lang="ar-SA" sz="1800" dirty="0" smtClean="0"/>
              <a:t>نامه</a:t>
            </a:r>
            <a:r>
              <a:rPr lang="en-US" sz="1800" dirty="0" smtClean="0"/>
              <a:t/>
            </a:r>
            <a:br>
              <a:rPr lang="en-US" sz="1800" dirty="0" smtClean="0"/>
            </a:br>
            <a:r>
              <a:rPr lang="ar-SA" sz="1800" dirty="0" smtClean="0"/>
              <a:t>بررسي اطلاعات ماندگار</a:t>
            </a:r>
            <a:r>
              <a:rPr lang="en-US" sz="1800" dirty="0" smtClean="0"/>
              <a:t/>
            </a:r>
            <a:br>
              <a:rPr lang="en-US" sz="1800" dirty="0" smtClean="0"/>
            </a:br>
            <a:r>
              <a:rPr lang="ar-SA" sz="1800" dirty="0" smtClean="0"/>
              <a:t>تغذيه</a:t>
            </a:r>
            <a:endParaRPr lang="fa-IR" sz="1800" dirty="0" smtClean="0"/>
          </a:p>
        </p:txBody>
      </p:sp>
      <p:graphicFrame>
        <p:nvGraphicFramePr>
          <p:cNvPr id="4" name="Content Placeholder 3"/>
          <p:cNvGraphicFramePr>
            <a:graphicFrameLocks noGrp="1"/>
          </p:cNvGraphicFramePr>
          <p:nvPr>
            <p:ph idx="1"/>
          </p:nvPr>
        </p:nvGraphicFramePr>
        <p:xfrm>
          <a:off x="457198" y="1609725"/>
          <a:ext cx="7239002" cy="3708400"/>
        </p:xfrm>
        <a:graphic>
          <a:graphicData uri="http://schemas.openxmlformats.org/drawingml/2006/table">
            <a:tbl>
              <a:tblPr rtl="1" firstRow="1" bandRow="1">
                <a:tableStyleId>{5C22544A-7EE6-4342-B048-85BDC9FD1C3A}</a:tableStyleId>
              </a:tblPr>
              <a:tblGrid>
                <a:gridCol w="1066814"/>
                <a:gridCol w="4500531"/>
                <a:gridCol w="800096"/>
                <a:gridCol w="871561"/>
              </a:tblGrid>
              <a:tr h="370840">
                <a:tc>
                  <a:txBody>
                    <a:bodyPr/>
                    <a:lstStyle/>
                    <a:p>
                      <a:pPr algn="ctr" rtl="0">
                        <a:lnSpc>
                          <a:spcPct val="115000"/>
                        </a:lnSpc>
                        <a:spcAft>
                          <a:spcPts val="0"/>
                        </a:spcAft>
                      </a:pPr>
                      <a:r>
                        <a:rPr lang="ar-SA" sz="1200" dirty="0">
                          <a:latin typeface="Times New Roman"/>
                          <a:ea typeface="Times New Roman"/>
                          <a:cs typeface="B Zar"/>
                        </a:rPr>
                        <a:t>11</a:t>
                      </a:r>
                      <a:endParaRPr lang="en-US" sz="1200" dirty="0">
                        <a:latin typeface="Times New Roman"/>
                        <a:ea typeface="Times New Roman"/>
                      </a:endParaRPr>
                    </a:p>
                  </a:txBody>
                  <a:tcPr marL="68580" marR="68580" marT="0" marB="0"/>
                </a:tc>
                <a:tc>
                  <a:txBody>
                    <a:bodyPr/>
                    <a:lstStyle/>
                    <a:p>
                      <a:pPr algn="r" rtl="0">
                        <a:lnSpc>
                          <a:spcPct val="115000"/>
                        </a:lnSpc>
                        <a:spcAft>
                          <a:spcPts val="0"/>
                        </a:spcAft>
                      </a:pPr>
                      <a:r>
                        <a:rPr lang="ar-SA" sz="1200" dirty="0">
                          <a:latin typeface="Times New Roman"/>
                          <a:ea typeface="Times New Roman"/>
                          <a:cs typeface="B Zar"/>
                        </a:rPr>
                        <a:t>مصرف ميوه و سبزيجات ويتامين «د» لازم را به بدن مي رساند </a:t>
                      </a:r>
                      <a:endParaRPr lang="en-US" sz="1200" dirty="0">
                        <a:latin typeface="Times New Roman"/>
                        <a:ea typeface="Times New Roman"/>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200">
                          <a:latin typeface="Times New Roman"/>
                          <a:ea typeface="Times New Roman"/>
                          <a:cs typeface="B Zar"/>
                        </a:rPr>
                        <a:t>12</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dirty="0">
                          <a:latin typeface="Times New Roman"/>
                          <a:ea typeface="Times New Roman"/>
                          <a:cs typeface="B Zar"/>
                        </a:rPr>
                        <a:t>مصرف روزانه حداقل2 ليوان شير و ماست از پوكي استخوان جلوگيري مي كند</a:t>
                      </a:r>
                      <a:endParaRPr lang="en-US" sz="1200" dirty="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200">
                          <a:latin typeface="Times New Roman"/>
                          <a:ea typeface="Times New Roman"/>
                          <a:cs typeface="B Zar"/>
                        </a:rPr>
                        <a:t>13</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فقط شير و ماست از گروه لبنيات براي سلامتي مفيد هستند </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14</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يك ليوان دوغ به اندازه يك ليوان شير باعث محكم شدن استخوان ها مي شود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15</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dirty="0">
                          <a:latin typeface="Times New Roman"/>
                          <a:ea typeface="Times New Roman"/>
                          <a:cs typeface="B Zar"/>
                        </a:rPr>
                        <a:t>ماست پر چرب نسبت به ماست کم چرب بيشتر باعث محكم شدن استخوان ها   مي شود</a:t>
                      </a:r>
                      <a:endParaRPr lang="en-US" sz="1200" dirty="0">
                        <a:latin typeface="Times New Roman"/>
                        <a:ea typeface="Times New Roman"/>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16</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يك ليوان حبوبات پخته شده به اندازه يك تخم مرغ باعث قوي شدن عضلات مي شود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17</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روزانه ميوه و سبزي از يبوست جلوگيري مي كند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18</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عدس به صورت عدس پلو بيشتر از مصرف عدسي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19</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200">
                          <a:latin typeface="Times New Roman"/>
                          <a:ea typeface="Times New Roman"/>
                          <a:cs typeface="B Zar"/>
                        </a:rPr>
                        <a:t>مصرف یک نوع سبزي بیشتر از چند نوع سبزی در روز براي سلامتي مفيد است</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en-US" sz="1200">
                          <a:latin typeface="Times New Roman"/>
                          <a:ea typeface="Times New Roman"/>
                          <a:cs typeface="B Zar"/>
                        </a:rPr>
                        <a:t>20</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000">
                          <a:latin typeface="Times New Roman"/>
                          <a:ea typeface="Times New Roman"/>
                          <a:cs typeface="B Zar"/>
                        </a:rPr>
                        <a:t>می توان به جای يك عدد سيب درختي متوسط از نصف ليوان سبزي هاي پخته شده استفاده کرد</a:t>
                      </a:r>
                      <a:endParaRPr lang="en-US" sz="1200">
                        <a:latin typeface="Times New Roman"/>
                        <a:ea typeface="Times New Roman"/>
                      </a:endParaRPr>
                    </a:p>
                  </a:txBody>
                  <a:tcPr marL="68580" marR="68580" marT="0" marB="0"/>
                </a:tc>
                <a:tc>
                  <a:txBody>
                    <a:bodyPr/>
                    <a:lstStyle/>
                    <a:p>
                      <a:pPr algn="just" rtl="1">
                        <a:lnSpc>
                          <a:spcPct val="115000"/>
                        </a:lnSpc>
                        <a:spcAft>
                          <a:spcPts val="0"/>
                        </a:spcAft>
                      </a:pPr>
                      <a:endParaRPr lang="ar-SA" sz="1200">
                        <a:latin typeface="Times New Roman"/>
                        <a:ea typeface="Times New Roman"/>
                        <a:cs typeface="B Zar"/>
                      </a:endParaRPr>
                    </a:p>
                  </a:txBody>
                  <a:tcPr marL="68580" marR="68580" marT="0" marB="0"/>
                </a:tc>
                <a:tc>
                  <a:txBody>
                    <a:bodyPr/>
                    <a:lstStyle/>
                    <a:p>
                      <a:pPr algn="just" rtl="1">
                        <a:lnSpc>
                          <a:spcPct val="115000"/>
                        </a:lnSpc>
                        <a:spcAft>
                          <a:spcPts val="0"/>
                        </a:spcAft>
                      </a:pPr>
                      <a:endParaRPr lang="ar-SA" sz="1200" dirty="0">
                        <a:latin typeface="Times New Roman"/>
                        <a:ea typeface="Times New Roman"/>
                        <a:cs typeface="B Zar"/>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6972320" cy="642942"/>
          </a:xfrm>
        </p:spPr>
        <p:txBody>
          <a:bodyPr>
            <a:normAutofit fontScale="90000"/>
          </a:bodyPr>
          <a:lstStyle/>
          <a:p>
            <a:pPr algn="ct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fa-IR" sz="3100" dirty="0" smtClean="0"/>
              <a:t/>
            </a:r>
            <a:br>
              <a:rPr lang="fa-IR" sz="3100" dirty="0" smtClean="0"/>
            </a:br>
            <a:r>
              <a:rPr lang="fa-IR" sz="3100" dirty="0" smtClean="0"/>
              <a:t/>
            </a:r>
            <a:br>
              <a:rPr lang="fa-IR" sz="3100" dirty="0" smtClean="0"/>
            </a:br>
            <a:r>
              <a:rPr lang="ar-SA" sz="1800" dirty="0" smtClean="0"/>
              <a:t>ثبت </a:t>
            </a:r>
            <a:r>
              <a:rPr lang="ar-SA" sz="1800" dirty="0" smtClean="0"/>
              <a:t>اطلاعات برنامه شیوه زندگی سالم در دوره سالمندی (60 سال و بالاتر</a:t>
            </a:r>
            <a:r>
              <a:rPr lang="ar-SA" sz="1800" dirty="0" smtClean="0"/>
              <a:t>)</a:t>
            </a:r>
            <a:r>
              <a:rPr lang="fa-IR" sz="1800" dirty="0" smtClean="0"/>
              <a:t/>
            </a:r>
            <a:br>
              <a:rPr lang="fa-IR" sz="1800" dirty="0" smtClean="0"/>
            </a:br>
            <a:r>
              <a:rPr lang="fa-IR" sz="1800" dirty="0" smtClean="0"/>
              <a:t/>
            </a:r>
            <a:br>
              <a:rPr lang="fa-IR" sz="1800" dirty="0" smtClean="0"/>
            </a:br>
            <a:r>
              <a:rPr lang="fa-IR" sz="1800" dirty="0" smtClean="0"/>
              <a:t/>
            </a:r>
            <a:br>
              <a:rPr lang="fa-IR" sz="1800" dirty="0" smtClean="0"/>
            </a:br>
            <a:r>
              <a:rPr lang="en-US" sz="1800" dirty="0" smtClean="0"/>
              <a:t/>
            </a:r>
            <a:br>
              <a:rPr lang="en-US" sz="1800" dirty="0" smtClean="0"/>
            </a:br>
            <a:endParaRPr lang="fa-IR" sz="1800" dirty="0" smtClean="0"/>
          </a:p>
        </p:txBody>
      </p:sp>
      <p:graphicFrame>
        <p:nvGraphicFramePr>
          <p:cNvPr id="4" name="Content Placeholder 3"/>
          <p:cNvGraphicFramePr>
            <a:graphicFrameLocks noGrp="1"/>
          </p:cNvGraphicFramePr>
          <p:nvPr>
            <p:ph idx="1"/>
          </p:nvPr>
        </p:nvGraphicFramePr>
        <p:xfrm>
          <a:off x="457200" y="1928799"/>
          <a:ext cx="7239000" cy="1928828"/>
        </p:xfrm>
        <a:graphic>
          <a:graphicData uri="http://schemas.openxmlformats.org/drawingml/2006/table">
            <a:tbl>
              <a:tblPr rtl="1" firstRow="1" bandRow="1">
                <a:tableStyleId>{5C22544A-7EE6-4342-B048-85BDC9FD1C3A}</a:tableStyleId>
              </a:tblPr>
              <a:tblGrid>
                <a:gridCol w="1809750"/>
                <a:gridCol w="1809750"/>
                <a:gridCol w="1809750"/>
                <a:gridCol w="1809750"/>
              </a:tblGrid>
              <a:tr h="843608">
                <a:tc>
                  <a:txBody>
                    <a:bodyPr/>
                    <a:lstStyle/>
                    <a:p>
                      <a:pPr algn="ctr" rtl="0">
                        <a:spcAft>
                          <a:spcPts val="0"/>
                        </a:spcAft>
                      </a:pPr>
                      <a:r>
                        <a:rPr lang="ar-SA" sz="1400" dirty="0">
                          <a:latin typeface="Times New Roman"/>
                          <a:ea typeface="Times New Roman"/>
                          <a:cs typeface="B Zar"/>
                        </a:rPr>
                        <a:t>کلاس های آموزشی شیوه زندگی سالم</a:t>
                      </a:r>
                      <a:endParaRPr lang="en-US" sz="1200" dirty="0">
                        <a:latin typeface="Times New Roman"/>
                        <a:ea typeface="Times New Roman"/>
                      </a:endParaRPr>
                    </a:p>
                  </a:txBody>
                  <a:tcPr marL="68580" marR="68580" marT="0" marB="0"/>
                </a:tc>
                <a:tc>
                  <a:txBody>
                    <a:bodyPr/>
                    <a:lstStyle/>
                    <a:p>
                      <a:pPr algn="ctr" rtl="0">
                        <a:spcAft>
                          <a:spcPts val="0"/>
                        </a:spcAft>
                      </a:pPr>
                      <a:r>
                        <a:rPr lang="ar-SA" sz="1400">
                          <a:latin typeface="Times New Roman"/>
                          <a:ea typeface="Times New Roman"/>
                          <a:cs typeface="B Zar"/>
                        </a:rPr>
                        <a:t>تعداد سالمندان نیازمند آموزش</a:t>
                      </a:r>
                      <a:endParaRPr lang="en-US" sz="1200">
                        <a:latin typeface="Times New Roman"/>
                        <a:ea typeface="Times New Roman"/>
                      </a:endParaRPr>
                    </a:p>
                  </a:txBody>
                  <a:tcPr marL="68580" marR="68580" marT="0" marB="0"/>
                </a:tc>
                <a:tc>
                  <a:txBody>
                    <a:bodyPr/>
                    <a:lstStyle/>
                    <a:p>
                      <a:pPr algn="ctr" rtl="0">
                        <a:spcAft>
                          <a:spcPts val="0"/>
                        </a:spcAft>
                      </a:pPr>
                      <a:r>
                        <a:rPr lang="ar-SA" sz="1400">
                          <a:latin typeface="Times New Roman"/>
                          <a:ea typeface="Times New Roman"/>
                          <a:cs typeface="B Zar"/>
                        </a:rPr>
                        <a:t>تعداد سالمند</a:t>
                      </a:r>
                      <a:r>
                        <a:rPr lang="fa-IR" sz="1400">
                          <a:latin typeface="Times New Roman"/>
                          <a:ea typeface="Times New Roman"/>
                          <a:cs typeface="B Zar"/>
                        </a:rPr>
                        <a:t>ان</a:t>
                      </a:r>
                      <a:r>
                        <a:rPr lang="ar-SA" sz="1400">
                          <a:latin typeface="Times New Roman"/>
                          <a:ea typeface="Times New Roman"/>
                          <a:cs typeface="B Zar"/>
                        </a:rPr>
                        <a:t> آموزش دیده</a:t>
                      </a:r>
                      <a:endParaRPr lang="en-US" sz="1200">
                        <a:latin typeface="Times New Roman"/>
                        <a:ea typeface="Times New Roman"/>
                      </a:endParaRPr>
                    </a:p>
                  </a:txBody>
                  <a:tcPr marL="68580" marR="68580" marT="0" marB="0"/>
                </a:tc>
                <a:tc>
                  <a:txBody>
                    <a:bodyPr/>
                    <a:lstStyle/>
                    <a:p>
                      <a:pPr marL="1905" indent="-1905" algn="ctr" rtl="0">
                        <a:spcAft>
                          <a:spcPts val="0"/>
                        </a:spcAft>
                      </a:pPr>
                      <a:r>
                        <a:rPr lang="ar-SA" sz="1400">
                          <a:latin typeface="Times New Roman"/>
                          <a:ea typeface="Times New Roman"/>
                          <a:cs typeface="B Zar"/>
                        </a:rPr>
                        <a:t>تعداد سالمندان با اطلاعات ماندگار</a:t>
                      </a:r>
                      <a:endParaRPr lang="en-US" sz="1200">
                        <a:latin typeface="Times New Roman"/>
                        <a:ea typeface="Times New Roman"/>
                      </a:endParaRPr>
                    </a:p>
                  </a:txBody>
                  <a:tcPr marL="68580" marR="68580" marT="0" marB="0"/>
                </a:tc>
              </a:tr>
              <a:tr h="542610">
                <a:tc>
                  <a:txBody>
                    <a:bodyPr/>
                    <a:lstStyle/>
                    <a:p>
                      <a:pPr algn="r" rtl="0">
                        <a:spcAft>
                          <a:spcPts val="0"/>
                        </a:spcAft>
                      </a:pPr>
                      <a:r>
                        <a:rPr lang="ar-SA" sz="1400">
                          <a:latin typeface="Times New Roman"/>
                          <a:ea typeface="Times New Roman"/>
                          <a:cs typeface="B Zar"/>
                        </a:rPr>
                        <a:t>شهر </a:t>
                      </a:r>
                      <a:endParaRPr lang="en-US" sz="1200">
                        <a:latin typeface="Times New Roman"/>
                        <a:ea typeface="Times New Roman"/>
                      </a:endParaRPr>
                    </a:p>
                  </a:txBody>
                  <a:tcPr marL="68580" marR="68580" marT="0" marB="0"/>
                </a:tc>
                <a:tc>
                  <a:txBody>
                    <a:bodyPr/>
                    <a:lstStyle/>
                    <a:p>
                      <a:pPr rtl="1">
                        <a:spcAft>
                          <a:spcPts val="0"/>
                        </a:spcAft>
                      </a:pPr>
                      <a:endParaRPr lang="ar-SA" sz="1400">
                        <a:latin typeface="Times New Roman"/>
                        <a:ea typeface="Times New Roman"/>
                        <a:cs typeface="B Zar"/>
                      </a:endParaRPr>
                    </a:p>
                  </a:txBody>
                  <a:tcPr marL="68580" marR="68580" marT="0" marB="0"/>
                </a:tc>
                <a:tc>
                  <a:txBody>
                    <a:bodyPr/>
                    <a:lstStyle/>
                    <a:p>
                      <a:pPr rtl="1">
                        <a:spcAft>
                          <a:spcPts val="0"/>
                        </a:spcAft>
                      </a:pPr>
                      <a:endParaRPr lang="ar-SA" sz="1400">
                        <a:latin typeface="Times New Roman"/>
                        <a:ea typeface="Times New Roman"/>
                        <a:cs typeface="B Zar"/>
                      </a:endParaRPr>
                    </a:p>
                  </a:txBody>
                  <a:tcPr marL="68580" marR="68580" marT="0" marB="0"/>
                </a:tc>
                <a:tc>
                  <a:txBody>
                    <a:bodyPr/>
                    <a:lstStyle/>
                    <a:p>
                      <a:pPr rtl="1">
                        <a:spcAft>
                          <a:spcPts val="0"/>
                        </a:spcAft>
                      </a:pPr>
                      <a:endParaRPr lang="ar-SA" sz="1400">
                        <a:latin typeface="Times New Roman"/>
                        <a:ea typeface="Times New Roman"/>
                        <a:cs typeface="B Zar"/>
                      </a:endParaRPr>
                    </a:p>
                  </a:txBody>
                  <a:tcPr marL="68580" marR="68580" marT="0" marB="0"/>
                </a:tc>
              </a:tr>
              <a:tr h="542610">
                <a:tc>
                  <a:txBody>
                    <a:bodyPr/>
                    <a:lstStyle/>
                    <a:p>
                      <a:pPr algn="r" rtl="0">
                        <a:spcAft>
                          <a:spcPts val="0"/>
                        </a:spcAft>
                      </a:pPr>
                      <a:r>
                        <a:rPr lang="ar-SA" sz="1400" dirty="0">
                          <a:latin typeface="Times New Roman"/>
                          <a:ea typeface="Times New Roman"/>
                          <a:cs typeface="B Zar"/>
                        </a:rPr>
                        <a:t>روستا</a:t>
                      </a:r>
                      <a:endParaRPr lang="en-US" sz="1200" dirty="0">
                        <a:latin typeface="Times New Roman"/>
                        <a:ea typeface="Times New Roman"/>
                      </a:endParaRPr>
                    </a:p>
                  </a:txBody>
                  <a:tcPr marL="68580" marR="68580" marT="0" marB="0"/>
                </a:tc>
                <a:tc>
                  <a:txBody>
                    <a:bodyPr/>
                    <a:lstStyle/>
                    <a:p>
                      <a:pPr rtl="1">
                        <a:spcAft>
                          <a:spcPts val="0"/>
                        </a:spcAft>
                      </a:pPr>
                      <a:endParaRPr lang="ar-SA" sz="1400">
                        <a:latin typeface="Times New Roman"/>
                        <a:ea typeface="Times New Roman"/>
                        <a:cs typeface="B Zar"/>
                      </a:endParaRPr>
                    </a:p>
                  </a:txBody>
                  <a:tcPr marL="68580" marR="68580" marT="0" marB="0"/>
                </a:tc>
                <a:tc>
                  <a:txBody>
                    <a:bodyPr/>
                    <a:lstStyle/>
                    <a:p>
                      <a:pPr rtl="1">
                        <a:spcAft>
                          <a:spcPts val="0"/>
                        </a:spcAft>
                      </a:pPr>
                      <a:endParaRPr lang="ar-SA" sz="1400">
                        <a:latin typeface="Times New Roman"/>
                        <a:ea typeface="Times New Roman"/>
                        <a:cs typeface="B Zar"/>
                      </a:endParaRPr>
                    </a:p>
                  </a:txBody>
                  <a:tcPr marL="68580" marR="68580" marT="0" marB="0"/>
                </a:tc>
                <a:tc>
                  <a:txBody>
                    <a:bodyPr/>
                    <a:lstStyle/>
                    <a:p>
                      <a:pPr rtl="1">
                        <a:spcAft>
                          <a:spcPts val="0"/>
                        </a:spcAft>
                      </a:pPr>
                      <a:endParaRPr lang="ar-SA" sz="1400" dirty="0">
                        <a:latin typeface="Times New Roman"/>
                        <a:ea typeface="Times New Roman"/>
                        <a:cs typeface="B Zar"/>
                      </a:endParaRPr>
                    </a:p>
                  </a:txBody>
                  <a:tcPr marL="68580" marR="68580" marT="0" marB="0"/>
                </a:tc>
              </a:tr>
            </a:tbl>
          </a:graphicData>
        </a:graphic>
      </p:graphicFrame>
      <p:sp>
        <p:nvSpPr>
          <p:cNvPr id="33793" name="Rectangle 1"/>
          <p:cNvSpPr>
            <a:spLocks noChangeArrowheads="1"/>
          </p:cNvSpPr>
          <p:nvPr/>
        </p:nvSpPr>
        <p:spPr bwMode="auto">
          <a:xfrm>
            <a:off x="0" y="785794"/>
            <a:ext cx="800102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7937500" algn="l"/>
              </a:tabLst>
            </a:pPr>
            <a:r>
              <a:rPr kumimoji="0" lang="ar-SA" sz="12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موضوع آموزشی:</a:t>
            </a:r>
            <a:endParaRPr kumimoji="0" lang="en-US" sz="12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0" eaLnBrk="0" fontAlgn="base" latinLnBrk="0" hangingPunct="0">
              <a:lnSpc>
                <a:spcPct val="100000"/>
              </a:lnSpc>
              <a:spcBef>
                <a:spcPct val="0"/>
              </a:spcBef>
              <a:spcAft>
                <a:spcPct val="0"/>
              </a:spcAft>
              <a:buClrTx/>
              <a:buSzTx/>
              <a:buFontTx/>
              <a:buNone/>
              <a:tabLst>
                <a:tab pos="7937500" algn="l"/>
              </a:tabLst>
            </a:pPr>
            <a:r>
              <a:rPr kumimoji="0" lang="ar-SA" sz="1200" b="0"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نام شهرستان های مجری:</a:t>
            </a:r>
            <a:endParaRPr kumimoji="0" lang="en-US" sz="1200" b="0" i="0" u="none" strike="noStrike" cap="none" normalizeH="0" baseline="0" dirty="0" smtClean="0">
              <a:ln>
                <a:noFill/>
              </a:ln>
              <a:solidFill>
                <a:schemeClr val="tx1"/>
              </a:solidFill>
              <a:effectLst/>
              <a:latin typeface="Arial" pitchFamily="34" charset="0"/>
              <a:cs typeface="B Titr" pitchFamily="2" charset="-78"/>
            </a:endParaRPr>
          </a:p>
          <a:p>
            <a:pPr marL="0" marR="0" lvl="0" indent="0" defTabSz="914400" rtl="0" eaLnBrk="0" fontAlgn="base" latinLnBrk="0" hangingPunct="0">
              <a:lnSpc>
                <a:spcPct val="100000"/>
              </a:lnSpc>
              <a:spcBef>
                <a:spcPct val="0"/>
              </a:spcBef>
              <a:spcAft>
                <a:spcPct val="0"/>
              </a:spcAft>
              <a:buClrTx/>
              <a:buSzTx/>
              <a:buFontTx/>
              <a:buNone/>
              <a:tabLst>
                <a:tab pos="7937500" algn="l"/>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B Titr" pitchFamily="2" charset="-78"/>
              </a:rPr>
              <a:t>نام دانشگاه</a:t>
            </a:r>
            <a:r>
              <a:rPr kumimoji="0" lang="fa-IR" sz="1200" b="0" i="0" u="none" strike="noStrike" cap="none" normalizeH="0" baseline="0" dirty="0" smtClean="0">
                <a:ln>
                  <a:noFill/>
                </a:ln>
                <a:solidFill>
                  <a:schemeClr val="tx1"/>
                </a:solidFill>
                <a:effectLst/>
                <a:latin typeface="Times New Roman" pitchFamily="18" charset="0"/>
                <a:ea typeface="Times New Roman" pitchFamily="18" charset="0"/>
                <a:cs typeface="B Titr" pitchFamily="2" charset="-78"/>
              </a:rPr>
              <a:t>:</a:t>
            </a:r>
            <a:r>
              <a:rPr kumimoji="0" lang="en-US" sz="1200" b="0" i="0" u="none" strike="noStrike" cap="none" normalizeH="0" baseline="0" dirty="0" smtClean="0">
                <a:ln>
                  <a:noFill/>
                </a:ln>
                <a:solidFill>
                  <a:schemeClr val="tx1"/>
                </a:solidFill>
                <a:effectLst/>
                <a:latin typeface="Arial" pitchFamily="34" charset="0"/>
                <a:cs typeface="B Titr" pitchFamily="2" charset="-78"/>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7239000" cy="1785950"/>
          </a:xfrm>
        </p:spPr>
        <p:txBody>
          <a:bodyPr>
            <a:normAutofit fontScale="90000"/>
          </a:bodyPr>
          <a:lstStyle/>
          <a:p>
            <a:pPr algn="r"/>
            <a:r>
              <a:rPr lang="ar-SA" sz="1800" dirty="0" smtClean="0"/>
              <a:t>شهرستان</a:t>
            </a:r>
            <a:r>
              <a:rPr lang="ar-SA" sz="1800" dirty="0" smtClean="0"/>
              <a:t>:              مرکز بهداشتي درماني شهري/ روستايي:	                      دانشگاه:    </a:t>
            </a:r>
            <a:r>
              <a:rPr lang="en-US" sz="1800" dirty="0" smtClean="0"/>
              <a:t/>
            </a:r>
            <a:br>
              <a:rPr lang="en-US" sz="1800" dirty="0" smtClean="0"/>
            </a:br>
            <a:r>
              <a:rPr lang="ar-SA" sz="1800" dirty="0" smtClean="0"/>
              <a:t> </a:t>
            </a:r>
            <a:r>
              <a:rPr lang="en-US" sz="1800" dirty="0" smtClean="0"/>
              <a:t/>
            </a:r>
            <a:br>
              <a:rPr lang="en-US" sz="1800" dirty="0" smtClean="0"/>
            </a:br>
            <a:r>
              <a:rPr lang="ar-SA" sz="1800" dirty="0" smtClean="0"/>
              <a:t>			         </a:t>
            </a:r>
            <a:r>
              <a:rPr lang="en-US" sz="1800" dirty="0" smtClean="0"/>
              <a:t>   </a:t>
            </a:r>
            <a:r>
              <a:rPr lang="ar-SA" sz="1800" dirty="0" smtClean="0"/>
              <a:t> </a:t>
            </a:r>
            <a:r>
              <a:rPr lang="ar-SA" sz="1800" dirty="0" smtClean="0"/>
              <a:t>تاريخ برگزاري: کلاس </a:t>
            </a:r>
            <a:r>
              <a:rPr lang="ar-SA" sz="1800" dirty="0" smtClean="0"/>
              <a:t>1</a:t>
            </a:r>
            <a:r>
              <a:rPr lang="ar-SA" sz="1800" dirty="0" smtClean="0"/>
              <a:t> موضوع آموزش:  		خانه بهداشت: 		</a:t>
            </a:r>
            <a:r>
              <a:rPr lang="en-US" sz="1800" dirty="0" smtClean="0"/>
              <a:t>         </a:t>
            </a:r>
            <a:r>
              <a:rPr lang="ar-SA" sz="1800" dirty="0" smtClean="0"/>
              <a:t>تاریخ </a:t>
            </a:r>
            <a:r>
              <a:rPr lang="ar-SA" sz="1800" dirty="0" smtClean="0"/>
              <a:t>برگزاری: </a:t>
            </a:r>
            <a:r>
              <a:rPr lang="ar-SA" sz="1800" dirty="0" smtClean="0"/>
              <a:t>کلاس 2</a:t>
            </a:r>
            <a:r>
              <a:rPr lang="ar-SA" sz="1800" dirty="0" smtClean="0"/>
              <a:t>		</a:t>
            </a:r>
            <a:r>
              <a:rPr lang="ar-SA" sz="2200" dirty="0" smtClean="0"/>
              <a:t>	                  </a:t>
            </a:r>
            <a:r>
              <a:rPr lang="ar-SA" dirty="0" smtClean="0"/>
              <a:t>	</a:t>
            </a:r>
            <a:endParaRPr lang="fa-IR" dirty="0"/>
          </a:p>
        </p:txBody>
      </p:sp>
      <p:graphicFrame>
        <p:nvGraphicFramePr>
          <p:cNvPr id="4" name="Content Placeholder 3"/>
          <p:cNvGraphicFramePr>
            <a:graphicFrameLocks noGrp="1"/>
          </p:cNvGraphicFramePr>
          <p:nvPr>
            <p:ph idx="1"/>
          </p:nvPr>
        </p:nvGraphicFramePr>
        <p:xfrm>
          <a:off x="500038" y="2357429"/>
          <a:ext cx="7196163" cy="3214712"/>
        </p:xfrm>
        <a:graphic>
          <a:graphicData uri="http://schemas.openxmlformats.org/drawingml/2006/table">
            <a:tbl>
              <a:tblPr rtl="1" firstRow="1" bandRow="1">
                <a:tableStyleId>{5C22544A-7EE6-4342-B048-85BDC9FD1C3A}</a:tableStyleId>
              </a:tblPr>
              <a:tblGrid>
                <a:gridCol w="636460"/>
                <a:gridCol w="636460"/>
                <a:gridCol w="636460"/>
                <a:gridCol w="636460"/>
                <a:gridCol w="636460"/>
                <a:gridCol w="636460"/>
                <a:gridCol w="636460"/>
                <a:gridCol w="636460"/>
                <a:gridCol w="636460"/>
                <a:gridCol w="636460"/>
                <a:gridCol w="831563"/>
              </a:tblGrid>
              <a:tr h="605182">
                <a:tc rowSpan="3">
                  <a:txBody>
                    <a:bodyPr/>
                    <a:lstStyle/>
                    <a:p>
                      <a:pPr marL="71755" marR="71755" algn="ctr" rtl="0">
                        <a:lnSpc>
                          <a:spcPct val="115000"/>
                        </a:lnSpc>
                        <a:spcAft>
                          <a:spcPts val="0"/>
                        </a:spcAft>
                      </a:pPr>
                      <a:r>
                        <a:rPr lang="ar-SA" sz="1200" b="1" dirty="0">
                          <a:latin typeface="Arial"/>
                          <a:ea typeface="Times New Roman"/>
                          <a:cs typeface="B Zar"/>
                        </a:rPr>
                        <a:t>شماره</a:t>
                      </a:r>
                      <a:endParaRPr lang="en-US" sz="1200" dirty="0">
                        <a:latin typeface="Times New Roman"/>
                        <a:ea typeface="Times New Roman"/>
                      </a:endParaRPr>
                    </a:p>
                  </a:txBody>
                  <a:tcPr marL="68580" marR="68580" marT="0" marB="0" vert="vert270" anchor="ctr"/>
                </a:tc>
                <a:tc rowSpan="3">
                  <a:txBody>
                    <a:bodyPr/>
                    <a:lstStyle/>
                    <a:p>
                      <a:pPr algn="ctr" rtl="0">
                        <a:lnSpc>
                          <a:spcPct val="115000"/>
                        </a:lnSpc>
                        <a:spcAft>
                          <a:spcPts val="0"/>
                        </a:spcAft>
                      </a:pPr>
                      <a:r>
                        <a:rPr lang="ar-SA" sz="1200" b="1">
                          <a:latin typeface="Arial"/>
                          <a:ea typeface="Times New Roman"/>
                          <a:cs typeface="B Zar"/>
                        </a:rPr>
                        <a:t>نام و نام خانوادگي سالمند </a:t>
                      </a:r>
                      <a:endParaRPr lang="en-US" sz="1200">
                        <a:latin typeface="Times New Roman"/>
                        <a:ea typeface="Times New Roman"/>
                      </a:endParaRPr>
                    </a:p>
                  </a:txBody>
                  <a:tcPr marL="68580" marR="68580" marT="0" marB="0" anchor="ctr"/>
                </a:tc>
                <a:tc rowSpan="3">
                  <a:txBody>
                    <a:bodyPr/>
                    <a:lstStyle/>
                    <a:p>
                      <a:pPr marL="71755" marR="71755" algn="ctr" rtl="0">
                        <a:lnSpc>
                          <a:spcPct val="115000"/>
                        </a:lnSpc>
                        <a:spcAft>
                          <a:spcPts val="0"/>
                        </a:spcAft>
                      </a:pPr>
                      <a:r>
                        <a:rPr lang="ar-SA" sz="1200" b="1">
                          <a:latin typeface="Arial"/>
                          <a:ea typeface="Times New Roman"/>
                          <a:cs typeface="B Zar"/>
                        </a:rPr>
                        <a:t>حاضرين  در  کلاس1</a:t>
                      </a:r>
                      <a:endParaRPr lang="en-US" sz="1200">
                        <a:latin typeface="Times New Roman"/>
                        <a:ea typeface="Times New Roman"/>
                      </a:endParaRPr>
                    </a:p>
                  </a:txBody>
                  <a:tcPr marL="68580" marR="68580" marT="0" marB="0" vert="vert270"/>
                </a:tc>
                <a:tc rowSpan="3">
                  <a:txBody>
                    <a:bodyPr/>
                    <a:lstStyle/>
                    <a:p>
                      <a:pPr marL="71755" marR="71755" algn="ctr" rtl="0">
                        <a:lnSpc>
                          <a:spcPct val="115000"/>
                        </a:lnSpc>
                        <a:spcAft>
                          <a:spcPts val="0"/>
                        </a:spcAft>
                      </a:pPr>
                      <a:r>
                        <a:rPr lang="ar-SA" sz="1200" b="1">
                          <a:latin typeface="Arial"/>
                          <a:ea typeface="Times New Roman"/>
                          <a:cs typeface="B Zar"/>
                        </a:rPr>
                        <a:t>حاضرين  در  کلاس2</a:t>
                      </a:r>
                      <a:endParaRPr lang="en-US" sz="1200">
                        <a:latin typeface="Times New Roman"/>
                        <a:ea typeface="Times New Roman"/>
                      </a:endParaRPr>
                    </a:p>
                  </a:txBody>
                  <a:tcPr marL="68580" marR="68580" marT="0" marB="0" vert="vert270"/>
                </a:tc>
                <a:tc rowSpan="3">
                  <a:txBody>
                    <a:bodyPr/>
                    <a:lstStyle/>
                    <a:p>
                      <a:pPr algn="ctr" rtl="0">
                        <a:lnSpc>
                          <a:spcPct val="115000"/>
                        </a:lnSpc>
                        <a:spcAft>
                          <a:spcPts val="0"/>
                        </a:spcAft>
                      </a:pPr>
                      <a:r>
                        <a:rPr lang="ar-SA" sz="1200" b="1">
                          <a:latin typeface="Arial"/>
                          <a:ea typeface="Times New Roman"/>
                          <a:cs typeface="B Zar"/>
                        </a:rPr>
                        <a:t>آدرس</a:t>
                      </a:r>
                      <a:endParaRPr lang="en-US" sz="1200">
                        <a:latin typeface="Times New Roman"/>
                        <a:ea typeface="Times New Roman"/>
                      </a:endParaRPr>
                    </a:p>
                  </a:txBody>
                  <a:tcPr marL="68580" marR="68580" marT="0" marB="0" anchor="ctr"/>
                </a:tc>
                <a:tc gridSpan="3">
                  <a:txBody>
                    <a:bodyPr/>
                    <a:lstStyle/>
                    <a:p>
                      <a:pPr algn="ctr" rtl="0">
                        <a:lnSpc>
                          <a:spcPct val="115000"/>
                        </a:lnSpc>
                        <a:spcAft>
                          <a:spcPts val="0"/>
                        </a:spcAft>
                      </a:pPr>
                      <a:r>
                        <a:rPr lang="ar-SA" sz="1200" b="1" dirty="0">
                          <a:latin typeface="Arial"/>
                          <a:ea typeface="Times New Roman"/>
                          <a:cs typeface="B Zar"/>
                        </a:rPr>
                        <a:t>نتیجه کلاس</a:t>
                      </a:r>
                      <a:endParaRPr lang="en-US" sz="1200" dirty="0">
                        <a:latin typeface="Times New Roman"/>
                        <a:ea typeface="Times New Roman"/>
                      </a:endParaRPr>
                    </a:p>
                  </a:txBody>
                  <a:tcPr marL="68580" marR="68580" marT="0" marB="0" anchor="ctr"/>
                </a:tc>
                <a:tc hMerge="1">
                  <a:txBody>
                    <a:bodyPr/>
                    <a:lstStyle/>
                    <a:p>
                      <a:pPr rtl="1"/>
                      <a:endParaRPr lang="fa-IR"/>
                    </a:p>
                  </a:txBody>
                  <a:tcPr/>
                </a:tc>
                <a:tc hMerge="1">
                  <a:txBody>
                    <a:bodyPr/>
                    <a:lstStyle/>
                    <a:p>
                      <a:pPr rtl="1"/>
                      <a:endParaRPr lang="fa-IR"/>
                    </a:p>
                  </a:txBody>
                  <a:tcPr/>
                </a:tc>
                <a:tc gridSpan="2">
                  <a:txBody>
                    <a:bodyPr/>
                    <a:lstStyle/>
                    <a:p>
                      <a:pPr algn="ctr" rtl="0">
                        <a:lnSpc>
                          <a:spcPct val="115000"/>
                        </a:lnSpc>
                        <a:spcAft>
                          <a:spcPts val="0"/>
                        </a:spcAft>
                      </a:pPr>
                      <a:r>
                        <a:rPr lang="ar-SA" sz="1200" b="1">
                          <a:latin typeface="Arial"/>
                          <a:ea typeface="Times New Roman"/>
                          <a:cs typeface="B Zar"/>
                        </a:rPr>
                        <a:t>سالمند آموزش ديده</a:t>
                      </a:r>
                      <a:endParaRPr lang="en-US" sz="1200">
                        <a:latin typeface="Times New Roman"/>
                        <a:ea typeface="Times New Roman"/>
                      </a:endParaRPr>
                    </a:p>
                  </a:txBody>
                  <a:tcPr marL="68580" marR="68580" marT="0" marB="0"/>
                </a:tc>
                <a:tc hMerge="1">
                  <a:txBody>
                    <a:bodyPr/>
                    <a:lstStyle/>
                    <a:p>
                      <a:pPr rtl="1"/>
                      <a:endParaRPr lang="fa-IR"/>
                    </a:p>
                  </a:txBody>
                  <a:tcPr/>
                </a:tc>
                <a:tc rowSpan="3">
                  <a:txBody>
                    <a:bodyPr/>
                    <a:lstStyle/>
                    <a:p>
                      <a:pPr algn="ctr" rtl="0">
                        <a:lnSpc>
                          <a:spcPct val="115000"/>
                        </a:lnSpc>
                        <a:spcAft>
                          <a:spcPts val="0"/>
                        </a:spcAft>
                      </a:pPr>
                      <a:r>
                        <a:rPr lang="ar-SA" sz="1200" b="1" dirty="0">
                          <a:latin typeface="Arial"/>
                          <a:ea typeface="Times New Roman"/>
                          <a:cs typeface="B Zar"/>
                        </a:rPr>
                        <a:t>سالمند با اطلاعات ماندگار</a:t>
                      </a:r>
                      <a:endParaRPr lang="en-US" sz="1200" dirty="0">
                        <a:latin typeface="Times New Roman"/>
                        <a:ea typeface="Times New Roman"/>
                      </a:endParaRPr>
                    </a:p>
                    <a:p>
                      <a:pPr algn="ctr" rtl="0">
                        <a:lnSpc>
                          <a:spcPct val="115000"/>
                        </a:lnSpc>
                        <a:spcAft>
                          <a:spcPts val="0"/>
                        </a:spcAft>
                      </a:pPr>
                      <a:r>
                        <a:rPr lang="ar-SA" sz="1200" b="1" dirty="0">
                          <a:latin typeface="Arial"/>
                          <a:ea typeface="Times New Roman"/>
                          <a:cs typeface="B Zar"/>
                        </a:rPr>
                        <a:t>(2 ماه پس از کلاس دوم)</a:t>
                      </a:r>
                      <a:endParaRPr lang="en-US" sz="1200" dirty="0">
                        <a:latin typeface="Times New Roman"/>
                        <a:ea typeface="Times New Roman"/>
                      </a:endParaRPr>
                    </a:p>
                  </a:txBody>
                  <a:tcPr marL="68580" marR="68580" marT="0" marB="0"/>
                </a:tc>
              </a:tr>
              <a:tr h="605182">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gridSpan="2">
                  <a:txBody>
                    <a:bodyPr/>
                    <a:lstStyle/>
                    <a:p>
                      <a:pPr algn="ctr" rtl="0">
                        <a:lnSpc>
                          <a:spcPct val="115000"/>
                        </a:lnSpc>
                        <a:spcAft>
                          <a:spcPts val="0"/>
                        </a:spcAft>
                      </a:pPr>
                      <a:r>
                        <a:rPr lang="ar-SA" sz="1200" b="1">
                          <a:latin typeface="Arial"/>
                          <a:ea typeface="Times New Roman"/>
                          <a:cs typeface="B Zar"/>
                        </a:rPr>
                        <a:t>توافق</a:t>
                      </a:r>
                      <a:endParaRPr lang="en-US" sz="1200">
                        <a:latin typeface="Times New Roman"/>
                        <a:ea typeface="Times New Roman"/>
                      </a:endParaRPr>
                    </a:p>
                  </a:txBody>
                  <a:tcPr marL="68580" marR="68580" marT="0" marB="0" anchor="ctr"/>
                </a:tc>
                <a:tc hMerge="1">
                  <a:txBody>
                    <a:bodyPr/>
                    <a:lstStyle/>
                    <a:p>
                      <a:pPr rtl="1"/>
                      <a:endParaRPr lang="fa-IR"/>
                    </a:p>
                  </a:txBody>
                  <a:tcPr/>
                </a:tc>
                <a:tc rowSpan="2">
                  <a:txBody>
                    <a:bodyPr/>
                    <a:lstStyle/>
                    <a:p>
                      <a:pPr marL="71755" marR="71755" algn="ctr" rtl="0">
                        <a:lnSpc>
                          <a:spcPct val="115000"/>
                        </a:lnSpc>
                        <a:spcAft>
                          <a:spcPts val="0"/>
                        </a:spcAft>
                      </a:pPr>
                      <a:r>
                        <a:rPr lang="ar-SA" sz="1200" b="1">
                          <a:latin typeface="Arial"/>
                          <a:ea typeface="Times New Roman"/>
                          <a:cs typeface="B Zar"/>
                        </a:rPr>
                        <a:t>ارجاع</a:t>
                      </a:r>
                      <a:endParaRPr lang="en-US" sz="1200">
                        <a:latin typeface="Times New Roman"/>
                        <a:ea typeface="Times New Roman"/>
                      </a:endParaRPr>
                    </a:p>
                  </a:txBody>
                  <a:tcPr marL="68580" marR="68580" marT="0" marB="0" anchor="ctr"/>
                </a:tc>
                <a:tc rowSpan="2">
                  <a:txBody>
                    <a:bodyPr/>
                    <a:lstStyle/>
                    <a:p>
                      <a:pPr algn="ctr" rtl="0">
                        <a:lnSpc>
                          <a:spcPct val="115000"/>
                        </a:lnSpc>
                        <a:spcAft>
                          <a:spcPts val="0"/>
                        </a:spcAft>
                      </a:pPr>
                      <a:r>
                        <a:rPr lang="ar-SA" sz="1200" b="1">
                          <a:latin typeface="Arial"/>
                          <a:ea typeface="Times New Roman"/>
                          <a:cs typeface="B Zar"/>
                        </a:rPr>
                        <a:t>کلاس اول</a:t>
                      </a:r>
                      <a:endParaRPr lang="en-US" sz="1200">
                        <a:latin typeface="Times New Roman"/>
                        <a:ea typeface="Times New Roman"/>
                      </a:endParaRPr>
                    </a:p>
                  </a:txBody>
                  <a:tcPr marL="68580" marR="68580" marT="0" marB="0" anchor="ctr"/>
                </a:tc>
                <a:tc rowSpan="2">
                  <a:txBody>
                    <a:bodyPr/>
                    <a:lstStyle/>
                    <a:p>
                      <a:pPr algn="ctr" rtl="0">
                        <a:lnSpc>
                          <a:spcPct val="115000"/>
                        </a:lnSpc>
                        <a:spcAft>
                          <a:spcPts val="0"/>
                        </a:spcAft>
                      </a:pPr>
                      <a:r>
                        <a:rPr lang="ar-SA" sz="1200" b="1">
                          <a:latin typeface="Arial"/>
                          <a:ea typeface="Times New Roman"/>
                          <a:cs typeface="B Zar"/>
                        </a:rPr>
                        <a:t>کلاس دوم</a:t>
                      </a:r>
                      <a:endParaRPr lang="en-US" sz="1200">
                        <a:latin typeface="Times New Roman"/>
                        <a:ea typeface="Times New Roman"/>
                      </a:endParaRPr>
                    </a:p>
                  </a:txBody>
                  <a:tcPr marL="68580" marR="68580" marT="0" marB="0" anchor="ctr"/>
                </a:tc>
                <a:tc vMerge="1">
                  <a:txBody>
                    <a:bodyPr/>
                    <a:lstStyle/>
                    <a:p>
                      <a:pPr rtl="1"/>
                      <a:endParaRPr lang="fa-IR"/>
                    </a:p>
                  </a:txBody>
                  <a:tcPr/>
                </a:tc>
              </a:tr>
              <a:tr h="793984">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algn="ctr" rtl="0">
                        <a:lnSpc>
                          <a:spcPct val="115000"/>
                        </a:lnSpc>
                        <a:spcAft>
                          <a:spcPts val="0"/>
                        </a:spcAft>
                      </a:pPr>
                      <a:r>
                        <a:rPr lang="ar-SA" sz="1200" b="1">
                          <a:latin typeface="Arial"/>
                          <a:ea typeface="Times New Roman"/>
                          <a:cs typeface="B Zar"/>
                        </a:rPr>
                        <a:t>کلاس 1</a:t>
                      </a:r>
                      <a:endParaRPr lang="en-US" sz="1200">
                        <a:latin typeface="Times New Roman"/>
                        <a:ea typeface="Times New Roman"/>
                      </a:endParaRPr>
                    </a:p>
                  </a:txBody>
                  <a:tcPr marL="68580" marR="68580" marT="0" marB="0" anchor="ctr"/>
                </a:tc>
                <a:tc>
                  <a:txBody>
                    <a:bodyPr/>
                    <a:lstStyle/>
                    <a:p>
                      <a:pPr algn="ctr" rtl="0">
                        <a:lnSpc>
                          <a:spcPct val="115000"/>
                        </a:lnSpc>
                        <a:spcAft>
                          <a:spcPts val="0"/>
                        </a:spcAft>
                      </a:pPr>
                      <a:r>
                        <a:rPr lang="ar-SA" sz="1200" b="1">
                          <a:latin typeface="Arial"/>
                          <a:ea typeface="Times New Roman"/>
                          <a:cs typeface="B Zar"/>
                        </a:rPr>
                        <a:t>کلاس 2</a:t>
                      </a:r>
                      <a:endParaRPr lang="en-US" sz="1200">
                        <a:latin typeface="Times New Roman"/>
                        <a:ea typeface="Times New Roman"/>
                      </a:endParaRPr>
                    </a:p>
                  </a:txBody>
                  <a:tcPr marL="68580" marR="68580" marT="0" marB="0" anchor="ct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605182">
                <a:tc>
                  <a:txBody>
                    <a:bodyPr/>
                    <a:lstStyle/>
                    <a:p>
                      <a:pPr algn="ctr" rtl="1">
                        <a:lnSpc>
                          <a:spcPct val="115000"/>
                        </a:lnSpc>
                        <a:spcAft>
                          <a:spcPts val="0"/>
                        </a:spcAft>
                      </a:pPr>
                      <a:r>
                        <a:rPr lang="ar-SA" sz="1200" b="1">
                          <a:latin typeface="Arial"/>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605182">
                <a:tc>
                  <a:txBody>
                    <a:bodyPr/>
                    <a:lstStyle/>
                    <a:p>
                      <a:pPr algn="ctr" rtl="1">
                        <a:lnSpc>
                          <a:spcPct val="115000"/>
                        </a:lnSpc>
                        <a:spcAft>
                          <a:spcPts val="0"/>
                        </a:spcAft>
                      </a:pPr>
                      <a:r>
                        <a:rPr lang="ar-SA" sz="1200" b="1">
                          <a:latin typeface="Arial"/>
                          <a:ea typeface="Times New Roman"/>
                          <a:cs typeface="B Zar"/>
                        </a:rPr>
                        <a:t>2</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dirty="0">
                        <a:latin typeface="Times New Roman"/>
                        <a:ea typeface="Times New Roman"/>
                      </a:endParaRPr>
                    </a:p>
                  </a:txBody>
                  <a:tcPr marL="68580" marR="68580" marT="0" marB="0"/>
                </a:tc>
              </a:tr>
            </a:tbl>
          </a:graphicData>
        </a:graphic>
      </p:graphicFrame>
      <p:sp>
        <p:nvSpPr>
          <p:cNvPr id="5" name="Rectangle 4"/>
          <p:cNvSpPr/>
          <p:nvPr/>
        </p:nvSpPr>
        <p:spPr>
          <a:xfrm>
            <a:off x="1000100" y="5644992"/>
            <a:ext cx="6715172" cy="861774"/>
          </a:xfrm>
          <a:prstGeom prst="rect">
            <a:avLst/>
          </a:prstGeom>
        </p:spPr>
        <p:txBody>
          <a:bodyPr wrap="square">
            <a:spAutoFit/>
          </a:bodyPr>
          <a:lstStyle/>
          <a:p>
            <a:r>
              <a:rPr lang="ar-SA" b="1" dirty="0" smtClean="0"/>
              <a:t> </a:t>
            </a:r>
            <a:r>
              <a:rPr lang="ar-SA" sz="1600" b="1" dirty="0" smtClean="0"/>
              <a:t>مکان برگزاري کلاس:			ساعت شروع و خاتمه آموزش:				نام و نام </a:t>
            </a:r>
            <a:r>
              <a:rPr lang="ar-SA" sz="1600" b="1" dirty="0" smtClean="0"/>
              <a:t>خانوادگي</a:t>
            </a:r>
            <a:r>
              <a:rPr lang="en-US" sz="1600" b="1" dirty="0" smtClean="0"/>
              <a:t>:</a:t>
            </a:r>
            <a:r>
              <a:rPr lang="ar-SA" sz="1600" b="1" dirty="0" smtClean="0"/>
              <a:t> </a:t>
            </a:r>
            <a:r>
              <a:rPr lang="ar-SA" sz="1600" b="1" dirty="0" smtClean="0"/>
              <a:t>مربي:				</a:t>
            </a:r>
            <a:r>
              <a:rPr lang="ar-SA" sz="1600" b="1" dirty="0" smtClean="0"/>
              <a:t>سابقه</a:t>
            </a:r>
            <a:r>
              <a:rPr lang="en-US" sz="1600" b="1" dirty="0" smtClean="0"/>
              <a:t>:</a:t>
            </a:r>
            <a:r>
              <a:rPr lang="ar-SA" sz="1600" b="1" dirty="0" smtClean="0"/>
              <a:t> </a:t>
            </a:r>
            <a:endParaRPr lang="fa-IR"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2200" dirty="0" smtClean="0"/>
              <a:t>دستور العمل تکميل فرم اطلاعات تغذیه</a:t>
            </a:r>
            <a:r>
              <a:rPr lang="en-US" dirty="0" smtClean="0"/>
              <a:t/>
            </a:r>
            <a:br>
              <a:rPr lang="en-US" dirty="0" smtClean="0"/>
            </a:br>
            <a:endParaRPr lang="fa-IR" dirty="0"/>
          </a:p>
        </p:txBody>
      </p:sp>
      <p:sp>
        <p:nvSpPr>
          <p:cNvPr id="3" name="Content Placeholder 2"/>
          <p:cNvSpPr>
            <a:spLocks noGrp="1"/>
          </p:cNvSpPr>
          <p:nvPr>
            <p:ph idx="1"/>
          </p:nvPr>
        </p:nvSpPr>
        <p:spPr>
          <a:xfrm>
            <a:off x="457200" y="1071546"/>
            <a:ext cx="7239000" cy="5500726"/>
          </a:xfrm>
        </p:spPr>
        <p:txBody>
          <a:bodyPr>
            <a:normAutofit fontScale="47500" lnSpcReduction="20000"/>
          </a:bodyPr>
          <a:lstStyle/>
          <a:p>
            <a:pPr algn="just"/>
            <a:r>
              <a:rPr lang="ar-SA" sz="2900" dirty="0" smtClean="0"/>
              <a:t>شناسنامه کلاس شامل دو بخش عمومي و جدول مشخصات سالمندان دعوت شده به کلاس است. لازم است مربي براي هر کلاس فرم اطلاعات تغذیه ای  را  </a:t>
            </a:r>
            <a:r>
              <a:rPr lang="ar-SA" sz="2900" dirty="0" smtClean="0"/>
              <a:t>تکميل </a:t>
            </a:r>
            <a:r>
              <a:rPr lang="ar-SA" sz="2900" dirty="0" smtClean="0"/>
              <a:t>نمايد و در زمان کلاس آن را به همراه داشته باشد</a:t>
            </a:r>
            <a:r>
              <a:rPr lang="ar-SA" sz="2900" dirty="0" smtClean="0"/>
              <a:t>.</a:t>
            </a:r>
            <a:endParaRPr lang="fa-IR" sz="2900" dirty="0" smtClean="0"/>
          </a:p>
          <a:p>
            <a:pPr algn="just">
              <a:buNone/>
            </a:pPr>
            <a:r>
              <a:rPr lang="ar-SA" sz="2500" b="1" dirty="0" smtClean="0"/>
              <a:t>بخش عمومي</a:t>
            </a:r>
            <a:endParaRPr lang="en-US" sz="2500" dirty="0" smtClean="0"/>
          </a:p>
          <a:p>
            <a:pPr algn="just"/>
            <a:r>
              <a:rPr lang="ar-SA" sz="2900" dirty="0" smtClean="0"/>
              <a:t>رديف اول</a:t>
            </a:r>
            <a:endParaRPr lang="fa-IR" sz="2900" dirty="0" smtClean="0"/>
          </a:p>
          <a:p>
            <a:pPr lvl="1"/>
            <a:r>
              <a:rPr lang="ar-SA" sz="2900" b="1" dirty="0" smtClean="0"/>
              <a:t>دانشگاه:</a:t>
            </a:r>
            <a:r>
              <a:rPr lang="ar-SA" sz="2900" dirty="0" smtClean="0"/>
              <a:t> نام دانشگاه مربوطه نوشته مي شود.</a:t>
            </a:r>
            <a:endParaRPr lang="en-US" sz="2900" dirty="0" smtClean="0"/>
          </a:p>
          <a:p>
            <a:pPr lvl="1"/>
            <a:r>
              <a:rPr lang="ar-SA" sz="2900" b="1" dirty="0" smtClean="0"/>
              <a:t>شهرستان:</a:t>
            </a:r>
            <a:r>
              <a:rPr lang="ar-SA" sz="2900" dirty="0" smtClean="0"/>
              <a:t> نام شهرستان مجری طرح، نوشته مي شود.</a:t>
            </a:r>
            <a:endParaRPr lang="en-US" sz="2900" dirty="0" smtClean="0"/>
          </a:p>
          <a:p>
            <a:pPr lvl="1"/>
            <a:r>
              <a:rPr lang="ar-SA" sz="2900" b="1" dirty="0" smtClean="0"/>
              <a:t>مرکز بهداشتي درماني شهري/روستايي:</a:t>
            </a:r>
            <a:r>
              <a:rPr lang="ar-SA" sz="2900" dirty="0" smtClean="0"/>
              <a:t> در صورتي که سالمندان در شهر آموزش مي بينند، نام مرکز بهداشتي درماني شهري مرتبط و اگر در روستا آموزش مي بينند، نام مرکز بهداشتي درماني روستايي ناظر بر خانه بهداشت ذکر شود.</a:t>
            </a:r>
            <a:endParaRPr lang="en-US" sz="2900" dirty="0" smtClean="0"/>
          </a:p>
          <a:p>
            <a:pPr lvl="1"/>
            <a:r>
              <a:rPr lang="ar-SA" sz="2900" b="1" dirty="0" smtClean="0"/>
              <a:t>خانه بهداشت:</a:t>
            </a:r>
            <a:r>
              <a:rPr lang="ar-SA" sz="2900" dirty="0" smtClean="0"/>
              <a:t> چنانچه </a:t>
            </a:r>
            <a:r>
              <a:rPr lang="ar-SA" sz="2400" dirty="0" smtClean="0"/>
              <a:t>سالمندان در روستا آموزش مي بينند، نام خانه بهداشت مرتبط نوشته شود.</a:t>
            </a:r>
            <a:endParaRPr lang="en-US" sz="2400" dirty="0" smtClean="0"/>
          </a:p>
          <a:p>
            <a:pPr lvl="0"/>
            <a:r>
              <a:rPr lang="ar-SA" sz="2300" dirty="0" smtClean="0"/>
              <a:t>رديف دوم</a:t>
            </a:r>
            <a:endParaRPr lang="en-US" sz="2300" dirty="0" smtClean="0"/>
          </a:p>
          <a:p>
            <a:pPr lvl="1"/>
            <a:r>
              <a:rPr lang="ar-SA" b="1" dirty="0" smtClean="0"/>
              <a:t>موضوع آموزش:</a:t>
            </a:r>
            <a:r>
              <a:rPr lang="ar-SA" dirty="0" smtClean="0"/>
              <a:t> موضوعي که کلاس آموزشي براي آن تشکيل مي شود، بايد در اين قسمت نوشته شود. </a:t>
            </a:r>
            <a:endParaRPr lang="en-US" dirty="0" smtClean="0"/>
          </a:p>
          <a:p>
            <a:pPr lvl="1"/>
            <a:r>
              <a:rPr lang="ar-SA" b="1" dirty="0" smtClean="0"/>
              <a:t>تاريخ برگزاري کلاس:</a:t>
            </a:r>
            <a:r>
              <a:rPr lang="ar-SA" dirty="0" smtClean="0"/>
              <a:t> تاريخ تعيين شده براي کلاس در اين قسمت ثبت مي شود. </a:t>
            </a:r>
            <a:endParaRPr lang="en-US" dirty="0" smtClean="0"/>
          </a:p>
          <a:p>
            <a:r>
              <a:rPr lang="en-US" sz="2800" b="1" dirty="0" smtClean="0"/>
              <a:t> </a:t>
            </a:r>
            <a:endParaRPr lang="en-US" sz="2800" dirty="0" smtClean="0"/>
          </a:p>
          <a:p>
            <a:pPr lvl="0"/>
            <a:r>
              <a:rPr lang="ar-SA" sz="2300" b="1" dirty="0" smtClean="0"/>
              <a:t>بخش جدول مشخصات</a:t>
            </a:r>
            <a:endParaRPr lang="en-US" sz="2300" dirty="0" smtClean="0"/>
          </a:p>
          <a:p>
            <a:pPr lvl="0"/>
            <a:r>
              <a:rPr lang="ar-SA" sz="2300" b="1" u="sng" dirty="0" smtClean="0"/>
              <a:t>نام و نام خانوادگي سالمند:</a:t>
            </a:r>
            <a:r>
              <a:rPr lang="ar-SA" sz="2300" dirty="0" smtClean="0"/>
              <a:t> اسامي تمامي سالمنداني که براي شرکت در کلاس آموزشي دعوت مي شوند، در اين ستون ليست مي شوند. </a:t>
            </a:r>
            <a:endParaRPr lang="en-US" sz="2300" dirty="0" smtClean="0"/>
          </a:p>
          <a:p>
            <a:r>
              <a:rPr lang="fa-IR" sz="2300" b="1" dirty="0" smtClean="0"/>
              <a:t>             </a:t>
            </a:r>
            <a:r>
              <a:rPr lang="ar-SA" sz="2300" b="1" dirty="0" smtClean="0"/>
              <a:t>نکته مهم:</a:t>
            </a:r>
            <a:r>
              <a:rPr lang="ar-SA" sz="2300" dirty="0" smtClean="0"/>
              <a:t> مدعوین کلاس، سالمندان 60 سال و بالاتر  هستند                                                                                 </a:t>
            </a:r>
            <a:r>
              <a:rPr lang="en-US" sz="2300" dirty="0" smtClean="0"/>
              <a:t>     </a:t>
            </a:r>
          </a:p>
          <a:p>
            <a:pPr lvl="0"/>
            <a:r>
              <a:rPr lang="ar-SA" sz="2300" b="1" u="sng" dirty="0" smtClean="0"/>
              <a:t>حاضرین در کلاس:</a:t>
            </a:r>
            <a:r>
              <a:rPr lang="ar-SA" sz="2300" dirty="0" smtClean="0"/>
              <a:t> سالمنداني که پس از دعوت در کلاس آموزشي شرکت کرده اند، در مقابل نامشان در اين ستون علامت ضربدر </a:t>
            </a:r>
            <a:r>
              <a:rPr lang="en-US" sz="2300" dirty="0" smtClean="0"/>
              <a:t>X)</a:t>
            </a:r>
            <a:r>
              <a:rPr lang="ar-SA" sz="2300" dirty="0" smtClean="0"/>
              <a:t>) گذاشته مي شود</a:t>
            </a:r>
            <a:endParaRPr lang="en-US" sz="2300" dirty="0" smtClean="0"/>
          </a:p>
          <a:p>
            <a:pPr lvl="0"/>
            <a:r>
              <a:rPr lang="ar-SA" sz="2300" b="1" u="sng" dirty="0" smtClean="0"/>
              <a:t>آدرس:</a:t>
            </a:r>
            <a:r>
              <a:rPr lang="ar-SA" sz="2300" b="1" dirty="0" smtClean="0"/>
              <a:t> </a:t>
            </a:r>
            <a:r>
              <a:rPr lang="ar-SA" sz="2300" dirty="0" smtClean="0"/>
              <a:t>نشاني منزل شرکت کنندگان در اين قسمت به طور کامل نوشته مي شود.</a:t>
            </a:r>
            <a:endParaRPr lang="en-US" sz="2300" dirty="0" smtClean="0"/>
          </a:p>
          <a:p>
            <a:pPr algn="just"/>
            <a:endParaRPr lang="fa-IR"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214290"/>
            <a:ext cx="785818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Char char="•"/>
              <a:tabLst/>
            </a:pPr>
            <a:r>
              <a:rPr kumimoji="0" lang="ar-SA" sz="1500" b="1" i="0" u="sng" strike="noStrike" cap="none" normalizeH="0" baseline="0" dirty="0" smtClean="0">
                <a:ln>
                  <a:noFill/>
                </a:ln>
                <a:solidFill>
                  <a:schemeClr val="tx1"/>
                </a:solidFill>
                <a:effectLst/>
                <a:latin typeface="Arial" pitchFamily="34" charset="0"/>
                <a:ea typeface="Times New Roman" pitchFamily="18" charset="0"/>
                <a:cs typeface="B Zar" pitchFamily="2" charset="-78"/>
              </a:rPr>
              <a:t>نتيجه کلاس:</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در انتهاي هر کلاس در صورتي که شرکت کنندگان در مورد جمع بندی اطلاعات کلاس تغذیه در دوران سالمندی به توافق رسيده اند، در مقابل نامشان در اين ستون علامت ضربدر </a:t>
            </a: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X)</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گذاشته مي شود. اگر در بين حاضرين، سالمندي وجود دارد که مشکلاتی خارج از دانش، نگرش و مهارت را به علت عدم توافق اعلام مي كند و به پزشک ارجاع داده مي شود، در مقابل نامش در اين ستون علامت ضربدر </a:t>
            </a: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X)</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گذاشته مي شود. علامت گذاري در اين ستون به اين دليل است که مربي بتواند سالمند مورد نظر را از نظر نتيجه ارجاع، پيگيري کند و پس از آگاهي از آن، در ستون "نتيجه کلاس/ توافق" علامت ضربدر </a:t>
            </a: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X)</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گذاشته و دور آن خط کشيده مي شود. </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SA" sz="1500" b="1" i="0" u="sng" strike="noStrike" cap="none" normalizeH="0" baseline="0" dirty="0" smtClean="0">
                <a:ln>
                  <a:noFill/>
                </a:ln>
                <a:solidFill>
                  <a:schemeClr val="tx1"/>
                </a:solidFill>
                <a:effectLst/>
                <a:latin typeface="Arial" pitchFamily="34" charset="0"/>
                <a:ea typeface="Times New Roman" pitchFamily="18" charset="0"/>
                <a:cs typeface="B Zar" pitchFamily="2" charset="-78"/>
              </a:rPr>
              <a:t>سالمند آموزش ديده:</a:t>
            </a: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پس از پايان کلاس، سالمنداني که به به حدود 70% از سوالات پس آزمون  پاسخ صحيح داده اند، در مقابل نامشان در ستون مربوطه علامت گذاري مي شود. در صورتی که سالمندی به تعدادی از سئوالات پاسخ صحیح نداده است، لازم است مربی آگاهی سالمند  را  در  خصوص سئوالات مربوطه افزایش دهد و در نهایت پاسخ درست را از او دریافت کند. </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دقت كنيد</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سالمندي كه به پزشك ارجاع مي شود نیز پس آزمون را انجام داده و در صورتي كه به تست عملکردی (در صورت وجود) و سئوالات پس آزمون  پاسخ صحيح داده باشد، در ليست سالمند آموزش ديده قرار مي گيرد. موضوع های آموزشی که تعداد کلاس ها بیش از یک است، لازم است شرکت کننده در تمامی کلاس ها حضور داشته و آموزش دیده باشد و در این صورت به عنوان آموزش دیده محسوب می شود. به طور مثال موضوع آموزشی تغذیه  که دو کلاس دارد، لازم است فراگیر هردو جلسه را آموزش دیده باشد تا نام وی در ستون سالمند آموزش دیده علامت گذاری شود.</a:t>
            </a:r>
            <a:r>
              <a:rPr kumimoji="0" lang="fa-IR"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نکته:</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تمامي موارد فوق تا پایان کلاس آموزشی قابل تکمیل است</a:t>
            </a: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ستون های دیگر فرم ( سالمند با اطلاعات ماندگار) به مرور و در طی دو ماه تکمیل می شود.</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1500" b="1" i="0" u="sng" strike="noStrike" cap="none" normalizeH="0" baseline="0" dirty="0" smtClean="0">
                <a:ln>
                  <a:noFill/>
                </a:ln>
                <a:solidFill>
                  <a:schemeClr val="tx1"/>
                </a:solidFill>
                <a:effectLst/>
                <a:latin typeface="Arial" pitchFamily="34" charset="0"/>
                <a:ea typeface="Times New Roman" pitchFamily="18" charset="0"/>
                <a:cs typeface="B Zar" pitchFamily="2" charset="-78"/>
              </a:rPr>
              <a:t>سالمند با اطلاعات ماندگار:</a:t>
            </a: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r>
              <a:rPr kumimoji="0" lang="ar-SA" sz="1500" b="0"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منظور، سالمند آموزش ديده اي است ، که پس از دو ماه از پايان كلاس، فرم بررسي اطلاعات ماندگار براي وي تکميل شده و  به تمامي (70%) سئوالات پاسخ صحيح داده است. سالمنداني که بين 50 تا 70% سئوالات را پاسخ صحيح داده اند، در صورتي که مربي تشخيص دهد که پاسخ هاي نادرست سهوي بوده است و ناشي از عدم آگاهي آنان نيست و با يک توضيح و پرسش و پاسخ کوتاه، سالمندان به پاسخ صحيح مي رسند، در رده سالمندان با اطلاعات ماندگار قرار مي گيرند. </a:t>
            </a:r>
            <a:r>
              <a:rPr kumimoji="0" lang="ar-SA"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سالمنداني كه به کمتر از نيمي از سئوالات پاسخ صحيح مي دهند،  در اين ستون محاسبه نمي شوند. بديهي است سالمنداني که اطلاعات ماندگار ندارند نياز به شرکت دوباره در کلاس دارند.</a:t>
            </a:r>
            <a:r>
              <a:rPr kumimoji="0" lang="fa-IR"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a-IR"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r>
              <a:rPr kumimoji="0" lang="en-US" sz="15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endParaRPr kumimoji="0" lang="ar-SA" sz="1500" b="1"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1500" b="1"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نکته: در هر بار مراجعه سالمند، به هر دليل به خانه بهداشت يا مرکز بهداشتي درماني در فاصله 2 ماه پس از پايان كلاس آموزشي، الزامي است كه اطلاعات ماندگار و ليست كلي اطلاعات کلاس تغذیه در دوران سالمندی وي مرور شود و مورد بررسي قرار گيرد. </a:t>
            </a:r>
            <a:r>
              <a:rPr kumimoji="0" lang="fa-IR" sz="1500" b="1"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                                                       </a:t>
            </a:r>
            <a:r>
              <a:rPr kumimoji="0" lang="en-US" sz="15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normAutofit/>
          </a:bodyPr>
          <a:lstStyle/>
          <a:p>
            <a:pPr algn="ctr"/>
            <a:r>
              <a:rPr lang="fa-IR" sz="2000" dirty="0" smtClean="0"/>
              <a:t>فرم پايش آموزش شيوه زندگي سالم  در دوره سالمندي</a:t>
            </a:r>
            <a:endParaRPr lang="fa-IR" sz="2000" dirty="0"/>
          </a:p>
        </p:txBody>
      </p:sp>
      <p:graphicFrame>
        <p:nvGraphicFramePr>
          <p:cNvPr id="4" name="Content Placeholder 3"/>
          <p:cNvGraphicFramePr>
            <a:graphicFrameLocks noGrp="1"/>
          </p:cNvGraphicFramePr>
          <p:nvPr>
            <p:ph idx="1"/>
          </p:nvPr>
        </p:nvGraphicFramePr>
        <p:xfrm>
          <a:off x="457200" y="1785928"/>
          <a:ext cx="7239000" cy="3154307"/>
        </p:xfrm>
        <a:graphic>
          <a:graphicData uri="http://schemas.openxmlformats.org/drawingml/2006/table">
            <a:tbl>
              <a:tblPr rtl="1" firstRow="1" bandRow="1">
                <a:tableStyleId>{5C22544A-7EE6-4342-B048-85BDC9FD1C3A}</a:tableStyleId>
              </a:tblPr>
              <a:tblGrid>
                <a:gridCol w="7239000"/>
              </a:tblGrid>
              <a:tr h="473390">
                <a:tc>
                  <a:txBody>
                    <a:bodyPr/>
                    <a:lstStyle/>
                    <a:p>
                      <a:pPr algn="ctr" rtl="0">
                        <a:lnSpc>
                          <a:spcPct val="115000"/>
                        </a:lnSpc>
                        <a:spcAft>
                          <a:spcPts val="0"/>
                        </a:spcAft>
                      </a:pPr>
                      <a:r>
                        <a:rPr lang="ar-SA" sz="1400" b="1" dirty="0">
                          <a:latin typeface="Times New Roman"/>
                          <a:ea typeface="Times New Roman"/>
                          <a:cs typeface="B Zar"/>
                        </a:rPr>
                        <a:t>وزارت بهداشت ، درمان و آموزش پزشکي</a:t>
                      </a:r>
                      <a:endParaRPr lang="en-US" sz="1400" dirty="0">
                        <a:latin typeface="Times New Roman"/>
                        <a:ea typeface="Times New Roman"/>
                      </a:endParaRPr>
                    </a:p>
                    <a:p>
                      <a:pPr algn="ctr" rtl="0">
                        <a:lnSpc>
                          <a:spcPct val="115000"/>
                        </a:lnSpc>
                        <a:spcAft>
                          <a:spcPts val="0"/>
                        </a:spcAft>
                      </a:pPr>
                      <a:r>
                        <a:rPr lang="ar-SA" sz="1400" b="1" dirty="0">
                          <a:latin typeface="Times New Roman"/>
                          <a:ea typeface="Times New Roman"/>
                          <a:cs typeface="B Zar"/>
                        </a:rPr>
                        <a:t>دفتر سلامت جمعيت، خانواده و مدارس - اداره سلامت سالمندان</a:t>
                      </a:r>
                      <a:endParaRPr lang="en-US" sz="1400" dirty="0">
                        <a:latin typeface="Times New Roman"/>
                        <a:ea typeface="Times New Roman"/>
                      </a:endParaRPr>
                    </a:p>
                  </a:txBody>
                  <a:tcPr marL="68580" marR="68580" marT="0" marB="0"/>
                </a:tc>
              </a:tr>
              <a:tr h="473390">
                <a:tc>
                  <a:txBody>
                    <a:bodyPr/>
                    <a:lstStyle/>
                    <a:p>
                      <a:pPr algn="ctr" rtl="0">
                        <a:lnSpc>
                          <a:spcPct val="115000"/>
                        </a:lnSpc>
                        <a:spcAft>
                          <a:spcPts val="0"/>
                        </a:spcAft>
                      </a:pPr>
                      <a:r>
                        <a:rPr lang="ar-SA" sz="1400" b="1" dirty="0">
                          <a:latin typeface="Times New Roman"/>
                          <a:ea typeface="Times New Roman"/>
                          <a:cs typeface="B Zar"/>
                        </a:rPr>
                        <a:t>دانشگاه/دانشكده:                                                                  تاريخ پايش:</a:t>
                      </a:r>
                      <a:endParaRPr lang="en-US" sz="1400" dirty="0">
                        <a:latin typeface="Times New Roman"/>
                        <a:ea typeface="Times New Roman"/>
                      </a:endParaRPr>
                    </a:p>
                    <a:p>
                      <a:pPr algn="ctr" rtl="0">
                        <a:lnSpc>
                          <a:spcPct val="115000"/>
                        </a:lnSpc>
                        <a:spcAft>
                          <a:spcPts val="0"/>
                        </a:spcAft>
                      </a:pPr>
                      <a:r>
                        <a:rPr lang="ar-SA" sz="1400" b="1" dirty="0">
                          <a:latin typeface="Times New Roman"/>
                          <a:ea typeface="Times New Roman"/>
                          <a:cs typeface="B Zar"/>
                        </a:rPr>
                        <a:t>محل برگزاري كلاس آموزشي:           مرکز بهداشتي درماني:                      خانه بهداشت:                                              ساير با ذكر نام:</a:t>
                      </a:r>
                      <a:endParaRPr lang="en-US" sz="1400" dirty="0">
                        <a:latin typeface="Times New Roman"/>
                        <a:ea typeface="Times New Roman"/>
                      </a:endParaRPr>
                    </a:p>
                  </a:txBody>
                  <a:tcPr marL="68580" marR="68580" marT="0" marB="0"/>
                </a:tc>
              </a:tr>
              <a:tr h="473390">
                <a:tc>
                  <a:txBody>
                    <a:bodyPr/>
                    <a:lstStyle/>
                    <a:p>
                      <a:pPr algn="ctr" rtl="0">
                        <a:lnSpc>
                          <a:spcPct val="115000"/>
                        </a:lnSpc>
                        <a:spcAft>
                          <a:spcPts val="0"/>
                        </a:spcAft>
                        <a:tabLst>
                          <a:tab pos="2922270" algn="l"/>
                          <a:tab pos="4972050" algn="l"/>
                        </a:tabLst>
                      </a:pPr>
                      <a:r>
                        <a:rPr lang="ar-SA" sz="1400" b="1" dirty="0">
                          <a:latin typeface="Times New Roman"/>
                          <a:ea typeface="Times New Roman"/>
                          <a:cs typeface="B Zar"/>
                        </a:rPr>
                        <a:t>موضوع آموزش:</a:t>
                      </a:r>
                      <a:endParaRPr lang="en-US" sz="1400" dirty="0">
                        <a:latin typeface="Times New Roman"/>
                        <a:ea typeface="Times New Roman"/>
                      </a:endParaRPr>
                    </a:p>
                    <a:p>
                      <a:pPr algn="ctr" rtl="0">
                        <a:lnSpc>
                          <a:spcPct val="115000"/>
                        </a:lnSpc>
                        <a:spcAft>
                          <a:spcPts val="0"/>
                        </a:spcAft>
                        <a:tabLst>
                          <a:tab pos="2922270" algn="l"/>
                          <a:tab pos="4972050" algn="l"/>
                        </a:tabLst>
                      </a:pPr>
                      <a:r>
                        <a:rPr lang="ar-SA" sz="1400" b="1" dirty="0">
                          <a:latin typeface="Times New Roman"/>
                          <a:ea typeface="Times New Roman"/>
                          <a:cs typeface="B Zar"/>
                        </a:rPr>
                        <a:t>تعداد دعوت شدگان:                                                             تعداد شرکت کنندگان:</a:t>
                      </a:r>
                      <a:endParaRPr lang="en-US" sz="1400" dirty="0">
                        <a:latin typeface="Times New Roman"/>
                        <a:ea typeface="Times New Roman"/>
                      </a:endParaRPr>
                    </a:p>
                  </a:txBody>
                  <a:tcPr marL="68580" marR="68580" marT="0" marB="0"/>
                </a:tc>
              </a:tr>
              <a:tr h="455303">
                <a:tc>
                  <a:txBody>
                    <a:bodyPr/>
                    <a:lstStyle/>
                    <a:p>
                      <a:pPr algn="ctr" rtl="0">
                        <a:lnSpc>
                          <a:spcPct val="115000"/>
                        </a:lnSpc>
                        <a:spcAft>
                          <a:spcPts val="0"/>
                        </a:spcAft>
                        <a:tabLst>
                          <a:tab pos="2922270" algn="l"/>
                          <a:tab pos="4972050" algn="l"/>
                        </a:tabLst>
                      </a:pPr>
                      <a:r>
                        <a:rPr lang="ar-SA" sz="1400" b="1" dirty="0">
                          <a:latin typeface="Times New Roman"/>
                          <a:ea typeface="Times New Roman"/>
                          <a:cs typeface="B Zar"/>
                        </a:rPr>
                        <a:t>تاريخ برگزاري كلاس:                                                           ساعت شروع آموزش:                                   ساعت خاتمه آموزش:</a:t>
                      </a:r>
                      <a:endParaRPr lang="en-US" sz="1400" dirty="0">
                        <a:latin typeface="Times New Roman"/>
                        <a:ea typeface="Times New Roman"/>
                      </a:endParaRPr>
                    </a:p>
                  </a:txBody>
                  <a:tcPr marL="68580" marR="68580" marT="0" marB="0"/>
                </a:tc>
              </a:tr>
              <a:tr h="455303">
                <a:tc>
                  <a:txBody>
                    <a:bodyPr/>
                    <a:lstStyle/>
                    <a:p>
                      <a:pPr algn="ctr" rtl="0">
                        <a:lnSpc>
                          <a:spcPct val="115000"/>
                        </a:lnSpc>
                        <a:spcAft>
                          <a:spcPts val="0"/>
                        </a:spcAft>
                      </a:pPr>
                      <a:r>
                        <a:rPr lang="ar-SA" sz="1400" b="1" dirty="0">
                          <a:latin typeface="Times New Roman"/>
                          <a:ea typeface="Times New Roman"/>
                          <a:cs typeface="B Zar"/>
                        </a:rPr>
                        <a:t>نام ونام خانوادگي مربي:                                                         محل خدمت مربي:                                       سابقه تدريس:</a:t>
                      </a:r>
                      <a:endParaRPr lang="en-US" sz="1400" dirty="0">
                        <a:latin typeface="Times New Roman"/>
                        <a:ea typeface="Times New Roman"/>
                      </a:endParaRPr>
                    </a:p>
                  </a:txBody>
                  <a:tcPr marL="68580" marR="68580" marT="0" marB="0"/>
                </a:tc>
              </a:tr>
              <a:tr h="455303">
                <a:tc>
                  <a:txBody>
                    <a:bodyPr/>
                    <a:lstStyle/>
                    <a:p>
                      <a:pPr algn="ctr" rtl="0">
                        <a:lnSpc>
                          <a:spcPct val="115000"/>
                        </a:lnSpc>
                        <a:spcAft>
                          <a:spcPts val="0"/>
                        </a:spcAft>
                      </a:pPr>
                      <a:r>
                        <a:rPr lang="ar-SA" sz="1400" b="1" dirty="0">
                          <a:latin typeface="Times New Roman"/>
                          <a:ea typeface="Times New Roman"/>
                          <a:cs typeface="B Zar"/>
                        </a:rPr>
                        <a:t>نام و نام خانوادگي پايشگر:                                                     محل خدمت پايشگر:</a:t>
                      </a:r>
                      <a:endParaRPr lang="en-US" sz="1400" dirty="0">
                        <a:latin typeface="Times New Roman"/>
                        <a:ea typeface="Times New Roman"/>
                      </a:endParaRPr>
                    </a:p>
                  </a:txBody>
                  <a:tcPr marL="68580" marR="68580" marT="0" marB="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239000" cy="785818"/>
          </a:xfrm>
        </p:spPr>
        <p:txBody>
          <a:bodyPr>
            <a:normAutofit/>
          </a:bodyPr>
          <a:lstStyle/>
          <a:p>
            <a:pPr algn="ctr"/>
            <a:r>
              <a:rPr lang="ar-SA" sz="1800" dirty="0" smtClean="0"/>
              <a:t>پايش درونداد (قبل از آموزش)</a:t>
            </a:r>
            <a:endParaRPr lang="fa-IR" sz="1800" dirty="0"/>
          </a:p>
        </p:txBody>
      </p:sp>
      <p:graphicFrame>
        <p:nvGraphicFramePr>
          <p:cNvPr id="4" name="Content Placeholder 3"/>
          <p:cNvGraphicFramePr>
            <a:graphicFrameLocks noGrp="1"/>
          </p:cNvGraphicFramePr>
          <p:nvPr>
            <p:ph idx="1"/>
          </p:nvPr>
        </p:nvGraphicFramePr>
        <p:xfrm>
          <a:off x="457200" y="1609725"/>
          <a:ext cx="7239000" cy="4389882"/>
        </p:xfrm>
        <a:graphic>
          <a:graphicData uri="http://schemas.openxmlformats.org/drawingml/2006/table">
            <a:tbl>
              <a:tblPr rtl="1" firstRow="1" bandRow="1">
                <a:tableStyleId>{5C22544A-7EE6-4342-B048-85BDC9FD1C3A}</a:tableStyleId>
              </a:tblPr>
              <a:tblGrid>
                <a:gridCol w="1447800"/>
                <a:gridCol w="1447800"/>
                <a:gridCol w="1447800"/>
                <a:gridCol w="1447800"/>
                <a:gridCol w="1447800"/>
              </a:tblGrid>
              <a:tr h="370840">
                <a:tc>
                  <a:txBody>
                    <a:bodyPr/>
                    <a:lstStyle/>
                    <a:p>
                      <a:pPr rtl="0">
                        <a:lnSpc>
                          <a:spcPct val="115000"/>
                        </a:lnSpc>
                        <a:spcAft>
                          <a:spcPts val="0"/>
                        </a:spcAft>
                      </a:pPr>
                      <a:r>
                        <a:rPr lang="ar-SA" sz="1100" b="1" dirty="0">
                          <a:latin typeface="Times New Roman"/>
                          <a:ea typeface="Times New Roman"/>
                          <a:cs typeface="B Zar"/>
                        </a:rPr>
                        <a:t>رديف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موضوع</a:t>
                      </a:r>
                      <a:endParaRPr lang="en-US" sz="1200">
                        <a:latin typeface="Times New Roman"/>
                        <a:ea typeface="Times New Roman"/>
                      </a:endParaRPr>
                    </a:p>
                  </a:txBody>
                  <a:tcPr marL="68580" marR="68580" marT="0" marB="0"/>
                </a:tc>
                <a:tc>
                  <a:txBody>
                    <a:bodyPr/>
                    <a:lstStyle/>
                    <a:p>
                      <a:pPr algn="ctr" rtl="0">
                        <a:lnSpc>
                          <a:spcPct val="115000"/>
                        </a:lnSpc>
                        <a:spcAft>
                          <a:spcPts val="600"/>
                        </a:spcAft>
                      </a:pPr>
                      <a:r>
                        <a:rPr lang="ar-SA" sz="1100" b="1">
                          <a:latin typeface="Times New Roman"/>
                          <a:ea typeface="Times New Roman"/>
                          <a:cs typeface="B Zar"/>
                        </a:rPr>
                        <a:t>استاندارد</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كل</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حاصل</a:t>
                      </a:r>
                      <a:endParaRPr lang="en-US" sz="1200">
                        <a:latin typeface="Times New Roman"/>
                        <a:ea typeface="Times New Roman"/>
                      </a:endParaRPr>
                    </a:p>
                  </a:txBody>
                  <a:tcPr marL="68580" marR="68580" marT="0" marB="0"/>
                </a:tc>
              </a:tr>
              <a:tr h="370840">
                <a:tc>
                  <a:txBody>
                    <a:bodyPr/>
                    <a:lstStyle/>
                    <a:p>
                      <a:pPr rtl="0">
                        <a:lnSpc>
                          <a:spcPct val="115000"/>
                        </a:lnSpc>
                        <a:spcAft>
                          <a:spcPts val="0"/>
                        </a:spcAft>
                      </a:pPr>
                      <a:r>
                        <a:rPr lang="fa-IR" sz="1100" b="1">
                          <a:latin typeface="Times New Roman"/>
                          <a:ea typeface="Times New Roman"/>
                          <a:cs typeface="B Zar"/>
                        </a:rPr>
                        <a:t>الف</a:t>
                      </a:r>
                      <a:endParaRPr lang="en-US" sz="1200">
                        <a:latin typeface="Times New Roman"/>
                        <a:ea typeface="Times New Roman"/>
                      </a:endParaRPr>
                    </a:p>
                  </a:txBody>
                  <a:tcPr marL="68580" marR="68580" marT="0" marB="0"/>
                </a:tc>
                <a:tc gridSpan="4">
                  <a:txBody>
                    <a:bodyPr/>
                    <a:lstStyle/>
                    <a:p>
                      <a:pPr algn="ctr" rtl="0">
                        <a:lnSpc>
                          <a:spcPct val="115000"/>
                        </a:lnSpc>
                        <a:spcAft>
                          <a:spcPts val="600"/>
                        </a:spcAft>
                      </a:pPr>
                      <a:r>
                        <a:rPr lang="fa-IR" sz="1100" b="1">
                          <a:latin typeface="Times New Roman"/>
                          <a:ea typeface="Times New Roman"/>
                          <a:cs typeface="B Zar"/>
                        </a:rPr>
                        <a:t>ويژگي هاي فضاي آموزشي</a:t>
                      </a:r>
                      <a:endParaRPr lang="en-US" sz="1200">
                        <a:latin typeface="Times New Roman"/>
                        <a:ea typeface="Times New Roman"/>
                      </a:endParaRPr>
                    </a:p>
                  </a:txBody>
                  <a:tcPr marL="68580" marR="68580"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70840">
                <a:tc>
                  <a:txBody>
                    <a:bodyPr/>
                    <a:lstStyle/>
                    <a:p>
                      <a:pPr algn="ctr" rtl="0">
                        <a:lnSpc>
                          <a:spcPct val="115000"/>
                        </a:lnSpc>
                        <a:spcAft>
                          <a:spcPts val="0"/>
                        </a:spcAft>
                      </a:pPr>
                      <a:r>
                        <a:rPr lang="ar-SA" sz="1100" b="1">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فضاي مناسب  آموزش  نظري</a:t>
                      </a:r>
                      <a:endParaRPr lang="en-US" sz="1200">
                        <a:latin typeface="Times New Roman"/>
                        <a:ea typeface="Times New Roman"/>
                      </a:endParaRPr>
                    </a:p>
                  </a:txBody>
                  <a:tcPr marL="68580" marR="68580" marT="0" marB="0"/>
                </a:tc>
                <a:tc>
                  <a:txBody>
                    <a:bodyPr/>
                    <a:lstStyle/>
                    <a:p>
                      <a:pPr marL="342900" lvl="0" indent="-342900" algn="r" rtl="1">
                        <a:lnSpc>
                          <a:spcPct val="115000"/>
                        </a:lnSpc>
                        <a:spcAft>
                          <a:spcPts val="0"/>
                        </a:spcAft>
                        <a:buFont typeface="+mj-lt"/>
                        <a:buAutoNum type="arabicPeriod"/>
                      </a:pPr>
                      <a:r>
                        <a:rPr lang="ar-SA" sz="1100">
                          <a:latin typeface="Times New Roman"/>
                          <a:ea typeface="Times New Roman"/>
                          <a:cs typeface="B Zar"/>
                        </a:rPr>
                        <a:t>صندلي يا فضاي نشستن بر روي زمين به تعداد شرکت کنندگان </a:t>
                      </a:r>
                      <a:endParaRPr lang="en-US" sz="1200">
                        <a:latin typeface="Times New Roman"/>
                        <a:ea typeface="Times New Roman"/>
                        <a:cs typeface="B Lotus"/>
                      </a:endParaRPr>
                    </a:p>
                    <a:p>
                      <a:pPr marL="342900" lvl="0" indent="-342900" algn="r" rtl="1">
                        <a:lnSpc>
                          <a:spcPct val="115000"/>
                        </a:lnSpc>
                        <a:spcAft>
                          <a:spcPts val="600"/>
                        </a:spcAft>
                        <a:buFont typeface="+mj-lt"/>
                        <a:buAutoNum type="arabicPeriod"/>
                        <a:tabLst>
                          <a:tab pos="201295" algn="l"/>
                        </a:tabLst>
                      </a:pPr>
                      <a:r>
                        <a:rPr lang="ar-SA" sz="1100">
                          <a:latin typeface="Times New Roman"/>
                          <a:ea typeface="Times New Roman"/>
                          <a:cs typeface="B Zar"/>
                        </a:rPr>
                        <a:t>چيدمان صندلي ها يا نشستن بر روي زمين به صورت کلاسهای رسمی(بر اساس شرایط هر منطقه قابل تغییر است )</a:t>
                      </a:r>
                      <a:endParaRPr lang="en-US" sz="1200">
                        <a:latin typeface="Times New Roman"/>
                        <a:ea typeface="Times New Roman"/>
                        <a:cs typeface="B Lotus"/>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100" b="1">
                          <a:latin typeface="Times New Roman"/>
                          <a:ea typeface="Times New Roman"/>
                          <a:cs typeface="B Zar"/>
                        </a:rPr>
                        <a:t>2</a:t>
                      </a:r>
                      <a:endParaRPr lang="en-US" sz="1200">
                        <a:latin typeface="Times New Roman"/>
                        <a:ea typeface="Times New Roman"/>
                      </a:endParaRPr>
                    </a:p>
                  </a:txBody>
                  <a:tcPr marL="68580" marR="68580" marT="0" marB="0"/>
                </a:tc>
                <a:tc>
                  <a:txBody>
                    <a:bodyPr/>
                    <a:lstStyle/>
                    <a:p>
                      <a:pPr rtl="0">
                        <a:lnSpc>
                          <a:spcPct val="115000"/>
                        </a:lnSpc>
                        <a:spcAft>
                          <a:spcPts val="0"/>
                        </a:spcAft>
                      </a:pPr>
                      <a:r>
                        <a:rPr lang="fa-IR" sz="1100" b="1">
                          <a:latin typeface="Times New Roman"/>
                          <a:ea typeface="Times New Roman"/>
                          <a:cs typeface="B Zar"/>
                        </a:rPr>
                        <a:t>فضاي مناسب آموزش عملي</a:t>
                      </a:r>
                      <a:endParaRPr lang="en-US" sz="1200">
                        <a:latin typeface="Times New Roman"/>
                        <a:ea typeface="Times New Roman"/>
                      </a:endParaRPr>
                    </a:p>
                  </a:txBody>
                  <a:tcPr marL="68580" marR="68580" marT="0" marB="0"/>
                </a:tc>
                <a:tc>
                  <a:txBody>
                    <a:bodyPr/>
                    <a:lstStyle/>
                    <a:p>
                      <a:pPr algn="r" rtl="0">
                        <a:lnSpc>
                          <a:spcPct val="115000"/>
                        </a:lnSpc>
                        <a:spcAft>
                          <a:spcPts val="600"/>
                        </a:spcAft>
                      </a:pPr>
                      <a:r>
                        <a:rPr lang="ar-SA" sz="1100">
                          <a:latin typeface="Times New Roman"/>
                          <a:ea typeface="Times New Roman"/>
                          <a:cs typeface="B Zar"/>
                        </a:rPr>
                        <a:t>امکان انجام کارهاي عملي مثل تمرينات بدني، آرامسازي و...</a:t>
                      </a:r>
                      <a:endParaRPr lang="en-US" sz="1200">
                        <a:latin typeface="Times New Roman"/>
                        <a:ea typeface="Times New Roman"/>
                      </a:endParaRPr>
                    </a:p>
                  </a:txBody>
                  <a:tcPr marL="68580" marR="68580" marT="0" marB="0"/>
                </a:tc>
                <a:tc>
                  <a:txBody>
                    <a:bodyPr/>
                    <a:lstStyle/>
                    <a:p>
                      <a:pPr algn="ctr" rtl="1">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100" b="1">
                          <a:latin typeface="Times New Roman"/>
                          <a:ea typeface="Times New Roman"/>
                          <a:cs typeface="B Zar"/>
                        </a:rPr>
                        <a:t>3</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100" b="1">
                          <a:latin typeface="Times New Roman"/>
                          <a:ea typeface="Times New Roman"/>
                          <a:cs typeface="B Zar"/>
                        </a:rPr>
                        <a:t>نور کافي </a:t>
                      </a:r>
                      <a:endParaRPr lang="en-US" sz="1200">
                        <a:latin typeface="Times New Roman"/>
                        <a:ea typeface="Times New Roman"/>
                      </a:endParaRPr>
                    </a:p>
                  </a:txBody>
                  <a:tcPr marL="68580" marR="68580" marT="0" marB="0"/>
                </a:tc>
                <a:tc>
                  <a:txBody>
                    <a:bodyPr/>
                    <a:lstStyle/>
                    <a:p>
                      <a:pPr algn="r" rtl="0">
                        <a:lnSpc>
                          <a:spcPct val="115000"/>
                        </a:lnSpc>
                        <a:spcAft>
                          <a:spcPts val="600"/>
                        </a:spcAft>
                      </a:pPr>
                      <a:r>
                        <a:rPr lang="ar-SA" sz="1100">
                          <a:latin typeface="Times New Roman"/>
                          <a:ea typeface="Times New Roman"/>
                          <a:cs typeface="B Zar"/>
                        </a:rPr>
                        <a:t>نظر خواهي از سالمند </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100" b="1">
                          <a:latin typeface="Times New Roman"/>
                          <a:ea typeface="Times New Roman"/>
                          <a:cs typeface="B Zar"/>
                        </a:rPr>
                        <a:t>4</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100" b="1">
                          <a:latin typeface="Times New Roman"/>
                          <a:ea typeface="Times New Roman"/>
                          <a:cs typeface="B Zar"/>
                        </a:rPr>
                        <a:t>تهويه مناسب</a:t>
                      </a:r>
                      <a:endParaRPr lang="en-US" sz="1200">
                        <a:latin typeface="Times New Roman"/>
                        <a:ea typeface="Times New Roman"/>
                      </a:endParaRPr>
                    </a:p>
                  </a:txBody>
                  <a:tcPr marL="68580" marR="68580" marT="0" marB="0"/>
                </a:tc>
                <a:tc>
                  <a:txBody>
                    <a:bodyPr/>
                    <a:lstStyle/>
                    <a:p>
                      <a:pPr algn="r" rtl="0">
                        <a:lnSpc>
                          <a:spcPct val="115000"/>
                        </a:lnSpc>
                        <a:spcAft>
                          <a:spcPts val="600"/>
                        </a:spcAft>
                        <a:tabLst>
                          <a:tab pos="203200" algn="l"/>
                        </a:tabLst>
                      </a:pPr>
                      <a:r>
                        <a:rPr lang="ar-SA" sz="1100">
                          <a:latin typeface="Times New Roman"/>
                          <a:ea typeface="Times New Roman"/>
                          <a:cs typeface="B Zar"/>
                        </a:rPr>
                        <a:t>احساس گرما و سرما نكردن سالمند</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dirty="0">
                        <a:latin typeface="Times New Roman"/>
                        <a:ea typeface="Times New Roman"/>
                        <a:cs typeface="B Zar"/>
                      </a:endParaRPr>
                    </a:p>
                  </a:txBody>
                  <a:tcPr marL="68580" marR="68580" marT="0" marB="0"/>
                </a:tc>
              </a:tr>
              <a:tr h="370840">
                <a:tc>
                  <a:txBody>
                    <a:bodyPr/>
                    <a:lstStyle/>
                    <a:p>
                      <a:pPr algn="ctr" rtl="1">
                        <a:lnSpc>
                          <a:spcPct val="115000"/>
                        </a:lnSpc>
                        <a:spcAft>
                          <a:spcPts val="0"/>
                        </a:spcAft>
                      </a:pPr>
                      <a:r>
                        <a:rPr lang="ar-SA" sz="1100" b="1" dirty="0">
                          <a:latin typeface="Times New Roman"/>
                          <a:ea typeface="Times New Roman"/>
                          <a:cs typeface="B Zar"/>
                        </a:rPr>
                        <a:t>5</a:t>
                      </a:r>
                      <a:endParaRPr lang="en-US" sz="1200" dirty="0">
                        <a:latin typeface="Times New Roman"/>
                        <a:ea typeface="Times New Roman"/>
                      </a:endParaRPr>
                    </a:p>
                  </a:txBody>
                  <a:tcPr marL="68580" marR="68580" marT="0" marB="0"/>
                </a:tc>
                <a:tc>
                  <a:txBody>
                    <a:bodyPr/>
                    <a:lstStyle/>
                    <a:p>
                      <a:pPr algn="r" rtl="0">
                        <a:lnSpc>
                          <a:spcPct val="115000"/>
                        </a:lnSpc>
                        <a:spcAft>
                          <a:spcPts val="0"/>
                        </a:spcAft>
                      </a:pPr>
                      <a:r>
                        <a:rPr lang="fa-IR" sz="1100" b="1">
                          <a:latin typeface="Times New Roman"/>
                          <a:ea typeface="Times New Roman"/>
                          <a:cs typeface="B Zar"/>
                        </a:rPr>
                        <a:t>سکوت و آرامش کافي </a:t>
                      </a:r>
                      <a:endParaRPr lang="en-US" sz="1200">
                        <a:latin typeface="Times New Roman"/>
                        <a:ea typeface="Times New Roman"/>
                      </a:endParaRPr>
                    </a:p>
                  </a:txBody>
                  <a:tcPr marL="68580" marR="68580" marT="0" marB="0"/>
                </a:tc>
                <a:tc>
                  <a:txBody>
                    <a:bodyPr/>
                    <a:lstStyle/>
                    <a:p>
                      <a:pPr algn="r" rtl="0">
                        <a:lnSpc>
                          <a:spcPct val="115000"/>
                        </a:lnSpc>
                        <a:spcAft>
                          <a:spcPts val="600"/>
                        </a:spcAft>
                      </a:pPr>
                      <a:r>
                        <a:rPr lang="ar-SA" sz="1100">
                          <a:latin typeface="Times New Roman"/>
                          <a:ea typeface="Times New Roman"/>
                          <a:cs typeface="B Zar"/>
                        </a:rPr>
                        <a:t>نبود صداهاي اضافي و مخل شنيدن</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a:latin typeface="Times New Roman"/>
                        <a:ea typeface="Times New Roman"/>
                        <a:cs typeface="B Zar"/>
                      </a:endParaRPr>
                    </a:p>
                  </a:txBody>
                  <a:tcPr marL="68580" marR="68580" marT="0" marB="0"/>
                </a:tc>
              </a:tr>
              <a:tr h="370840">
                <a:tc>
                  <a:txBody>
                    <a:bodyPr/>
                    <a:lstStyle/>
                    <a:p>
                      <a:pPr algn="ctr" rtl="0">
                        <a:lnSpc>
                          <a:spcPct val="115000"/>
                        </a:lnSpc>
                        <a:spcAft>
                          <a:spcPts val="0"/>
                        </a:spcAft>
                      </a:pPr>
                      <a:r>
                        <a:rPr lang="ar-SA" sz="1100" b="1">
                          <a:latin typeface="Times New Roman"/>
                          <a:ea typeface="Times New Roman"/>
                          <a:cs typeface="B Zar"/>
                        </a:rPr>
                        <a:t>6</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fa-IR" sz="1100" b="1">
                          <a:latin typeface="Times New Roman"/>
                          <a:ea typeface="Times New Roman"/>
                          <a:cs typeface="B Zar"/>
                        </a:rPr>
                        <a:t>تميز بودن محيط آموزشي</a:t>
                      </a:r>
                      <a:endParaRPr lang="en-US" sz="1200">
                        <a:latin typeface="Times New Roman"/>
                        <a:ea typeface="Times New Roman"/>
                      </a:endParaRPr>
                    </a:p>
                  </a:txBody>
                  <a:tcPr marL="68580" marR="68580" marT="0" marB="0"/>
                </a:tc>
                <a:tc>
                  <a:txBody>
                    <a:bodyPr/>
                    <a:lstStyle/>
                    <a:p>
                      <a:pPr marL="21590" algn="r" rtl="0">
                        <a:lnSpc>
                          <a:spcPct val="115000"/>
                        </a:lnSpc>
                        <a:spcAft>
                          <a:spcPts val="600"/>
                        </a:spcAft>
                      </a:pPr>
                      <a:r>
                        <a:rPr lang="ar-SA" sz="1100">
                          <a:latin typeface="Times New Roman"/>
                          <a:ea typeface="Times New Roman"/>
                          <a:cs typeface="B Zar"/>
                        </a:rPr>
                        <a:t>ميز مربي و  صندلي ها و سطل زباله و کف زمين</a:t>
                      </a:r>
                      <a:endParaRPr lang="en-US" sz="1200">
                        <a:latin typeface="Times New Roman"/>
                        <a:ea typeface="Times New Roman"/>
                      </a:endParaRPr>
                    </a:p>
                  </a:txBody>
                  <a:tcPr marL="68580" marR="68580" marT="0" marB="0"/>
                </a:tc>
                <a:tc>
                  <a:txBody>
                    <a:bodyPr/>
                    <a:lstStyle/>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dirty="0">
                        <a:latin typeface="Times New Roman"/>
                        <a:ea typeface="Times New Roman"/>
                        <a:cs typeface="B Zar"/>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239000" cy="500066"/>
          </a:xfrm>
        </p:spPr>
        <p:txBody>
          <a:bodyPr>
            <a:normAutofit/>
          </a:bodyPr>
          <a:lstStyle/>
          <a:p>
            <a:pPr algn="ctr"/>
            <a:r>
              <a:rPr lang="ar-SA" sz="2000" dirty="0" smtClean="0"/>
              <a:t>پايش درونداد (قبل از آموزش)</a:t>
            </a:r>
            <a:endParaRPr lang="fa-IR" sz="2000" dirty="0"/>
          </a:p>
        </p:txBody>
      </p:sp>
      <p:graphicFrame>
        <p:nvGraphicFramePr>
          <p:cNvPr id="4" name="Content Placeholder 3"/>
          <p:cNvGraphicFramePr>
            <a:graphicFrameLocks noGrp="1"/>
          </p:cNvGraphicFramePr>
          <p:nvPr>
            <p:ph idx="1"/>
          </p:nvPr>
        </p:nvGraphicFramePr>
        <p:xfrm>
          <a:off x="457200" y="1285861"/>
          <a:ext cx="7239000" cy="5286410"/>
        </p:xfrm>
        <a:graphic>
          <a:graphicData uri="http://schemas.openxmlformats.org/drawingml/2006/table">
            <a:tbl>
              <a:tblPr rtl="1" firstRow="1" bandRow="1">
                <a:tableStyleId>{5C22544A-7EE6-4342-B048-85BDC9FD1C3A}</a:tableStyleId>
              </a:tblPr>
              <a:tblGrid>
                <a:gridCol w="1447800"/>
                <a:gridCol w="1447800"/>
                <a:gridCol w="1447800"/>
                <a:gridCol w="1447800"/>
                <a:gridCol w="1447800"/>
              </a:tblGrid>
              <a:tr h="239863">
                <a:tc>
                  <a:txBody>
                    <a:bodyPr/>
                    <a:lstStyle/>
                    <a:p>
                      <a:pPr rtl="0">
                        <a:lnSpc>
                          <a:spcPct val="115000"/>
                        </a:lnSpc>
                        <a:spcAft>
                          <a:spcPts val="0"/>
                        </a:spcAft>
                      </a:pPr>
                      <a:r>
                        <a:rPr lang="ar-SA" sz="1100" b="1" dirty="0">
                          <a:latin typeface="Times New Roman"/>
                          <a:ea typeface="Times New Roman"/>
                          <a:cs typeface="B Zar"/>
                        </a:rPr>
                        <a:t>رديف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موضوع</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استاندارد</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كل</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حاصل</a:t>
                      </a:r>
                      <a:endParaRPr lang="en-US" sz="1200">
                        <a:latin typeface="Times New Roman"/>
                        <a:ea typeface="Times New Roman"/>
                      </a:endParaRPr>
                    </a:p>
                  </a:txBody>
                  <a:tcPr marL="68580" marR="68580" marT="0" marB="0"/>
                </a:tc>
              </a:tr>
              <a:tr h="1588460">
                <a:tc>
                  <a:txBody>
                    <a:bodyPr/>
                    <a:lstStyle/>
                    <a:p>
                      <a:pPr algn="ctr" rtl="1">
                        <a:lnSpc>
                          <a:spcPct val="115000"/>
                        </a:lnSpc>
                        <a:spcAft>
                          <a:spcPts val="0"/>
                        </a:spcAft>
                      </a:pPr>
                      <a:r>
                        <a:rPr lang="ar-SA" sz="1100" b="1">
                          <a:latin typeface="Times New Roman"/>
                          <a:ea typeface="Times New Roman"/>
                          <a:cs typeface="B Zar"/>
                        </a:rPr>
                        <a:t>7</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p>
                      <a:pPr algn="ctr" rtl="0">
                        <a:lnSpc>
                          <a:spcPct val="115000"/>
                        </a:lnSpc>
                        <a:spcAft>
                          <a:spcPts val="0"/>
                        </a:spcAft>
                      </a:pPr>
                      <a:r>
                        <a:rPr lang="fa-IR" sz="1100" b="1">
                          <a:latin typeface="Times New Roman"/>
                          <a:ea typeface="Times New Roman"/>
                          <a:cs typeface="B Zar"/>
                        </a:rPr>
                        <a:t>وسايل و تجهيزات آموزشي مرتبط و مناسب</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100">
                          <a:latin typeface="Times New Roman"/>
                          <a:ea typeface="Times New Roman"/>
                          <a:cs typeface="B Zar"/>
                        </a:rPr>
                        <a:t>1-  تخته سياه / تخته سفيد سالم </a:t>
                      </a:r>
                      <a:endParaRPr lang="en-US" sz="1200">
                        <a:latin typeface="Times New Roman"/>
                        <a:ea typeface="Times New Roman"/>
                      </a:endParaRPr>
                    </a:p>
                    <a:p>
                      <a:pPr algn="r" rtl="0">
                        <a:lnSpc>
                          <a:spcPct val="115000"/>
                        </a:lnSpc>
                        <a:spcAft>
                          <a:spcPts val="0"/>
                        </a:spcAft>
                      </a:pPr>
                      <a:r>
                        <a:rPr lang="ar-SA" sz="1100">
                          <a:latin typeface="Times New Roman"/>
                          <a:ea typeface="Times New Roman"/>
                          <a:cs typeface="B Zar"/>
                        </a:rPr>
                        <a:t>2-  گچ / ماژيک سالم   </a:t>
                      </a:r>
                      <a:endParaRPr lang="en-US" sz="1200">
                        <a:latin typeface="Times New Roman"/>
                        <a:ea typeface="Times New Roman"/>
                      </a:endParaRPr>
                    </a:p>
                    <a:p>
                      <a:pPr algn="r" rtl="0">
                        <a:lnSpc>
                          <a:spcPct val="115000"/>
                        </a:lnSpc>
                        <a:spcAft>
                          <a:spcPts val="0"/>
                        </a:spcAft>
                      </a:pPr>
                      <a:r>
                        <a:rPr lang="ar-SA" sz="1100">
                          <a:latin typeface="Times New Roman"/>
                          <a:ea typeface="Times New Roman"/>
                          <a:cs typeface="B Zar"/>
                        </a:rPr>
                        <a:t>3-  تخته پاک کن سالم</a:t>
                      </a:r>
                      <a:endParaRPr lang="en-US" sz="1200">
                        <a:latin typeface="Times New Roman"/>
                        <a:ea typeface="Times New Roman"/>
                      </a:endParaRPr>
                    </a:p>
                    <a:p>
                      <a:pPr marL="342900" lvl="0" indent="-342900" algn="just" rtl="1">
                        <a:lnSpc>
                          <a:spcPct val="115000"/>
                        </a:lnSpc>
                        <a:spcAft>
                          <a:spcPts val="0"/>
                        </a:spcAft>
                        <a:buFont typeface="+mj-lt"/>
                        <a:buAutoNum type="arabicPeriod" startAt="4"/>
                      </a:pPr>
                      <a:r>
                        <a:rPr lang="ar-SA" sz="1100">
                          <a:latin typeface="Times New Roman"/>
                          <a:ea typeface="Times New Roman"/>
                          <a:cs typeface="B Zar"/>
                        </a:rPr>
                        <a:t>ليست جمع بندی اطلاعات کلاس تغذیه در دوران سالمندی </a:t>
                      </a:r>
                      <a:endParaRPr lang="en-US" sz="1200">
                        <a:latin typeface="Times New Roman"/>
                        <a:ea typeface="Times New Roman"/>
                      </a:endParaRPr>
                    </a:p>
                    <a:p>
                      <a:pPr marL="342900" lvl="0" indent="-342900" algn="just" rtl="1">
                        <a:lnSpc>
                          <a:spcPct val="115000"/>
                        </a:lnSpc>
                        <a:spcAft>
                          <a:spcPts val="600"/>
                        </a:spcAft>
                        <a:buFont typeface="+mj-lt"/>
                        <a:buAutoNum type="arabicPeriod" startAt="4"/>
                      </a:pPr>
                      <a:r>
                        <a:rPr lang="ar-SA" sz="1100">
                          <a:latin typeface="Times New Roman"/>
                          <a:ea typeface="Times New Roman"/>
                          <a:cs typeface="B Zar"/>
                        </a:rPr>
                        <a:t>طرح درس موضوع آموزش</a:t>
                      </a:r>
                      <a:endParaRPr lang="en-US" sz="1200">
                        <a:latin typeface="Times New Roman"/>
                        <a:ea typeface="Times New Roman"/>
                      </a:endParaRPr>
                    </a:p>
                  </a:txBody>
                  <a:tcPr marL="68580" marR="68580" marT="0" marB="0"/>
                </a:tc>
                <a:tc>
                  <a:txBody>
                    <a:bodyPr/>
                    <a:lstStyle/>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462280" indent="-45021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1787017">
                <a:tc>
                  <a:txBody>
                    <a:bodyPr/>
                    <a:lstStyle/>
                    <a:p>
                      <a:pPr algn="ctr" rtl="1">
                        <a:lnSpc>
                          <a:spcPct val="115000"/>
                        </a:lnSpc>
                        <a:spcAft>
                          <a:spcPts val="0"/>
                        </a:spcAft>
                      </a:pPr>
                      <a:r>
                        <a:rPr lang="ar-SA" sz="1100" b="1">
                          <a:latin typeface="Times New Roman"/>
                          <a:ea typeface="Times New Roman"/>
                          <a:cs typeface="B Zar"/>
                        </a:rPr>
                        <a:t>8</a:t>
                      </a:r>
                      <a:endParaRPr lang="en-US" sz="1200">
                        <a:latin typeface="Times New Roman"/>
                        <a:ea typeface="Times New Roman"/>
                      </a:endParaRPr>
                    </a:p>
                  </a:txBody>
                  <a:tcPr marL="68580" marR="68580" marT="0" marB="0"/>
                </a:tc>
                <a:tc>
                  <a:txBody>
                    <a:bodyPr/>
                    <a:lstStyle/>
                    <a:p>
                      <a:pPr algn="ctr" rtl="0">
                        <a:lnSpc>
                          <a:spcPct val="115000"/>
                        </a:lnSpc>
                        <a:spcAft>
                          <a:spcPts val="0"/>
                        </a:spcAft>
                      </a:pPr>
                      <a:endParaRPr lang="en-US" sz="1200">
                        <a:latin typeface="Times New Roman"/>
                        <a:ea typeface="Times New Roman"/>
                      </a:endParaRPr>
                    </a:p>
                    <a:p>
                      <a:pPr algn="ctr" rtl="0">
                        <a:lnSpc>
                          <a:spcPct val="115000"/>
                        </a:lnSpc>
                        <a:spcAft>
                          <a:spcPts val="0"/>
                        </a:spcAft>
                      </a:pPr>
                      <a:r>
                        <a:rPr lang="fa-IR" sz="1100" b="1">
                          <a:latin typeface="Times New Roman"/>
                          <a:ea typeface="Times New Roman"/>
                          <a:cs typeface="B Zar"/>
                        </a:rPr>
                        <a:t>رعايت نکات ايمني</a:t>
                      </a:r>
                      <a:endParaRPr lang="en-US" sz="1200">
                        <a:latin typeface="Times New Roman"/>
                        <a:ea typeface="Times New Roman"/>
                      </a:endParaRPr>
                    </a:p>
                  </a:txBody>
                  <a:tcPr marL="68580" marR="68580" marT="0" marB="0"/>
                </a:tc>
                <a:tc>
                  <a:txBody>
                    <a:bodyPr/>
                    <a:lstStyle/>
                    <a:p>
                      <a:pPr algn="r" rtl="1">
                        <a:lnSpc>
                          <a:spcPct val="115000"/>
                        </a:lnSpc>
                        <a:spcAft>
                          <a:spcPts val="0"/>
                        </a:spcAft>
                      </a:pPr>
                      <a:r>
                        <a:rPr lang="ar-SA" sz="1100">
                          <a:latin typeface="Times New Roman"/>
                          <a:ea typeface="Times New Roman"/>
                          <a:cs typeface="B Zar"/>
                        </a:rPr>
                        <a:t>1-  سقف سالم </a:t>
                      </a:r>
                      <a:endParaRPr lang="en-US" sz="1200">
                        <a:latin typeface="Times New Roman"/>
                        <a:ea typeface="Times New Roman"/>
                      </a:endParaRPr>
                    </a:p>
                    <a:p>
                      <a:pPr algn="r" rtl="0">
                        <a:lnSpc>
                          <a:spcPct val="115000"/>
                        </a:lnSpc>
                        <a:spcAft>
                          <a:spcPts val="0"/>
                        </a:spcAft>
                      </a:pPr>
                      <a:r>
                        <a:rPr lang="ar-SA" sz="1100">
                          <a:latin typeface="Times New Roman"/>
                          <a:ea typeface="Times New Roman"/>
                          <a:cs typeface="B Zar"/>
                        </a:rPr>
                        <a:t>2-  ديوار ايمن </a:t>
                      </a:r>
                      <a:endParaRPr lang="en-US" sz="1200">
                        <a:latin typeface="Times New Roman"/>
                        <a:ea typeface="Times New Roman"/>
                      </a:endParaRPr>
                    </a:p>
                    <a:p>
                      <a:pPr algn="r" rtl="0">
                        <a:lnSpc>
                          <a:spcPct val="115000"/>
                        </a:lnSpc>
                        <a:spcAft>
                          <a:spcPts val="0"/>
                        </a:spcAft>
                      </a:pPr>
                      <a:r>
                        <a:rPr lang="ar-SA" sz="1100">
                          <a:latin typeface="Times New Roman"/>
                          <a:ea typeface="Times New Roman"/>
                          <a:cs typeface="B Zar"/>
                        </a:rPr>
                        <a:t>3-  صندلي ايمن  </a:t>
                      </a:r>
                      <a:endParaRPr lang="en-US" sz="1200">
                        <a:latin typeface="Times New Roman"/>
                        <a:ea typeface="Times New Roman"/>
                      </a:endParaRPr>
                    </a:p>
                    <a:p>
                      <a:pPr algn="r" rtl="0">
                        <a:lnSpc>
                          <a:spcPct val="115000"/>
                        </a:lnSpc>
                        <a:spcAft>
                          <a:spcPts val="0"/>
                        </a:spcAft>
                      </a:pPr>
                      <a:r>
                        <a:rPr lang="ar-SA" sz="1100">
                          <a:latin typeface="Times New Roman"/>
                          <a:ea typeface="Times New Roman"/>
                          <a:cs typeface="B Zar"/>
                        </a:rPr>
                        <a:t>4-  وسايل نوري، گرمايي و سرمايي ايمن با نصب صحيح </a:t>
                      </a:r>
                      <a:endParaRPr lang="en-US" sz="1200">
                        <a:latin typeface="Times New Roman"/>
                        <a:ea typeface="Times New Roman"/>
                      </a:endParaRPr>
                    </a:p>
                    <a:p>
                      <a:pPr algn="r" rtl="0">
                        <a:lnSpc>
                          <a:spcPct val="115000"/>
                        </a:lnSpc>
                        <a:spcAft>
                          <a:spcPts val="600"/>
                        </a:spcAft>
                        <a:tabLst>
                          <a:tab pos="185420" algn="l"/>
                        </a:tabLst>
                      </a:pPr>
                      <a:r>
                        <a:rPr lang="ar-SA" sz="1100">
                          <a:latin typeface="Times New Roman"/>
                          <a:ea typeface="Times New Roman"/>
                          <a:cs typeface="B Zar"/>
                        </a:rPr>
                        <a:t>5-  نبود وسايل اضافي در محل ورود شركت كنندگان به كلاس و مسير نامبردگان تا صندلي هاي كلاس</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239863">
                <a:tc gridSpan="5">
                  <a:txBody>
                    <a:bodyPr/>
                    <a:lstStyle/>
                    <a:p>
                      <a:pPr algn="ctr" rtl="0">
                        <a:lnSpc>
                          <a:spcPct val="115000"/>
                        </a:lnSpc>
                        <a:spcAft>
                          <a:spcPts val="0"/>
                        </a:spcAft>
                      </a:pPr>
                      <a:r>
                        <a:rPr lang="fa-IR" sz="1100" b="1">
                          <a:latin typeface="Times New Roman"/>
                          <a:ea typeface="Times New Roman"/>
                          <a:cs typeface="B Zar"/>
                        </a:rPr>
                        <a:t>ويژگي هاي فراگير</a:t>
                      </a:r>
                      <a:endParaRPr lang="en-US" sz="1200">
                        <a:latin typeface="Times New Roman"/>
                        <a:ea typeface="Times New Roman"/>
                      </a:endParaRPr>
                    </a:p>
                  </a:txBody>
                  <a:tcPr marL="68580" marR="68580"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39863">
                <a:tc>
                  <a:txBody>
                    <a:bodyPr/>
                    <a:lstStyle/>
                    <a:p>
                      <a:pPr algn="ctr" rtl="1">
                        <a:lnSpc>
                          <a:spcPct val="115000"/>
                        </a:lnSpc>
                        <a:spcAft>
                          <a:spcPts val="0"/>
                        </a:spcAft>
                      </a:pPr>
                      <a:r>
                        <a:rPr lang="ar-SA" sz="1100" b="1">
                          <a:latin typeface="Times New Roman"/>
                          <a:ea typeface="Times New Roman"/>
                          <a:cs typeface="B Zar"/>
                        </a:rPr>
                        <a:t>9</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تعداد  فراگيران</a:t>
                      </a:r>
                      <a:endParaRPr lang="en-US" sz="1200">
                        <a:latin typeface="Times New Roman"/>
                        <a:ea typeface="Times New Roman"/>
                      </a:endParaRPr>
                    </a:p>
                  </a:txBody>
                  <a:tcPr marL="68580" marR="68580" marT="0" marB="0"/>
                </a:tc>
                <a:tc>
                  <a:txBody>
                    <a:bodyPr/>
                    <a:lstStyle/>
                    <a:p>
                      <a:pPr marL="342900" lvl="0" indent="-342900" algn="r" rtl="1">
                        <a:lnSpc>
                          <a:spcPct val="115000"/>
                        </a:lnSpc>
                        <a:spcAft>
                          <a:spcPts val="0"/>
                        </a:spcAft>
                        <a:buFont typeface="+mj-lt"/>
                        <a:buAutoNum type="arabicPeriod" startAt="20"/>
                      </a:pPr>
                      <a:r>
                        <a:rPr lang="ar-SA" sz="1100">
                          <a:latin typeface="Times New Roman"/>
                          <a:ea typeface="Times New Roman"/>
                          <a:cs typeface="B Zar"/>
                        </a:rPr>
                        <a:t>5  نفر سالمند در كلاس</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397115">
                <a:tc>
                  <a:txBody>
                    <a:bodyPr/>
                    <a:lstStyle/>
                    <a:p>
                      <a:pPr algn="ctr" rtl="1">
                        <a:lnSpc>
                          <a:spcPct val="115000"/>
                        </a:lnSpc>
                        <a:spcAft>
                          <a:spcPts val="0"/>
                        </a:spcAft>
                      </a:pPr>
                      <a:r>
                        <a:rPr lang="ar-SA" sz="1100" b="1">
                          <a:latin typeface="Times New Roman"/>
                          <a:ea typeface="Times New Roman"/>
                          <a:cs typeface="B Zar"/>
                        </a:rPr>
                        <a:t>10</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سن فراگير</a:t>
                      </a:r>
                      <a:endParaRPr lang="en-US" sz="1200">
                        <a:latin typeface="Times New Roman"/>
                        <a:ea typeface="Times New Roman"/>
                      </a:endParaRPr>
                    </a:p>
                  </a:txBody>
                  <a:tcPr marL="68580" marR="68580" marT="0" marB="0"/>
                </a:tc>
                <a:tc>
                  <a:txBody>
                    <a:bodyPr/>
                    <a:lstStyle/>
                    <a:p>
                      <a:pPr algn="r" rtl="0">
                        <a:lnSpc>
                          <a:spcPct val="115000"/>
                        </a:lnSpc>
                        <a:spcAft>
                          <a:spcPts val="0"/>
                        </a:spcAft>
                      </a:pPr>
                      <a:r>
                        <a:rPr lang="ar-SA" sz="1100">
                          <a:latin typeface="Times New Roman"/>
                          <a:ea typeface="Times New Roman"/>
                          <a:cs typeface="B Zar"/>
                        </a:rPr>
                        <a:t>سن تمامي فراگيران 60 سال و با لاتر</a:t>
                      </a:r>
                      <a:endParaRPr lang="en-US" sz="1200">
                        <a:latin typeface="Times New Roman"/>
                        <a:ea typeface="Times New Roman"/>
                      </a:endParaRPr>
                    </a:p>
                  </a:txBody>
                  <a:tcPr marL="68580" marR="68580" marT="0" marB="0"/>
                </a:tc>
                <a:tc>
                  <a:txBody>
                    <a:bodyPr/>
                    <a:lstStyle/>
                    <a:p>
                      <a:pPr algn="ctr" rtl="1">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794229">
                <a:tc>
                  <a:txBody>
                    <a:bodyPr/>
                    <a:lstStyle/>
                    <a:p>
                      <a:pPr algn="ctr" rtl="1">
                        <a:lnSpc>
                          <a:spcPct val="115000"/>
                        </a:lnSpc>
                        <a:spcAft>
                          <a:spcPts val="0"/>
                        </a:spcAft>
                      </a:pPr>
                      <a:r>
                        <a:rPr lang="ar-SA" sz="1100" b="1">
                          <a:latin typeface="Times New Roman"/>
                          <a:ea typeface="Times New Roman"/>
                          <a:cs typeface="B Zar"/>
                        </a:rPr>
                        <a:t>11</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آگاهي فراگير از كلاس آموزشي</a:t>
                      </a:r>
                      <a:endParaRPr lang="en-US" sz="1200">
                        <a:latin typeface="Times New Roman"/>
                        <a:ea typeface="Times New Roman"/>
                      </a:endParaRPr>
                    </a:p>
                  </a:txBody>
                  <a:tcPr marL="68580" marR="68580" marT="0" marB="0"/>
                </a:tc>
                <a:tc>
                  <a:txBody>
                    <a:bodyPr/>
                    <a:lstStyle/>
                    <a:p>
                      <a:pPr marL="342900" lvl="0" indent="-342900" algn="r" rtl="1">
                        <a:lnSpc>
                          <a:spcPct val="115000"/>
                        </a:lnSpc>
                        <a:spcAft>
                          <a:spcPts val="0"/>
                        </a:spcAft>
                        <a:buSzPts val="1100"/>
                        <a:buFont typeface="+mj-lt"/>
                        <a:buAutoNum type="arabicPeriod"/>
                      </a:pPr>
                      <a:r>
                        <a:rPr lang="ar-SA" sz="1100">
                          <a:latin typeface="Times New Roman"/>
                          <a:ea typeface="Times New Roman"/>
                          <a:cs typeface="B Zar"/>
                        </a:rPr>
                        <a:t>موضوع آموزش</a:t>
                      </a:r>
                      <a:endParaRPr lang="en-US" sz="1200">
                        <a:latin typeface="Times New Roman"/>
                        <a:ea typeface="Times New Roman"/>
                      </a:endParaRPr>
                    </a:p>
                    <a:p>
                      <a:pPr marL="342900" lvl="0" indent="-342900" algn="r" rtl="1">
                        <a:lnSpc>
                          <a:spcPct val="115000"/>
                        </a:lnSpc>
                        <a:spcAft>
                          <a:spcPts val="0"/>
                        </a:spcAft>
                        <a:buSzPts val="1100"/>
                        <a:buFont typeface="+mj-lt"/>
                        <a:buAutoNum type="arabicPeriod"/>
                      </a:pPr>
                      <a:r>
                        <a:rPr lang="ar-SA" sz="1100">
                          <a:latin typeface="Times New Roman"/>
                          <a:ea typeface="Times New Roman"/>
                          <a:cs typeface="B Zar"/>
                        </a:rPr>
                        <a:t>مکان آموزش </a:t>
                      </a:r>
                      <a:endParaRPr lang="en-US" sz="1200">
                        <a:latin typeface="Times New Roman"/>
                        <a:ea typeface="Times New Roman"/>
                      </a:endParaRPr>
                    </a:p>
                    <a:p>
                      <a:pPr marL="342900" lvl="0" indent="-342900" algn="r" rtl="1">
                        <a:lnSpc>
                          <a:spcPct val="115000"/>
                        </a:lnSpc>
                        <a:spcAft>
                          <a:spcPts val="0"/>
                        </a:spcAft>
                        <a:buSzPts val="1100"/>
                        <a:buFont typeface="+mj-lt"/>
                        <a:buAutoNum type="arabicPeriod"/>
                      </a:pPr>
                      <a:r>
                        <a:rPr lang="ar-SA" sz="1100">
                          <a:latin typeface="Times New Roman"/>
                          <a:ea typeface="Times New Roman"/>
                          <a:cs typeface="B Zar"/>
                        </a:rPr>
                        <a:t>زمان شروع آموزش</a:t>
                      </a:r>
                      <a:endParaRPr lang="en-US" sz="1200">
                        <a:latin typeface="Times New Roman"/>
                        <a:ea typeface="Times New Roman"/>
                      </a:endParaRPr>
                    </a:p>
                    <a:p>
                      <a:pPr marL="342900" lvl="0" indent="-342900" algn="r" rtl="1">
                        <a:lnSpc>
                          <a:spcPct val="115000"/>
                        </a:lnSpc>
                        <a:spcAft>
                          <a:spcPts val="600"/>
                        </a:spcAft>
                        <a:buSzPts val="1100"/>
                        <a:buFont typeface="+mj-lt"/>
                        <a:buAutoNum type="arabicPeriod"/>
                      </a:pPr>
                      <a:r>
                        <a:rPr lang="ar-SA" sz="1100">
                          <a:latin typeface="Times New Roman"/>
                          <a:ea typeface="Times New Roman"/>
                          <a:cs typeface="B Zar"/>
                        </a:rPr>
                        <a:t>زمان خاتمه آموزش </a:t>
                      </a:r>
                      <a:endParaRPr lang="en-US" sz="1200">
                        <a:latin typeface="Times New Roman"/>
                        <a:ea typeface="Times New Roman"/>
                      </a:endParaRPr>
                    </a:p>
                  </a:txBody>
                  <a:tcPr marL="68580" marR="68580" marT="0" marB="0"/>
                </a:tc>
                <a:tc>
                  <a:txBody>
                    <a:bodyPr/>
                    <a:lstStyle/>
                    <a:p>
                      <a:pPr marL="1206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1206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1206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marL="12065"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dirty="0">
                        <a:latin typeface="Times New Roman"/>
                        <a:ea typeface="Times New Roman"/>
                        <a:cs typeface="B Zar"/>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000" b="1" dirty="0" smtClean="0">
                <a:solidFill>
                  <a:schemeClr val="accent3"/>
                </a:solidFill>
                <a:latin typeface="Tahoma" pitchFamily="34" charset="0"/>
                <a:cs typeface="B Yagut" pitchFamily="2" charset="-78"/>
              </a:rPr>
              <a:t>هدف برنامه </a:t>
            </a:r>
            <a:endParaRPr lang="fa-IR" sz="6000" b="1" dirty="0">
              <a:solidFill>
                <a:schemeClr val="accent3"/>
              </a:solidFill>
              <a:latin typeface="Tahoma" pitchFamily="34" charset="0"/>
              <a:cs typeface="B Yagut" pitchFamily="2" charset="-78"/>
            </a:endParaRPr>
          </a:p>
        </p:txBody>
      </p:sp>
      <p:sp>
        <p:nvSpPr>
          <p:cNvPr id="3" name="Content Placeholder 2"/>
          <p:cNvSpPr>
            <a:spLocks noGrp="1"/>
          </p:cNvSpPr>
          <p:nvPr>
            <p:ph idx="1"/>
          </p:nvPr>
        </p:nvSpPr>
        <p:spPr>
          <a:xfrm>
            <a:off x="500034" y="3071810"/>
            <a:ext cx="8229600" cy="2857520"/>
          </a:xfrm>
        </p:spPr>
        <p:txBody>
          <a:bodyPr>
            <a:noAutofit/>
          </a:bodyPr>
          <a:lstStyle/>
          <a:p>
            <a:pPr algn="ctr">
              <a:buNone/>
            </a:pPr>
            <a:r>
              <a:rPr lang="fa-IR" sz="5400" b="1" dirty="0" smtClean="0">
                <a:solidFill>
                  <a:schemeClr val="accent4">
                    <a:lumMod val="75000"/>
                  </a:schemeClr>
                </a:solidFill>
                <a:latin typeface="Tahoma" pitchFamily="34" charset="0"/>
                <a:ea typeface="+mj-ea"/>
                <a:cs typeface="B Yagut" pitchFamily="2" charset="-78"/>
              </a:rPr>
              <a:t>بهبود شیوه زندگی سالمند </a:t>
            </a:r>
          </a:p>
          <a:p>
            <a:pPr algn="ctr">
              <a:buNone/>
            </a:pPr>
            <a:r>
              <a:rPr lang="fa-IR" sz="5400" b="1" dirty="0" smtClean="0">
                <a:solidFill>
                  <a:schemeClr val="accent4">
                    <a:lumMod val="75000"/>
                  </a:schemeClr>
                </a:solidFill>
                <a:latin typeface="Tahoma" pitchFamily="34" charset="0"/>
                <a:ea typeface="+mj-ea"/>
                <a:cs typeface="B Yagut" pitchFamily="2" charset="-78"/>
              </a:rPr>
              <a:t>به منظور </a:t>
            </a:r>
          </a:p>
          <a:p>
            <a:pPr algn="ctr">
              <a:buNone/>
            </a:pPr>
            <a:r>
              <a:rPr lang="fa-IR" sz="5400" b="1" dirty="0" smtClean="0">
                <a:solidFill>
                  <a:schemeClr val="accent4">
                    <a:lumMod val="75000"/>
                  </a:schemeClr>
                </a:solidFill>
                <a:latin typeface="Tahoma" pitchFamily="34" charset="0"/>
                <a:ea typeface="+mj-ea"/>
                <a:cs typeface="B Yagut" pitchFamily="2" charset="-78"/>
              </a:rPr>
              <a:t>افزایش سالمندان با رفتار سالم</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37192"/>
          </a:xfrm>
        </p:spPr>
        <p:txBody>
          <a:bodyPr>
            <a:normAutofit/>
          </a:bodyPr>
          <a:lstStyle/>
          <a:p>
            <a:pPr algn="ctr"/>
            <a:r>
              <a:rPr lang="ar-SA" sz="2000" dirty="0" smtClean="0"/>
              <a:t>پايش فرايند آموزش (در حين اجراي آموزش)</a:t>
            </a:r>
            <a:endParaRPr lang="fa-IR" sz="2000" dirty="0"/>
          </a:p>
        </p:txBody>
      </p:sp>
      <p:graphicFrame>
        <p:nvGraphicFramePr>
          <p:cNvPr id="4" name="Content Placeholder 3"/>
          <p:cNvGraphicFramePr>
            <a:graphicFrameLocks noGrp="1"/>
          </p:cNvGraphicFramePr>
          <p:nvPr>
            <p:ph idx="1"/>
          </p:nvPr>
        </p:nvGraphicFramePr>
        <p:xfrm>
          <a:off x="457197" y="1285860"/>
          <a:ext cx="7239003" cy="5370243"/>
        </p:xfrm>
        <a:graphic>
          <a:graphicData uri="http://schemas.openxmlformats.org/drawingml/2006/table">
            <a:tbl>
              <a:tblPr rtl="1" firstRow="1" bandRow="1">
                <a:tableStyleId>{5C22544A-7EE6-4342-B048-85BDC9FD1C3A}</a:tableStyleId>
              </a:tblPr>
              <a:tblGrid>
                <a:gridCol w="809641"/>
                <a:gridCol w="1657339"/>
                <a:gridCol w="3000355"/>
                <a:gridCol w="928682"/>
                <a:gridCol w="842986"/>
              </a:tblGrid>
              <a:tr h="223653">
                <a:tc>
                  <a:txBody>
                    <a:bodyPr/>
                    <a:lstStyle/>
                    <a:p>
                      <a:pPr rtl="0">
                        <a:lnSpc>
                          <a:spcPct val="115000"/>
                        </a:lnSpc>
                        <a:spcAft>
                          <a:spcPts val="0"/>
                        </a:spcAft>
                      </a:pPr>
                      <a:r>
                        <a:rPr lang="ar-SA" sz="1100" b="1" dirty="0">
                          <a:latin typeface="Times New Roman"/>
                          <a:ea typeface="Times New Roman"/>
                          <a:cs typeface="B Zar"/>
                        </a:rPr>
                        <a:t>رديف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موضوع</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dirty="0">
                          <a:latin typeface="Times New Roman"/>
                          <a:ea typeface="Times New Roman"/>
                          <a:cs typeface="B Zar"/>
                        </a:rPr>
                        <a:t>استاندارد</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كل</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حاصل</a:t>
                      </a:r>
                      <a:endParaRPr lang="en-US" sz="1200">
                        <a:latin typeface="Times New Roman"/>
                        <a:ea typeface="Times New Roman"/>
                      </a:endParaRPr>
                    </a:p>
                  </a:txBody>
                  <a:tcPr marL="68580" marR="68580" marT="0" marB="0"/>
                </a:tc>
              </a:tr>
              <a:tr h="821531">
                <a:tc>
                  <a:txBody>
                    <a:bodyPr/>
                    <a:lstStyle/>
                    <a:p>
                      <a:pPr algn="ctr" rtl="0">
                        <a:lnSpc>
                          <a:spcPct val="115000"/>
                        </a:lnSpc>
                        <a:spcAft>
                          <a:spcPts val="0"/>
                        </a:spcAft>
                      </a:pPr>
                      <a:r>
                        <a:rPr lang="en-US" sz="1100" b="1">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انجام پيش آزمون</a:t>
                      </a:r>
                      <a:endParaRPr lang="en-US" sz="1200">
                        <a:latin typeface="Times New Roman"/>
                        <a:ea typeface="Times New Roman"/>
                      </a:endParaRPr>
                    </a:p>
                  </a:txBody>
                  <a:tcPr marL="68580" marR="68580" marT="0" marB="0"/>
                </a:tc>
                <a:tc>
                  <a:txBody>
                    <a:bodyPr/>
                    <a:lstStyle/>
                    <a:p>
                      <a:pPr marL="342900" lvl="0" indent="-342900" algn="r" rtl="1">
                        <a:lnSpc>
                          <a:spcPct val="115000"/>
                        </a:lnSpc>
                        <a:spcAft>
                          <a:spcPts val="0"/>
                        </a:spcAft>
                        <a:buSzPts val="1100"/>
                        <a:buFont typeface="+mj-lt"/>
                        <a:buAutoNum type="arabicPeriod"/>
                      </a:pPr>
                      <a:r>
                        <a:rPr lang="ar-SA" sz="1100" dirty="0">
                          <a:latin typeface="Times New Roman"/>
                          <a:ea typeface="Times New Roman"/>
                          <a:cs typeface="B Zar"/>
                        </a:rPr>
                        <a:t>انجام پيش آزمون بر اساس زمان پيش بيني شده در طرح درس</a:t>
                      </a:r>
                      <a:endParaRPr lang="en-US" sz="1200" dirty="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انجام پيش آزمون براي كليه فراگيران </a:t>
                      </a:r>
                      <a:endParaRPr lang="en-US" sz="1200" dirty="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بررسي سريع پيش آزمون توسط مربی جهت پیدا کردن نقاط ضعف زمینه های اطلاعاتی فراگیران</a:t>
                      </a:r>
                      <a:endParaRPr lang="en-US" sz="1200" dirty="0">
                        <a:latin typeface="Times New Roman"/>
                        <a:ea typeface="Times New Roman"/>
                        <a:cs typeface="B Lotus"/>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2628900">
                <a:tc>
                  <a:txBody>
                    <a:bodyPr/>
                    <a:lstStyle/>
                    <a:p>
                      <a:pPr algn="ctr" rtl="0">
                        <a:lnSpc>
                          <a:spcPct val="115000"/>
                        </a:lnSpc>
                        <a:spcAft>
                          <a:spcPts val="0"/>
                        </a:spcAft>
                      </a:pPr>
                      <a:r>
                        <a:rPr lang="en-US" sz="1100" b="1">
                          <a:latin typeface="Times New Roman"/>
                          <a:ea typeface="Times New Roman"/>
                          <a:cs typeface="B Zar"/>
                        </a:rPr>
                        <a:t>2</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dirty="0">
                          <a:latin typeface="Times New Roman"/>
                          <a:ea typeface="Times New Roman"/>
                          <a:cs typeface="B Zar"/>
                        </a:rPr>
                        <a:t>توانايي و تسلط مربي</a:t>
                      </a:r>
                      <a:endParaRPr lang="en-US" sz="1200" dirty="0">
                        <a:latin typeface="Times New Roman"/>
                        <a:ea typeface="Times New Roman"/>
                      </a:endParaRPr>
                    </a:p>
                  </a:txBody>
                  <a:tcPr marL="68580" marR="68580" marT="0" marB="0"/>
                </a:tc>
                <a:tc>
                  <a:txBody>
                    <a:bodyPr/>
                    <a:lstStyle/>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شروع آموزش بر اساس طرح درس </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طرح سؤالات مرتبط بر اساس طرح درس </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بکارگيري صحيح روش هاي آموزشي مندرج در طرح درس </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مرور مطالب گفته شده بر اساس طرح درس</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خاتمه آموزش بر اساس طرح درس موضوع آموزشي مرتبط</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پاسخگويي صحيح به سئوالات مرتبط با موضوع آموزشي</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رعايت توالي طرح درس (به ويژه در بدنه طرح درس)</a:t>
                      </a:r>
                      <a:endParaRPr lang="en-US" sz="1200" dirty="0">
                        <a:latin typeface="Times New Roman"/>
                        <a:ea typeface="Times New Roman"/>
                        <a:cs typeface="B Lotus"/>
                      </a:endParaRPr>
                    </a:p>
                    <a:p>
                      <a:pPr marL="342900" lvl="0" indent="-342900" algn="just" rtl="1">
                        <a:lnSpc>
                          <a:spcPct val="115000"/>
                        </a:lnSpc>
                        <a:spcAft>
                          <a:spcPts val="0"/>
                        </a:spcAft>
                        <a:buSzPts val="1100"/>
                        <a:buFont typeface="Times New Roman"/>
                        <a:buAutoNum type="arabicPeriod"/>
                      </a:pPr>
                      <a:r>
                        <a:rPr lang="ar-SA" sz="1100" dirty="0">
                          <a:latin typeface="Times New Roman"/>
                          <a:ea typeface="Times New Roman"/>
                          <a:cs typeface="B Zar"/>
                        </a:rPr>
                        <a:t>هدايت بحث در مورد سؤالات غير مرتبط با اهداف آموزشي</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حفظ نظم در كلاس</a:t>
                      </a:r>
                      <a:endParaRPr lang="en-US" sz="1200" dirty="0">
                        <a:latin typeface="Times New Roman"/>
                        <a:ea typeface="Times New Roman"/>
                        <a:cs typeface="B Lotus"/>
                      </a:endParaRPr>
                    </a:p>
                    <a:p>
                      <a:pPr marL="342900" lvl="0" indent="-342900" algn="r" rtl="1">
                        <a:lnSpc>
                          <a:spcPct val="115000"/>
                        </a:lnSpc>
                        <a:spcAft>
                          <a:spcPts val="0"/>
                        </a:spcAft>
                        <a:buSzPts val="1100"/>
                        <a:buFont typeface="Times New Roman"/>
                        <a:buAutoNum type="arabicPeriod"/>
                      </a:pPr>
                      <a:r>
                        <a:rPr lang="ar-SA" sz="1100" dirty="0">
                          <a:latin typeface="Times New Roman"/>
                          <a:ea typeface="Times New Roman"/>
                          <a:cs typeface="B Zar"/>
                        </a:rPr>
                        <a:t>ارائه مطالب آموزشي بر اساس كتب شيوه زندگي سالم در دوره سالمندي</a:t>
                      </a:r>
                      <a:endParaRPr lang="en-US" sz="1200" dirty="0">
                        <a:latin typeface="Times New Roman"/>
                        <a:ea typeface="Times New Roman"/>
                        <a:cs typeface="B Lotus"/>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565964">
                <a:tc>
                  <a:txBody>
                    <a:bodyPr/>
                    <a:lstStyle/>
                    <a:p>
                      <a:pPr algn="ctr" rtl="0">
                        <a:lnSpc>
                          <a:spcPct val="115000"/>
                        </a:lnSpc>
                        <a:spcAft>
                          <a:spcPts val="0"/>
                        </a:spcAft>
                      </a:pPr>
                      <a:r>
                        <a:rPr lang="ar-SA" sz="1100" b="1">
                          <a:latin typeface="Times New Roman"/>
                          <a:ea typeface="Times New Roman"/>
                          <a:cs typeface="B Zar"/>
                        </a:rPr>
                        <a:t>4</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مسئوليت پذيري مربي</a:t>
                      </a:r>
                      <a:endParaRPr lang="en-US" sz="1200">
                        <a:latin typeface="Times New Roman"/>
                        <a:ea typeface="Times New Roman"/>
                      </a:endParaRPr>
                    </a:p>
                  </a:txBody>
                  <a:tcPr marL="68580" marR="68580" marT="0" marB="0"/>
                </a:tc>
                <a:tc>
                  <a:txBody>
                    <a:bodyPr/>
                    <a:lstStyle/>
                    <a:p>
                      <a:pPr marL="342900" lvl="0" indent="-342900" algn="just" rtl="1">
                        <a:lnSpc>
                          <a:spcPct val="115000"/>
                        </a:lnSpc>
                        <a:spcAft>
                          <a:spcPts val="0"/>
                        </a:spcAft>
                        <a:buFont typeface="+mj-lt"/>
                        <a:buAutoNum type="arabicPeriod"/>
                      </a:pPr>
                      <a:r>
                        <a:rPr lang="ar-SA" sz="1100">
                          <a:latin typeface="Times New Roman"/>
                          <a:ea typeface="Times New Roman"/>
                          <a:cs typeface="B Zar"/>
                        </a:rPr>
                        <a:t>شروع آموزش پس از برگزاری پیش آزمون</a:t>
                      </a:r>
                      <a:endParaRPr lang="en-US" sz="1200">
                        <a:latin typeface="Times New Roman"/>
                        <a:ea typeface="Times New Roman"/>
                      </a:endParaRPr>
                    </a:p>
                    <a:p>
                      <a:pPr marL="342900" lvl="0" indent="-342900" algn="r" rtl="1">
                        <a:lnSpc>
                          <a:spcPct val="115000"/>
                        </a:lnSpc>
                        <a:spcAft>
                          <a:spcPts val="0"/>
                        </a:spcAft>
                        <a:buFont typeface="+mj-lt"/>
                        <a:buAutoNum type="arabicPeriod"/>
                      </a:pPr>
                      <a:r>
                        <a:rPr lang="ar-SA" sz="1100">
                          <a:latin typeface="Times New Roman"/>
                          <a:ea typeface="Times New Roman"/>
                          <a:cs typeface="B Zar"/>
                        </a:rPr>
                        <a:t>خاتمه آموزش در زمان مقرر بر اساس طرح درس</a:t>
                      </a:r>
                      <a:endParaRPr lang="en-US" sz="1200">
                        <a:latin typeface="Times New Roman"/>
                        <a:ea typeface="Times New Roman"/>
                      </a:endParaRPr>
                    </a:p>
                    <a:p>
                      <a:pPr marL="342900" lvl="0" indent="-342900" algn="just" rtl="1">
                        <a:lnSpc>
                          <a:spcPct val="115000"/>
                        </a:lnSpc>
                        <a:spcAft>
                          <a:spcPts val="0"/>
                        </a:spcAft>
                        <a:buFont typeface="+mj-lt"/>
                        <a:buAutoNum type="arabicPeriod"/>
                      </a:pPr>
                      <a:r>
                        <a:rPr lang="ar-SA" sz="1100">
                          <a:latin typeface="Times New Roman"/>
                          <a:ea typeface="Times New Roman"/>
                          <a:cs typeface="B Zar"/>
                        </a:rPr>
                        <a:t>استفاده از وسايل آموزشي بر اساس طرح درس </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1117801">
                <a:tc>
                  <a:txBody>
                    <a:bodyPr/>
                    <a:lstStyle/>
                    <a:p>
                      <a:pPr algn="ctr" rtl="0">
                        <a:lnSpc>
                          <a:spcPct val="115000"/>
                        </a:lnSpc>
                        <a:spcAft>
                          <a:spcPts val="0"/>
                        </a:spcAft>
                      </a:pPr>
                      <a:r>
                        <a:rPr lang="ar-SA" sz="1100" b="1">
                          <a:latin typeface="Times New Roman"/>
                          <a:ea typeface="Times New Roman"/>
                          <a:cs typeface="B Zar"/>
                        </a:rPr>
                        <a:t>5</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تعامل مربي بافراگيران و برقراري ارتباط</a:t>
                      </a:r>
                      <a:endParaRPr lang="en-US" sz="1200">
                        <a:latin typeface="Times New Roman"/>
                        <a:ea typeface="Times New Roman"/>
                      </a:endParaRPr>
                    </a:p>
                  </a:txBody>
                  <a:tcPr marL="68580" marR="68580" marT="0" marB="0"/>
                </a:tc>
                <a:tc>
                  <a:txBody>
                    <a:bodyPr/>
                    <a:lstStyle/>
                    <a:p>
                      <a:pPr marL="342900" lvl="0" indent="-342900" algn="just" rtl="1">
                        <a:lnSpc>
                          <a:spcPct val="115000"/>
                        </a:lnSpc>
                        <a:spcAft>
                          <a:spcPts val="0"/>
                        </a:spcAft>
                        <a:buSzPts val="1100"/>
                        <a:buFont typeface="+mj-lt"/>
                        <a:buAutoNum type="arabicPeriod"/>
                      </a:pPr>
                      <a:r>
                        <a:rPr lang="fa-IR" sz="1100">
                          <a:latin typeface="Times New Roman"/>
                          <a:ea typeface="Times New Roman"/>
                          <a:cs typeface="B Zar"/>
                        </a:rPr>
                        <a:t>استفاده از کلمات و عبارت هاي ساده و قابل فهم</a:t>
                      </a:r>
                      <a:endParaRPr lang="en-US" sz="120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fa-IR" sz="1100">
                          <a:latin typeface="Times New Roman"/>
                          <a:ea typeface="Times New Roman"/>
                          <a:cs typeface="B Zar"/>
                        </a:rPr>
                        <a:t>جلب مشارکت فراگير بر اساس طرح درس</a:t>
                      </a:r>
                      <a:endParaRPr lang="en-US" sz="120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fa-IR" sz="1100">
                          <a:latin typeface="Times New Roman"/>
                          <a:ea typeface="Times New Roman"/>
                          <a:cs typeface="B Zar"/>
                        </a:rPr>
                        <a:t>پرسش سؤالات مرتبط از سالمندان غير فعال در كلاس</a:t>
                      </a:r>
                      <a:endParaRPr lang="en-US" sz="120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fa-IR" sz="1100">
                          <a:latin typeface="Times New Roman"/>
                          <a:ea typeface="Times New Roman"/>
                          <a:cs typeface="B Zar"/>
                        </a:rPr>
                        <a:t>گويش محلي</a:t>
                      </a:r>
                      <a:endParaRPr lang="en-US" sz="1200">
                        <a:latin typeface="Times New Roman"/>
                        <a:ea typeface="Times New Roman"/>
                        <a:cs typeface="B Lotus"/>
                      </a:endParaRPr>
                    </a:p>
                    <a:p>
                      <a:pPr marL="342900" lvl="0" indent="-342900" algn="just" rtl="1">
                        <a:lnSpc>
                          <a:spcPct val="115000"/>
                        </a:lnSpc>
                        <a:spcAft>
                          <a:spcPts val="0"/>
                        </a:spcAft>
                        <a:buSzPts val="1100"/>
                        <a:buFont typeface="+mj-lt"/>
                        <a:buAutoNum type="arabicPeriod"/>
                      </a:pPr>
                      <a:r>
                        <a:rPr lang="fa-IR" sz="1100">
                          <a:latin typeface="Times New Roman"/>
                          <a:ea typeface="Times New Roman"/>
                          <a:cs typeface="B Zar"/>
                        </a:rPr>
                        <a:t>ادامه كلاس بر اساس دريافت بازخورد از فراگيران</a:t>
                      </a:r>
                      <a:endParaRPr lang="en-US" sz="1200">
                        <a:latin typeface="Times New Roman"/>
                        <a:ea typeface="Times New Roman"/>
                        <a:cs typeface="B Lotus"/>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normAutofit/>
          </a:bodyPr>
          <a:lstStyle/>
          <a:p>
            <a:pPr algn="ctr"/>
            <a:r>
              <a:rPr lang="ar-SA" sz="2000" dirty="0" smtClean="0"/>
              <a:t>پايش برونداد( در پايان آموزش)</a:t>
            </a:r>
            <a:endParaRPr lang="fa-IR" sz="2000" dirty="0"/>
          </a:p>
        </p:txBody>
      </p:sp>
      <p:graphicFrame>
        <p:nvGraphicFramePr>
          <p:cNvPr id="4" name="Content Placeholder 3"/>
          <p:cNvGraphicFramePr>
            <a:graphicFrameLocks noGrp="1"/>
          </p:cNvGraphicFramePr>
          <p:nvPr>
            <p:ph idx="1"/>
          </p:nvPr>
        </p:nvGraphicFramePr>
        <p:xfrm>
          <a:off x="457199" y="1609725"/>
          <a:ext cx="7239001" cy="3055112"/>
        </p:xfrm>
        <a:graphic>
          <a:graphicData uri="http://schemas.openxmlformats.org/drawingml/2006/table">
            <a:tbl>
              <a:tblPr rtl="1" firstRow="1" bandRow="1">
                <a:tableStyleId>{5C22544A-7EE6-4342-B048-85BDC9FD1C3A}</a:tableStyleId>
              </a:tblPr>
              <a:tblGrid>
                <a:gridCol w="581043"/>
                <a:gridCol w="1400165"/>
                <a:gridCol w="3614712"/>
                <a:gridCol w="728658"/>
                <a:gridCol w="914423"/>
              </a:tblGrid>
              <a:tr h="370840">
                <a:tc>
                  <a:txBody>
                    <a:bodyPr/>
                    <a:lstStyle/>
                    <a:p>
                      <a:pPr rtl="0">
                        <a:lnSpc>
                          <a:spcPct val="115000"/>
                        </a:lnSpc>
                        <a:spcAft>
                          <a:spcPts val="0"/>
                        </a:spcAft>
                      </a:pPr>
                      <a:r>
                        <a:rPr lang="ar-SA" sz="1100" b="1" dirty="0">
                          <a:latin typeface="Times New Roman"/>
                          <a:ea typeface="Times New Roman"/>
                          <a:cs typeface="B Zar"/>
                        </a:rPr>
                        <a:t>رديف</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موضوع</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استاندارد</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كل</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ar-SA" sz="1100" b="1">
                          <a:latin typeface="Times New Roman"/>
                          <a:ea typeface="Times New Roman"/>
                          <a:cs typeface="B Zar"/>
                        </a:rPr>
                        <a:t>امتياز حاصل</a:t>
                      </a: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fa-IR" sz="1100" b="1">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جمع بندی اطلاعات کلاس تغذیه مورد توافق (1)</a:t>
                      </a:r>
                      <a:endParaRPr lang="en-US" sz="1200">
                        <a:latin typeface="Times New Roman"/>
                        <a:ea typeface="Times New Roman"/>
                      </a:endParaRPr>
                    </a:p>
                  </a:txBody>
                  <a:tcPr marL="68580" marR="68580" marT="0" marB="0"/>
                </a:tc>
                <a:tc>
                  <a:txBody>
                    <a:bodyPr/>
                    <a:lstStyle/>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اعلام اهداف به تفكيك</a:t>
                      </a:r>
                      <a:endParaRPr lang="en-US" sz="1200" dirty="0">
                        <a:latin typeface="Times New Roman"/>
                        <a:ea typeface="Times New Roman"/>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دريافت نظر تمامي شركت كنندگان در مورد رفتار هاي هدف اعلام شده</a:t>
                      </a:r>
                      <a:endParaRPr lang="en-US" sz="1200" dirty="0">
                        <a:latin typeface="Times New Roman"/>
                        <a:ea typeface="Times New Roman"/>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ثبت نظرات شرکت كنندگان در كلاس در ليست </a:t>
                      </a:r>
                      <a:endParaRPr lang="en-US" sz="1200" dirty="0">
                        <a:latin typeface="Times New Roman"/>
                        <a:ea typeface="Times New Roman"/>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پرسش و پاسخ و توضيح كوتاه با شركت كنندگان داراي نظر مخالف</a:t>
                      </a:r>
                      <a:endParaRPr lang="en-US" sz="1200" dirty="0">
                        <a:latin typeface="Times New Roman"/>
                        <a:ea typeface="Times New Roman"/>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ارجاع شركت كنندگان داراي مشکل به پزشك مركز </a:t>
                      </a:r>
                      <a:endParaRPr lang="en-US" sz="1200" dirty="0">
                        <a:latin typeface="Times New Roman"/>
                        <a:ea typeface="Times New Roman"/>
                      </a:endParaRPr>
                    </a:p>
                    <a:p>
                      <a:pPr marL="342900" lvl="0" indent="-342900" algn="just" rtl="1">
                        <a:lnSpc>
                          <a:spcPct val="115000"/>
                        </a:lnSpc>
                        <a:spcAft>
                          <a:spcPts val="0"/>
                        </a:spcAft>
                        <a:buSzPts val="1100"/>
                        <a:buFont typeface="+mj-lt"/>
                        <a:buAutoNum type="arabicPeriod"/>
                      </a:pPr>
                      <a:r>
                        <a:rPr lang="ar-SA" sz="1100" dirty="0">
                          <a:latin typeface="Times New Roman"/>
                          <a:ea typeface="Times New Roman"/>
                          <a:cs typeface="B Zar"/>
                        </a:rPr>
                        <a:t>ثبت نتايج توافق نظر شركت كنندگان در ستون "توافق و ارجاع" فرم اطلاعات تغذیه</a:t>
                      </a:r>
                      <a:endParaRPr lang="en-US" sz="1200" dirty="0">
                        <a:latin typeface="Times New Roman"/>
                        <a:ea typeface="Times New Roman"/>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370840">
                <a:tc>
                  <a:txBody>
                    <a:bodyPr/>
                    <a:lstStyle/>
                    <a:p>
                      <a:pPr algn="ctr" rtl="0">
                        <a:lnSpc>
                          <a:spcPct val="115000"/>
                        </a:lnSpc>
                        <a:spcAft>
                          <a:spcPts val="0"/>
                        </a:spcAft>
                      </a:pPr>
                      <a:r>
                        <a:rPr lang="fa-IR" sz="1100" b="1">
                          <a:latin typeface="Times New Roman"/>
                          <a:ea typeface="Times New Roman"/>
                          <a:cs typeface="B Zar"/>
                        </a:rPr>
                        <a:t>2</a:t>
                      </a:r>
                      <a:endParaRPr lang="en-US" sz="1200">
                        <a:latin typeface="Times New Roman"/>
                        <a:ea typeface="Times New Roman"/>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جمع بندی اطلاعات کلاس تغذیه مورد توافق (2)</a:t>
                      </a:r>
                      <a:endParaRPr lang="en-US" sz="1200">
                        <a:latin typeface="Times New Roman"/>
                        <a:ea typeface="Times New Roman"/>
                      </a:endParaRPr>
                    </a:p>
                  </a:txBody>
                  <a:tcPr marL="68580" marR="68580" marT="0" marB="0"/>
                </a:tc>
                <a:tc>
                  <a:txBody>
                    <a:bodyPr/>
                    <a:lstStyle/>
                    <a:p>
                      <a:pPr marL="342900" lvl="0" indent="-342900" algn="r" rtl="1">
                        <a:lnSpc>
                          <a:spcPct val="115000"/>
                        </a:lnSpc>
                        <a:spcAft>
                          <a:spcPts val="0"/>
                        </a:spcAft>
                        <a:buSzPts val="1100"/>
                        <a:buFont typeface="Times New Roman"/>
                        <a:buAutoNum type="arabicPeriod"/>
                      </a:pPr>
                      <a:r>
                        <a:rPr lang="ar-SA" sz="1100">
                          <a:latin typeface="Times New Roman"/>
                          <a:ea typeface="Times New Roman"/>
                          <a:cs typeface="B Zar"/>
                        </a:rPr>
                        <a:t>انجام پس آزمون بر اساس زمان پيش بيني شده در طرح درس</a:t>
                      </a:r>
                      <a:endParaRPr lang="en-US" sz="1200">
                        <a:latin typeface="Times New Roman"/>
                        <a:ea typeface="Times New Roman"/>
                        <a:cs typeface="B Lotus"/>
                      </a:endParaRPr>
                    </a:p>
                    <a:p>
                      <a:pPr marL="342900" lvl="0" indent="-342900" algn="just" rtl="1">
                        <a:lnSpc>
                          <a:spcPct val="115000"/>
                        </a:lnSpc>
                        <a:spcAft>
                          <a:spcPts val="0"/>
                        </a:spcAft>
                        <a:buSzPts val="1100"/>
                        <a:buFont typeface="Times New Roman"/>
                        <a:buAutoNum type="arabicPeriod"/>
                      </a:pPr>
                      <a:r>
                        <a:rPr lang="ar-SA" sz="1100">
                          <a:latin typeface="Times New Roman"/>
                          <a:ea typeface="Times New Roman"/>
                          <a:cs typeface="B Zar"/>
                        </a:rPr>
                        <a:t>انجام پس آزمون براي كليه فراگيران </a:t>
                      </a:r>
                      <a:endParaRPr lang="en-US" sz="1200">
                        <a:latin typeface="Times New Roman"/>
                        <a:ea typeface="Times New Roman"/>
                        <a:cs typeface="B Lotus"/>
                      </a:endParaRPr>
                    </a:p>
                    <a:p>
                      <a:pPr marL="342900" lvl="0" indent="-342900" algn="just" rtl="1">
                        <a:lnSpc>
                          <a:spcPct val="115000"/>
                        </a:lnSpc>
                        <a:spcAft>
                          <a:spcPts val="0"/>
                        </a:spcAft>
                        <a:buSzPts val="1100"/>
                        <a:buFont typeface="Times New Roman"/>
                        <a:buAutoNum type="arabicPeriod"/>
                      </a:pPr>
                      <a:r>
                        <a:rPr lang="ar-SA" sz="1100">
                          <a:latin typeface="Times New Roman"/>
                          <a:ea typeface="Times New Roman"/>
                          <a:cs typeface="B Zar"/>
                        </a:rPr>
                        <a:t>بررسي سريع پس آزمون جهت شناسايي سالمندان داراي پاسخ ناصحيح</a:t>
                      </a:r>
                      <a:endParaRPr lang="en-US" sz="1200">
                        <a:latin typeface="Times New Roman"/>
                        <a:ea typeface="Times New Roman"/>
                        <a:cs typeface="B Lotus"/>
                      </a:endParaRPr>
                    </a:p>
                    <a:p>
                      <a:pPr marL="342900" lvl="0" indent="-342900" algn="just" rtl="1">
                        <a:lnSpc>
                          <a:spcPct val="115000"/>
                        </a:lnSpc>
                        <a:spcAft>
                          <a:spcPts val="0"/>
                        </a:spcAft>
                        <a:buSzPts val="1100"/>
                        <a:buFont typeface="Times New Roman"/>
                        <a:buAutoNum type="arabicPeriod"/>
                      </a:pPr>
                      <a:r>
                        <a:rPr lang="ar-SA" sz="1100">
                          <a:latin typeface="Times New Roman"/>
                          <a:ea typeface="Times New Roman"/>
                          <a:cs typeface="B Zar"/>
                        </a:rPr>
                        <a:t>پرسش و پاسخ و توضيح كوتاه با شركت كنندگان داراي پاسخ ناصحيح در زمينه مطالب نا صحيح</a:t>
                      </a:r>
                      <a:endParaRPr lang="en-US" sz="1200">
                        <a:latin typeface="Times New Roman"/>
                        <a:ea typeface="Times New Roman"/>
                        <a:cs typeface="B Lotus"/>
                      </a:endParaRPr>
                    </a:p>
                  </a:txBody>
                  <a:tcPr marL="68580" marR="68580" marT="0" marB="0"/>
                </a:tc>
                <a:tc>
                  <a:txBody>
                    <a:bodyPr/>
                    <a:lstStyle/>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p>
                      <a:pPr algn="ctr" rtl="0">
                        <a:lnSpc>
                          <a:spcPct val="115000"/>
                        </a:lnSpc>
                        <a:spcAft>
                          <a:spcPts val="0"/>
                        </a:spcAft>
                      </a:pPr>
                      <a:r>
                        <a:rPr lang="ar-SA" sz="1100">
                          <a:latin typeface="Times New Roman"/>
                          <a:ea typeface="Times New Roman"/>
                          <a:cs typeface="B Zar"/>
                        </a:rPr>
                        <a:t>1</a:t>
                      </a:r>
                      <a:endParaRPr lang="en-US" sz="1200">
                        <a:latin typeface="Times New Roman"/>
                        <a:ea typeface="Times New Roman"/>
                      </a:endParaRPr>
                    </a:p>
                  </a:txBody>
                  <a:tcPr marL="68580" marR="68580" marT="0" marB="0"/>
                </a:tc>
                <a:tc>
                  <a:txBody>
                    <a:bodyPr/>
                    <a:lstStyle/>
                    <a:p>
                      <a:pPr rtl="0">
                        <a:lnSpc>
                          <a:spcPct val="115000"/>
                        </a:lnSpc>
                        <a:spcAft>
                          <a:spcPts val="0"/>
                        </a:spcAft>
                      </a:pPr>
                      <a:endParaRPr lang="en-US" sz="1200">
                        <a:latin typeface="Times New Roman"/>
                        <a:ea typeface="Times New Roman"/>
                      </a:endParaRPr>
                    </a:p>
                  </a:txBody>
                  <a:tcPr marL="68580" marR="68580" marT="0" marB="0"/>
                </a:tc>
              </a:tr>
              <a:tr h="370840">
                <a:tc>
                  <a:txBody>
                    <a:bodyPr/>
                    <a:lstStyle/>
                    <a:p>
                      <a:pPr rtl="1">
                        <a:lnSpc>
                          <a:spcPct val="115000"/>
                        </a:lnSpc>
                        <a:spcAft>
                          <a:spcPts val="0"/>
                        </a:spcAft>
                      </a:pPr>
                      <a:endParaRPr lang="ar-SA" sz="1100">
                        <a:latin typeface="Times New Roman"/>
                        <a:ea typeface="Times New Roman"/>
                        <a:cs typeface="B Zar"/>
                      </a:endParaRPr>
                    </a:p>
                  </a:txBody>
                  <a:tcPr marL="68580" marR="68580" marT="0" marB="0"/>
                </a:tc>
                <a:tc>
                  <a:txBody>
                    <a:bodyPr/>
                    <a:lstStyle/>
                    <a:p>
                      <a:pPr algn="ctr" rtl="0">
                        <a:lnSpc>
                          <a:spcPct val="115000"/>
                        </a:lnSpc>
                        <a:spcAft>
                          <a:spcPts val="0"/>
                        </a:spcAft>
                      </a:pPr>
                      <a:r>
                        <a:rPr lang="fa-IR" sz="1100" b="1">
                          <a:latin typeface="Times New Roman"/>
                          <a:ea typeface="Times New Roman"/>
                          <a:cs typeface="B Zar"/>
                        </a:rPr>
                        <a:t>جمع</a:t>
                      </a:r>
                      <a:endParaRPr lang="en-US" sz="1200">
                        <a:latin typeface="Times New Roman"/>
                        <a:ea typeface="Times New Roman"/>
                      </a:endParaRPr>
                    </a:p>
                  </a:txBody>
                  <a:tcPr marL="68580" marR="68580" marT="0" marB="0"/>
                </a:tc>
                <a:tc>
                  <a:txBody>
                    <a:bodyPr/>
                    <a:lstStyle/>
                    <a:p>
                      <a:pPr algn="justLow" rtl="1">
                        <a:lnSpc>
                          <a:spcPct val="115000"/>
                        </a:lnSpc>
                        <a:spcAft>
                          <a:spcPts val="0"/>
                        </a:spcAft>
                      </a:pPr>
                      <a:endParaRPr lang="ar-SA" sz="1100">
                        <a:latin typeface="Times New Roman"/>
                        <a:ea typeface="Times New Roman"/>
                        <a:cs typeface="B Zar"/>
                      </a:endParaRPr>
                    </a:p>
                  </a:txBody>
                  <a:tcPr marL="68580" marR="68580" marT="0" marB="0"/>
                </a:tc>
                <a:tc>
                  <a:txBody>
                    <a:bodyPr/>
                    <a:lstStyle/>
                    <a:p>
                      <a:pPr algn="ctr" rtl="0">
                        <a:lnSpc>
                          <a:spcPct val="115000"/>
                        </a:lnSpc>
                        <a:spcAft>
                          <a:spcPts val="0"/>
                        </a:spcAft>
                      </a:pPr>
                      <a:r>
                        <a:rPr lang="en-US" sz="1100">
                          <a:latin typeface="Times New Roman"/>
                          <a:ea typeface="Times New Roman"/>
                          <a:cs typeface="B Zar"/>
                        </a:rPr>
                        <a:t>54</a:t>
                      </a:r>
                      <a:endParaRPr lang="en-US" sz="1200">
                        <a:latin typeface="Times New Roman"/>
                        <a:ea typeface="Times New Roman"/>
                      </a:endParaRPr>
                    </a:p>
                  </a:txBody>
                  <a:tcPr marL="68580" marR="68580" marT="0" marB="0"/>
                </a:tc>
                <a:tc>
                  <a:txBody>
                    <a:bodyPr/>
                    <a:lstStyle/>
                    <a:p>
                      <a:pPr rtl="1">
                        <a:lnSpc>
                          <a:spcPct val="115000"/>
                        </a:lnSpc>
                        <a:spcAft>
                          <a:spcPts val="0"/>
                        </a:spcAft>
                      </a:pPr>
                      <a:endParaRPr lang="ar-SA" sz="1100" dirty="0">
                        <a:latin typeface="Times New Roman"/>
                        <a:ea typeface="Times New Roman"/>
                        <a:cs typeface="B Zar"/>
                      </a:endParaRPr>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857224" y="785794"/>
            <a:ext cx="6286544" cy="542928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2">
                    <a:lumMod val="75000"/>
                  </a:schemeClr>
                </a:solidFill>
              </a:rPr>
              <a:t>شروع برنامه</a:t>
            </a:r>
            <a:endParaRPr lang="fa-IR" dirty="0"/>
          </a:p>
        </p:txBody>
      </p:sp>
      <p:sp>
        <p:nvSpPr>
          <p:cNvPr id="3" name="Content Placeholder 2"/>
          <p:cNvSpPr>
            <a:spLocks noGrp="1"/>
          </p:cNvSpPr>
          <p:nvPr>
            <p:ph idx="1"/>
          </p:nvPr>
        </p:nvSpPr>
        <p:spPr/>
        <p:txBody>
          <a:bodyPr/>
          <a:lstStyle/>
          <a:p>
            <a:pPr algn="just"/>
            <a:r>
              <a:rPr lang="fa-IR" sz="2400" b="1" dirty="0" smtClean="0">
                <a:cs typeface="B Titr" pitchFamily="2" charset="-78"/>
              </a:rPr>
              <a:t>برنامه از اواخر سال 1386 با تکمیل فرم های 16 سئوالی مربوط به بررسي مشکلات سلامت سالمندان در گروه سنی 69- 60 سال آغاز شد.</a:t>
            </a:r>
          </a:p>
          <a:p>
            <a:pPr algn="just"/>
            <a:r>
              <a:rPr lang="fa-IR" sz="2400" b="1" dirty="0" smtClean="0">
                <a:cs typeface="B Titr" pitchFamily="2" charset="-78"/>
              </a:rPr>
              <a:t> از ابتدای سال 1387 کلاس ها برگزار شد. </a:t>
            </a:r>
          </a:p>
          <a:p>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2">
                    <a:lumMod val="75000"/>
                  </a:schemeClr>
                </a:solidFill>
              </a:rPr>
              <a:t>کلاس آموزشی</a:t>
            </a:r>
            <a:endParaRPr lang="fa-IR" dirty="0"/>
          </a:p>
        </p:txBody>
      </p:sp>
      <p:sp>
        <p:nvSpPr>
          <p:cNvPr id="3" name="Content Placeholder 2"/>
          <p:cNvSpPr>
            <a:spLocks noGrp="1"/>
          </p:cNvSpPr>
          <p:nvPr>
            <p:ph idx="1"/>
          </p:nvPr>
        </p:nvSpPr>
        <p:spPr/>
        <p:txBody>
          <a:bodyPr>
            <a:normAutofit/>
          </a:bodyPr>
          <a:lstStyle/>
          <a:p>
            <a:pPr algn="just"/>
            <a:r>
              <a:rPr lang="fa-IR" sz="2400" b="1" dirty="0" smtClean="0">
                <a:cs typeface="B Titr" pitchFamily="2" charset="-78"/>
              </a:rPr>
              <a:t>منابع آموزشی بهبود شیوه زندگی سالم در سالمندی چهار جلد کتاب با عناوین تغذیه و تمرینات بدنی، استخوان ها و مفاصل، چند توصیه بهداشتی و زندگی فعال است.</a:t>
            </a:r>
          </a:p>
          <a:p>
            <a:endParaRPr lang="fa-IR" sz="2400" b="1" dirty="0" smtClean="0"/>
          </a:p>
          <a:p>
            <a:pPr algn="just"/>
            <a:r>
              <a:rPr lang="fa-IR" sz="2400" b="1" dirty="0" smtClean="0">
                <a:cs typeface="B Titr" pitchFamily="2" charset="-78"/>
              </a:rPr>
              <a:t>هر کلاس آموزشی شامل پیش آزمون، ارائه طرح درس و پس آزمون است. </a:t>
            </a:r>
          </a:p>
          <a:p>
            <a:pPr algn="just"/>
            <a:endParaRPr lang="fa-IR" sz="2400" b="1" dirty="0" smtClean="0">
              <a:cs typeface="B Titr" pitchFamily="2" charset="-78"/>
            </a:endParaRPr>
          </a:p>
          <a:p>
            <a:pPr algn="just"/>
            <a:r>
              <a:rPr lang="fa-IR" sz="2400" b="1" dirty="0" smtClean="0">
                <a:cs typeface="B Titr" pitchFamily="2" charset="-78"/>
              </a:rPr>
              <a:t>سالمندی که در کلاس آموزشی شرکت می کند و به 100% سئوالات پس آزمون پاسخ می دهد آموزش دیده محسوب می شود. دو ماه پس از آموزش، اطلاعات ماندگار و شش ماه بعد تغییر رفتار سالمند توسط چک لیست بررسی می شود. </a:t>
            </a:r>
            <a:endParaRPr lang="en-US" sz="2400" b="1" dirty="0" smtClean="0">
              <a:cs typeface="B Titr" pitchFamily="2" charset="-78"/>
            </a:endParaRPr>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000" dirty="0" smtClean="0">
                <a:cs typeface="B Titr" pitchFamily="2" charset="-78"/>
              </a:rPr>
              <a:t>شرح فرايند خدمت آموزش سلامت به سالمند به صورت گروهي</a:t>
            </a:r>
            <a:r>
              <a:rPr lang="en-US" sz="2000" dirty="0" smtClean="0">
                <a:cs typeface="B Titr" pitchFamily="2" charset="-78"/>
              </a:rPr>
              <a:t/>
            </a:r>
            <a:br>
              <a:rPr lang="en-US" sz="2000" dirty="0" smtClean="0">
                <a:cs typeface="B Titr" pitchFamily="2" charset="-78"/>
              </a:rPr>
            </a:br>
            <a:endParaRPr lang="fa-IR" sz="2000" dirty="0">
              <a:cs typeface="B Titr" pitchFamily="2" charset="-78"/>
            </a:endParaRPr>
          </a:p>
        </p:txBody>
      </p:sp>
      <p:sp>
        <p:nvSpPr>
          <p:cNvPr id="3" name="Content Placeholder 2"/>
          <p:cNvSpPr>
            <a:spLocks noGrp="1"/>
          </p:cNvSpPr>
          <p:nvPr>
            <p:ph idx="1"/>
          </p:nvPr>
        </p:nvSpPr>
        <p:spPr/>
        <p:txBody>
          <a:bodyPr>
            <a:normAutofit fontScale="40000" lnSpcReduction="20000"/>
          </a:bodyPr>
          <a:lstStyle/>
          <a:p>
            <a:endParaRPr lang="en-US" dirty="0" smtClean="0"/>
          </a:p>
          <a:p>
            <a:pPr algn="ctr">
              <a:buNone/>
            </a:pPr>
            <a:r>
              <a:rPr lang="fa-IR" sz="6000" b="1" dirty="0" smtClean="0">
                <a:cs typeface="B Titr" pitchFamily="2" charset="-78"/>
              </a:rPr>
              <a:t>سخني با مربيان</a:t>
            </a:r>
            <a:endParaRPr lang="en-US" sz="6000" dirty="0" smtClean="0">
              <a:cs typeface="B Titr" pitchFamily="2" charset="-78"/>
            </a:endParaRPr>
          </a:p>
          <a:p>
            <a:r>
              <a:rPr lang="fa-IR" sz="4200" dirty="0" smtClean="0">
                <a:cs typeface="B Titr" pitchFamily="2" charset="-78"/>
              </a:rPr>
              <a:t>تدريس براي سالمندان ، نيازمند توجه ويژه با رويكردهاي زير است:</a:t>
            </a:r>
            <a:endParaRPr lang="en-US" sz="4200" dirty="0" smtClean="0">
              <a:cs typeface="B Titr" pitchFamily="2" charset="-78"/>
            </a:endParaRPr>
          </a:p>
          <a:p>
            <a:pPr lvl="0"/>
            <a:r>
              <a:rPr lang="fa-IR" sz="4200" dirty="0" smtClean="0">
                <a:cs typeface="B Titr" pitchFamily="2" charset="-78"/>
              </a:rPr>
              <a:t>ارايه مطالب به زبان ساده و خودداري از بكاربردن واژه هاي تخصصي؛ </a:t>
            </a:r>
            <a:endParaRPr lang="en-US" sz="4200" dirty="0" smtClean="0">
              <a:cs typeface="B Titr" pitchFamily="2" charset="-78"/>
            </a:endParaRPr>
          </a:p>
          <a:p>
            <a:pPr lvl="0"/>
            <a:r>
              <a:rPr lang="fa-IR" sz="4200" dirty="0" smtClean="0">
                <a:cs typeface="B Titr" pitchFamily="2" charset="-78"/>
              </a:rPr>
              <a:t>سرعت كم در ارايه مطالب با درنظر گرفتن زمان ارايه مباحث براي سالمندان؛ </a:t>
            </a:r>
            <a:endParaRPr lang="en-US" sz="4200" dirty="0" smtClean="0">
              <a:cs typeface="B Titr" pitchFamily="2" charset="-78"/>
            </a:endParaRPr>
          </a:p>
          <a:p>
            <a:pPr lvl="0"/>
            <a:r>
              <a:rPr lang="fa-IR" sz="4200" dirty="0" smtClean="0">
                <a:cs typeface="B Titr" pitchFamily="2" charset="-78"/>
              </a:rPr>
              <a:t>جمع بندي مطالب به طور مكرر در جلسه و طرح سوال در راستاي درک مطلب توسط سالمند؛</a:t>
            </a:r>
            <a:endParaRPr lang="en-US" sz="4200" dirty="0" smtClean="0">
              <a:cs typeface="B Titr" pitchFamily="2" charset="-78"/>
            </a:endParaRPr>
          </a:p>
          <a:p>
            <a:pPr lvl="0"/>
            <a:r>
              <a:rPr lang="fa-IR" sz="4200" dirty="0" smtClean="0">
                <a:cs typeface="B Titr" pitchFamily="2" charset="-78"/>
              </a:rPr>
              <a:t>ورود به مبحث جديد پس از اطمينان حاصل كردن از یادگیری مطالب قبلی توسط سالمند؛</a:t>
            </a:r>
            <a:endParaRPr lang="en-US" sz="4200" dirty="0" smtClean="0">
              <a:cs typeface="B Titr" pitchFamily="2" charset="-78"/>
            </a:endParaRPr>
          </a:p>
          <a:p>
            <a:pPr lvl="0"/>
            <a:r>
              <a:rPr lang="fa-IR" sz="4200" dirty="0" smtClean="0">
                <a:cs typeface="B Titr" pitchFamily="2" charset="-78"/>
              </a:rPr>
              <a:t>شركت دادن سالمنداني كه به اهداف مورد نظر رسیده و در فرايند تدريس به عنوان الگو براي ساير همسالان،محسوب می شوند.</a:t>
            </a:r>
            <a:endParaRPr lang="en-US" sz="4200" dirty="0" smtClean="0">
              <a:cs typeface="B Titr" pitchFamily="2" charset="-78"/>
            </a:endParaRPr>
          </a:p>
          <a:p>
            <a:pPr lvl="0"/>
            <a:r>
              <a:rPr lang="fa-IR" sz="4200" dirty="0" smtClean="0">
                <a:cs typeface="B Titr" pitchFamily="2" charset="-78"/>
              </a:rPr>
              <a:t>از آنجا كه هدف هر آموزشي ، ارتقاء سطح اطلاعات و بکارگیری آنها در راستای تامین سلامت است، تعيين اهداف در هر جلسه براي سالمندان و رسيدن به توافق بر اهداف  قابل اجرا توسط آنان مي تواند تضمين ماندگاری اطلاعات یاد شده محسوب گردد. بنابراين دريافت تفاهم نامه شفاهي از سالمندان در پايان هر جلسه، در مورد اهدف آن جلسه مي تواند  مبنايي براي ارزشيابي تدريس شما نيز قرارگيرد. </a:t>
            </a:r>
            <a:endParaRPr lang="en-US" sz="4200" dirty="0" smtClean="0">
              <a:cs typeface="B Titr" pitchFamily="2" charset="-78"/>
            </a:endParaRPr>
          </a:p>
          <a:p>
            <a:r>
              <a:rPr lang="fa-IR" sz="4200" b="1" dirty="0" smtClean="0">
                <a:cs typeface="B Titr" pitchFamily="2" charset="-78"/>
              </a:rPr>
              <a:t>نكته:</a:t>
            </a:r>
            <a:r>
              <a:rPr lang="fa-IR" sz="4200" dirty="0" smtClean="0">
                <a:cs typeface="B Titr" pitchFamily="2" charset="-78"/>
              </a:rPr>
              <a:t> درصورت عدم توافق سالمند در خصوص اطلاعات کلاس تغذیه در دوران سالمندی، تعامل با سالمند از طريق طرح سؤالات مرتبط با اطلاعات کلاس تغذیه ضروري است</a:t>
            </a:r>
            <a:endParaRPr lang="en-US" sz="4200" dirty="0" smtClean="0">
              <a:cs typeface="B Titr" pitchFamily="2" charset="-78"/>
            </a:endParaRPr>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جدول زمان بندي اجرایي</a:t>
            </a:r>
            <a:r>
              <a:rPr lang="en-US" dirty="0" smtClean="0"/>
              <a:t/>
            </a:r>
            <a:br>
              <a:rPr lang="en-US" dirty="0" smtClean="0"/>
            </a:br>
            <a:endParaRPr lang="fa-IR" dirty="0"/>
          </a:p>
        </p:txBody>
      </p:sp>
      <p:graphicFrame>
        <p:nvGraphicFramePr>
          <p:cNvPr id="4" name="Content Placeholder 3"/>
          <p:cNvGraphicFramePr>
            <a:graphicFrameLocks noGrp="1"/>
          </p:cNvGraphicFramePr>
          <p:nvPr>
            <p:ph idx="1"/>
          </p:nvPr>
        </p:nvGraphicFramePr>
        <p:xfrm>
          <a:off x="1071537" y="1214424"/>
          <a:ext cx="6624663" cy="4773415"/>
        </p:xfrm>
        <a:graphic>
          <a:graphicData uri="http://schemas.openxmlformats.org/drawingml/2006/table">
            <a:tbl>
              <a:tblPr rtl="1" firstRow="1" bandRow="1">
                <a:tableStyleId>{5C22544A-7EE6-4342-B048-85BDC9FD1C3A}</a:tableStyleId>
              </a:tblPr>
              <a:tblGrid>
                <a:gridCol w="2208221"/>
                <a:gridCol w="2687617"/>
                <a:gridCol w="1728825"/>
              </a:tblGrid>
              <a:tr h="483954">
                <a:tc>
                  <a:txBody>
                    <a:bodyPr/>
                    <a:lstStyle/>
                    <a:p>
                      <a:pPr algn="ctr" rtl="1">
                        <a:lnSpc>
                          <a:spcPct val="115000"/>
                        </a:lnSpc>
                        <a:spcAft>
                          <a:spcPts val="0"/>
                        </a:spcAft>
                      </a:pPr>
                      <a:r>
                        <a:rPr lang="fa-IR" sz="1600" b="1" dirty="0">
                          <a:latin typeface="Times New Roman"/>
                          <a:ea typeface="Times New Roman"/>
                          <a:cs typeface="B Zar"/>
                        </a:rPr>
                        <a:t>عناوين درس</a:t>
                      </a:r>
                      <a:endParaRPr lang="en-US" sz="1600" dirty="0">
                        <a:latin typeface="Times New Roman"/>
                        <a:ea typeface="Times New Roman"/>
                      </a:endParaRPr>
                    </a:p>
                  </a:txBody>
                  <a:tcPr marL="68580" marR="68580" marT="0" marB="0"/>
                </a:tc>
                <a:tc>
                  <a:txBody>
                    <a:bodyPr/>
                    <a:lstStyle/>
                    <a:p>
                      <a:pPr algn="ctr" rtl="1">
                        <a:lnSpc>
                          <a:spcPct val="115000"/>
                        </a:lnSpc>
                        <a:spcAft>
                          <a:spcPts val="0"/>
                        </a:spcAft>
                      </a:pPr>
                      <a:r>
                        <a:rPr lang="fa-IR" sz="1600" b="1" dirty="0">
                          <a:latin typeface="Times New Roman"/>
                          <a:ea typeface="Times New Roman"/>
                          <a:cs typeface="B Zar"/>
                        </a:rPr>
                        <a:t>روش كار و تدريس</a:t>
                      </a:r>
                      <a:endParaRPr lang="en-US" sz="1600" dirty="0">
                        <a:latin typeface="Times New Roman"/>
                        <a:ea typeface="Times New Roman"/>
                      </a:endParaRPr>
                    </a:p>
                  </a:txBody>
                  <a:tcPr marL="68580" marR="68580" marT="0" marB="0"/>
                </a:tc>
                <a:tc>
                  <a:txBody>
                    <a:bodyPr/>
                    <a:lstStyle/>
                    <a:p>
                      <a:pPr algn="ctr" rtl="1">
                        <a:lnSpc>
                          <a:spcPct val="115000"/>
                        </a:lnSpc>
                        <a:spcAft>
                          <a:spcPts val="0"/>
                        </a:spcAft>
                      </a:pPr>
                      <a:r>
                        <a:rPr lang="fa-IR" sz="1600" b="1" dirty="0">
                          <a:latin typeface="Times New Roman"/>
                          <a:ea typeface="Times New Roman"/>
                          <a:cs typeface="B Zar"/>
                        </a:rPr>
                        <a:t>زمان (دقيقه)</a:t>
                      </a:r>
                      <a:endParaRPr lang="en-US" sz="1600" dirty="0">
                        <a:latin typeface="Times New Roman"/>
                        <a:ea typeface="Times New Roman"/>
                      </a:endParaRPr>
                    </a:p>
                  </a:txBody>
                  <a:tcPr marL="68580" marR="68580" marT="0" marB="0"/>
                </a:tc>
              </a:tr>
              <a:tr h="483954">
                <a:tc gridSpan="3">
                  <a:txBody>
                    <a:bodyPr/>
                    <a:lstStyle/>
                    <a:p>
                      <a:pPr algn="ctr" rtl="1">
                        <a:lnSpc>
                          <a:spcPct val="115000"/>
                        </a:lnSpc>
                        <a:spcAft>
                          <a:spcPts val="0"/>
                        </a:spcAft>
                      </a:pPr>
                      <a:r>
                        <a:rPr lang="fa-IR" sz="1600" b="1" dirty="0">
                          <a:latin typeface="Times New Roman"/>
                          <a:ea typeface="Times New Roman"/>
                          <a:cs typeface="B Titr" pitchFamily="2" charset="-78"/>
                        </a:rPr>
                        <a:t>جلسه اول</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hMerge="1">
                  <a:txBody>
                    <a:bodyPr/>
                    <a:lstStyle/>
                    <a:p>
                      <a:pPr rtl="1"/>
                      <a:endParaRPr lang="fa-IR"/>
                    </a:p>
                  </a:txBody>
                  <a:tcPr/>
                </a:tc>
              </a:tr>
              <a:tr h="548923">
                <a:tc>
                  <a:txBody>
                    <a:bodyPr/>
                    <a:lstStyle/>
                    <a:p>
                      <a:pPr algn="just" rtl="1">
                        <a:lnSpc>
                          <a:spcPct val="115000"/>
                        </a:lnSpc>
                        <a:spcAft>
                          <a:spcPts val="0"/>
                        </a:spcAft>
                      </a:pPr>
                      <a:r>
                        <a:rPr lang="fa-IR" sz="1400" dirty="0">
                          <a:latin typeface="Times New Roman"/>
                          <a:ea typeface="Times New Roman"/>
                          <a:cs typeface="B Titr" pitchFamily="2" charset="-78"/>
                        </a:rPr>
                        <a:t>آشنایی مختصر با موضوع های آموزشی </a:t>
                      </a:r>
                      <a:endParaRPr lang="en-US" sz="1400" dirty="0">
                        <a:latin typeface="Times New Roman"/>
                        <a:ea typeface="Times New Roman"/>
                        <a:cs typeface="B Titr" pitchFamily="2" charset="-78"/>
                      </a:endParaRPr>
                    </a:p>
                  </a:txBody>
                  <a:tcPr marL="68580" marR="68580" marT="0" marB="0"/>
                </a:tc>
                <a:tc>
                  <a:txBody>
                    <a:bodyPr/>
                    <a:lstStyle/>
                    <a:p>
                      <a:pPr algn="just" rtl="1">
                        <a:lnSpc>
                          <a:spcPct val="115000"/>
                        </a:lnSpc>
                        <a:spcAft>
                          <a:spcPts val="0"/>
                        </a:spcAft>
                      </a:pPr>
                      <a:r>
                        <a:rPr lang="fa-IR" sz="1400" dirty="0">
                          <a:latin typeface="Times New Roman"/>
                          <a:ea typeface="Times New Roman"/>
                          <a:cs typeface="B Titr" pitchFamily="2" charset="-78"/>
                        </a:rPr>
                        <a:t>مشخص کردن عناوین هر جلسه و شرح مختصر آن ها و  انجام پيش آزمون دوره </a:t>
                      </a:r>
                      <a:endParaRPr lang="en-US" sz="14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10</a:t>
                      </a:r>
                      <a:endParaRPr lang="en-US" sz="1600" dirty="0">
                        <a:latin typeface="Times New Roman"/>
                        <a:ea typeface="Times New Roman"/>
                        <a:cs typeface="B Titr" pitchFamily="2" charset="-78"/>
                      </a:endParaRPr>
                    </a:p>
                  </a:txBody>
                  <a:tcPr marL="68580" marR="68580" marT="0" marB="0"/>
                </a:tc>
              </a:tr>
              <a:tr h="483954">
                <a:tc>
                  <a:txBody>
                    <a:bodyPr/>
                    <a:lstStyle/>
                    <a:p>
                      <a:pPr algn="just" rtl="1">
                        <a:lnSpc>
                          <a:spcPct val="115000"/>
                        </a:lnSpc>
                        <a:spcAft>
                          <a:spcPts val="0"/>
                        </a:spcAft>
                      </a:pPr>
                      <a:r>
                        <a:rPr lang="fa-IR" sz="1400" dirty="0">
                          <a:latin typeface="Times New Roman"/>
                          <a:ea typeface="Times New Roman"/>
                          <a:cs typeface="B Titr" pitchFamily="2" charset="-78"/>
                        </a:rPr>
                        <a:t>اهميت تغذيه در دوران سالمندي </a:t>
                      </a:r>
                      <a:endParaRPr lang="en-US" sz="1400" dirty="0">
                        <a:latin typeface="Times New Roman"/>
                        <a:ea typeface="Times New Roman"/>
                        <a:cs typeface="B Titr" pitchFamily="2" charset="-78"/>
                      </a:endParaRPr>
                    </a:p>
                  </a:txBody>
                  <a:tcPr marL="68580" marR="68580" marT="0" marB="0"/>
                </a:tc>
                <a:tc>
                  <a:txBody>
                    <a:bodyPr/>
                    <a:lstStyle/>
                    <a:p>
                      <a:pPr algn="just" rtl="1">
                        <a:lnSpc>
                          <a:spcPct val="115000"/>
                        </a:lnSpc>
                        <a:spcAft>
                          <a:spcPts val="0"/>
                        </a:spcAft>
                      </a:pPr>
                      <a:r>
                        <a:rPr lang="fa-IR" sz="1400" dirty="0">
                          <a:latin typeface="Times New Roman"/>
                          <a:ea typeface="Times New Roman"/>
                          <a:cs typeface="B Titr" pitchFamily="2" charset="-78"/>
                        </a:rPr>
                        <a:t>بحث در گروه بزرگ با طرح سوال  </a:t>
                      </a:r>
                      <a:endParaRPr lang="en-US" sz="14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10</a:t>
                      </a:r>
                      <a:endParaRPr lang="en-US" sz="1600" dirty="0">
                        <a:latin typeface="Times New Roman"/>
                        <a:ea typeface="Times New Roman"/>
                        <a:cs typeface="B Titr" pitchFamily="2" charset="-78"/>
                      </a:endParaRPr>
                    </a:p>
                  </a:txBody>
                  <a:tcPr marL="68580" marR="68580" marT="0" marB="0"/>
                </a:tc>
              </a:tr>
              <a:tr h="1666659">
                <a:tc>
                  <a:txBody>
                    <a:bodyPr/>
                    <a:lstStyle/>
                    <a:p>
                      <a:pPr algn="just" rtl="1">
                        <a:lnSpc>
                          <a:spcPct val="115000"/>
                        </a:lnSpc>
                        <a:spcAft>
                          <a:spcPts val="0"/>
                        </a:spcAft>
                      </a:pPr>
                      <a:r>
                        <a:rPr lang="fa-IR" sz="1400" dirty="0">
                          <a:latin typeface="Times New Roman"/>
                          <a:ea typeface="Times New Roman"/>
                          <a:cs typeface="B Titr" pitchFamily="2" charset="-78"/>
                        </a:rPr>
                        <a:t>نياز هاي غذايي روزانه بدن در دوره سالمندي </a:t>
                      </a:r>
                      <a:endParaRPr lang="en-US" sz="14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400" dirty="0">
                          <a:latin typeface="Times New Roman"/>
                          <a:ea typeface="Times New Roman"/>
                          <a:cs typeface="B Titr" pitchFamily="2" charset="-78"/>
                        </a:rPr>
                        <a:t>گروه نان و غلات (مواد قندی و نشاسته ای)</a:t>
                      </a:r>
                      <a:endParaRPr lang="en-US" sz="14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400" dirty="0">
                          <a:latin typeface="Times New Roman"/>
                          <a:ea typeface="Times New Roman"/>
                          <a:cs typeface="B Titr" pitchFamily="2" charset="-78"/>
                        </a:rPr>
                        <a:t>گروه پروتئین ها مانند(گوشت، تخم مرغ،حبوبات ...)،،</a:t>
                      </a:r>
                      <a:endParaRPr lang="en-US" sz="14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400" dirty="0">
                          <a:latin typeface="Times New Roman"/>
                          <a:ea typeface="Times New Roman"/>
                          <a:cs typeface="B Titr" pitchFamily="2" charset="-78"/>
                        </a:rPr>
                        <a:t>چربی</a:t>
                      </a:r>
                      <a:endParaRPr lang="en-US" sz="14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400" dirty="0">
                          <a:latin typeface="Times New Roman"/>
                          <a:ea typeface="Times New Roman"/>
                          <a:cs typeface="B Titr" pitchFamily="2" charset="-78"/>
                        </a:rPr>
                        <a:t>ویتامین ها</a:t>
                      </a:r>
                      <a:endParaRPr lang="en-US" sz="14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400" dirty="0">
                          <a:latin typeface="Times New Roman"/>
                          <a:ea typeface="Times New Roman"/>
                          <a:cs typeface="B Titr" pitchFamily="2" charset="-78"/>
                        </a:rPr>
                        <a:t>مواد معدنی </a:t>
                      </a:r>
                      <a:endParaRPr lang="en-US" sz="1400" dirty="0">
                        <a:latin typeface="Times New Roman"/>
                        <a:ea typeface="Times New Roman"/>
                        <a:cs typeface="B Titr" pitchFamily="2" charset="-78"/>
                      </a:endParaRPr>
                    </a:p>
                  </a:txBody>
                  <a:tcPr marL="68580" marR="68580" marT="0" marB="0"/>
                </a:tc>
                <a:tc>
                  <a:txBody>
                    <a:bodyPr/>
                    <a:lstStyle/>
                    <a:p>
                      <a:pPr algn="just" rtl="1">
                        <a:lnSpc>
                          <a:spcPct val="115000"/>
                        </a:lnSpc>
                        <a:spcAft>
                          <a:spcPts val="0"/>
                        </a:spcAft>
                      </a:pPr>
                      <a:r>
                        <a:rPr lang="fa-IR" sz="1400" dirty="0">
                          <a:latin typeface="Times New Roman"/>
                          <a:ea typeface="Times New Roman"/>
                          <a:cs typeface="B Titr" pitchFamily="2" charset="-78"/>
                        </a:rPr>
                        <a:t>بحث در گروه بزرگ با طرح سوال و نمایش عکس های کتاب و هرم غذایی  </a:t>
                      </a:r>
                      <a:endParaRPr lang="en-US" sz="1400" dirty="0">
                        <a:latin typeface="Times New Roman"/>
                        <a:ea typeface="Times New Roman"/>
                        <a:cs typeface="B Titr" pitchFamily="2" charset="-78"/>
                      </a:endParaRPr>
                    </a:p>
                    <a:p>
                      <a:pPr algn="just" rtl="1">
                        <a:lnSpc>
                          <a:spcPct val="115000"/>
                        </a:lnSpc>
                        <a:spcAft>
                          <a:spcPts val="0"/>
                        </a:spcAft>
                      </a:pPr>
                      <a:r>
                        <a:rPr lang="fa-IR" sz="1400" dirty="0">
                          <a:latin typeface="Times New Roman"/>
                          <a:ea typeface="Times New Roman"/>
                          <a:cs typeface="B Titr" pitchFamily="2" charset="-78"/>
                        </a:rPr>
                        <a:t> استفاده از نظرات سالمندان موفق در بحث</a:t>
                      </a:r>
                      <a:endParaRPr lang="en-US" sz="14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30</a:t>
                      </a:r>
                      <a:endParaRPr lang="en-US" sz="1600" dirty="0">
                        <a:latin typeface="Times New Roman"/>
                        <a:ea typeface="Times New Roman"/>
                        <a:cs typeface="B Titr" pitchFamily="2" charset="-78"/>
                      </a:endParaRPr>
                    </a:p>
                  </a:txBody>
                  <a:tcPr marL="68580" marR="68580" marT="0" marB="0"/>
                </a:tc>
              </a:tr>
              <a:tr h="563508">
                <a:tc>
                  <a:txBody>
                    <a:bodyPr/>
                    <a:lstStyle/>
                    <a:p>
                      <a:pPr algn="just" rtl="1">
                        <a:lnSpc>
                          <a:spcPct val="115000"/>
                        </a:lnSpc>
                        <a:spcAft>
                          <a:spcPts val="0"/>
                        </a:spcAft>
                        <a:tabLst>
                          <a:tab pos="748665" algn="l"/>
                        </a:tabLst>
                      </a:pPr>
                      <a:r>
                        <a:rPr lang="fa-IR" sz="1400" dirty="0">
                          <a:latin typeface="Times New Roman"/>
                          <a:ea typeface="Times New Roman"/>
                          <a:cs typeface="B Titr" pitchFamily="2" charset="-78"/>
                        </a:rPr>
                        <a:t>ارزيابي اطلاعات كسب شده در سالمند</a:t>
                      </a:r>
                      <a:endParaRPr lang="en-US" sz="1400" dirty="0">
                        <a:latin typeface="Times New Roman"/>
                        <a:ea typeface="Times New Roman"/>
                        <a:cs typeface="B Titr" pitchFamily="2" charset="-78"/>
                      </a:endParaRPr>
                    </a:p>
                  </a:txBody>
                  <a:tcPr marL="68580" marR="68580" marT="0" marB="0"/>
                </a:tc>
                <a:tc>
                  <a:txBody>
                    <a:bodyPr/>
                    <a:lstStyle/>
                    <a:p>
                      <a:pPr algn="just" rtl="1">
                        <a:lnSpc>
                          <a:spcPts val="1700"/>
                        </a:lnSpc>
                        <a:spcAft>
                          <a:spcPts val="0"/>
                        </a:spcAft>
                      </a:pPr>
                      <a:r>
                        <a:rPr lang="fa-IR" sz="1400" dirty="0">
                          <a:latin typeface="Times New Roman"/>
                          <a:ea typeface="Times New Roman"/>
                          <a:cs typeface="B Titr" pitchFamily="2" charset="-78"/>
                        </a:rPr>
                        <a:t>پرسش و پاسخ و جمع بندي مطالب ارايه شده و انجام پس آزمون دوره</a:t>
                      </a:r>
                      <a:endParaRPr lang="en-US" sz="14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10</a:t>
                      </a:r>
                      <a:endParaRPr lang="en-US" sz="1600" dirty="0">
                        <a:latin typeface="Times New Roman"/>
                        <a:ea typeface="Times New Roman"/>
                        <a:cs typeface="B Titr" pitchFamily="2" charset="-78"/>
                      </a:endParaRPr>
                    </a:p>
                  </a:txBody>
                  <a:tcPr marL="68580" marR="68580" marT="0" marB="0"/>
                </a:tc>
              </a:tr>
              <a:tr h="483954">
                <a:tc gridSpan="2">
                  <a:txBody>
                    <a:bodyPr/>
                    <a:lstStyle/>
                    <a:p>
                      <a:pPr algn="just" rtl="1">
                        <a:lnSpc>
                          <a:spcPct val="115000"/>
                        </a:lnSpc>
                        <a:spcAft>
                          <a:spcPts val="0"/>
                        </a:spcAft>
                      </a:pPr>
                      <a:r>
                        <a:rPr lang="fa-IR" sz="1600" dirty="0">
                          <a:latin typeface="Times New Roman"/>
                          <a:ea typeface="Times New Roman"/>
                          <a:cs typeface="B Titr" pitchFamily="2" charset="-78"/>
                        </a:rPr>
                        <a:t>جمع</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a:txBody>
                    <a:bodyPr/>
                    <a:lstStyle/>
                    <a:p>
                      <a:pPr algn="ctr" rtl="1">
                        <a:lnSpc>
                          <a:spcPct val="115000"/>
                        </a:lnSpc>
                        <a:spcAft>
                          <a:spcPts val="0"/>
                        </a:spcAft>
                      </a:pPr>
                      <a:r>
                        <a:rPr lang="fa-IR" sz="1600" dirty="0">
                          <a:latin typeface="Times New Roman"/>
                          <a:ea typeface="Times New Roman"/>
                          <a:cs typeface="B Titr" pitchFamily="2" charset="-78"/>
                        </a:rPr>
                        <a:t>60</a:t>
                      </a:r>
                      <a:endParaRPr lang="en-US" sz="1600" dirty="0">
                        <a:latin typeface="Times New Roman"/>
                        <a:ea typeface="Times New Roman"/>
                        <a:cs typeface="B Titr" pitchFamily="2" charset="-78"/>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جدول زمان بندي اجرايي</a:t>
            </a:r>
            <a:r>
              <a:rPr lang="fa-IR" i="1" dirty="0" smtClean="0"/>
              <a:t> </a:t>
            </a:r>
            <a:r>
              <a:rPr lang="en-US" dirty="0" smtClean="0"/>
              <a:t/>
            </a:r>
            <a:br>
              <a:rPr lang="en-US" dirty="0" smtClean="0"/>
            </a:br>
            <a:endParaRPr lang="fa-IR" dirty="0"/>
          </a:p>
        </p:txBody>
      </p:sp>
      <p:graphicFrame>
        <p:nvGraphicFramePr>
          <p:cNvPr id="4" name="Content Placeholder 3"/>
          <p:cNvGraphicFramePr>
            <a:graphicFrameLocks noGrp="1"/>
          </p:cNvGraphicFramePr>
          <p:nvPr>
            <p:ph idx="1"/>
          </p:nvPr>
        </p:nvGraphicFramePr>
        <p:xfrm>
          <a:off x="457199" y="1609725"/>
          <a:ext cx="7239001" cy="3685032"/>
        </p:xfrm>
        <a:graphic>
          <a:graphicData uri="http://schemas.openxmlformats.org/drawingml/2006/table">
            <a:tbl>
              <a:tblPr rtl="1" firstRow="1" bandRow="1">
                <a:tableStyleId>{5C22544A-7EE6-4342-B048-85BDC9FD1C3A}</a:tableStyleId>
              </a:tblPr>
              <a:tblGrid>
                <a:gridCol w="1809750"/>
                <a:gridCol w="1057277"/>
                <a:gridCol w="2562224"/>
                <a:gridCol w="409555"/>
                <a:gridCol w="1400195"/>
              </a:tblGrid>
              <a:tr h="370840">
                <a:tc>
                  <a:txBody>
                    <a:bodyPr/>
                    <a:lstStyle/>
                    <a:p>
                      <a:pPr algn="ctr" rtl="1">
                        <a:lnSpc>
                          <a:spcPct val="115000"/>
                        </a:lnSpc>
                        <a:spcAft>
                          <a:spcPts val="0"/>
                        </a:spcAft>
                      </a:pPr>
                      <a:r>
                        <a:rPr lang="fa-IR" sz="1600" b="1" dirty="0">
                          <a:latin typeface="Times New Roman"/>
                          <a:ea typeface="Times New Roman"/>
                          <a:cs typeface="B Titr" pitchFamily="2" charset="-78"/>
                        </a:rPr>
                        <a:t>عناوين درس</a:t>
                      </a:r>
                      <a:endParaRPr lang="en-US" sz="1600" dirty="0">
                        <a:latin typeface="Times New Roman"/>
                        <a:ea typeface="Times New Roman"/>
                        <a:cs typeface="B Titr" pitchFamily="2" charset="-78"/>
                      </a:endParaRPr>
                    </a:p>
                  </a:txBody>
                  <a:tcPr marL="68580" marR="68580" marT="0" marB="0"/>
                </a:tc>
                <a:tc gridSpan="2">
                  <a:txBody>
                    <a:bodyPr/>
                    <a:lstStyle/>
                    <a:p>
                      <a:pPr algn="ctr" rtl="1">
                        <a:lnSpc>
                          <a:spcPct val="115000"/>
                        </a:lnSpc>
                        <a:spcAft>
                          <a:spcPts val="0"/>
                        </a:spcAft>
                      </a:pPr>
                      <a:r>
                        <a:rPr lang="fa-IR" sz="1600" b="1" dirty="0">
                          <a:latin typeface="Times New Roman"/>
                          <a:ea typeface="Times New Roman"/>
                          <a:cs typeface="B Titr" pitchFamily="2" charset="-78"/>
                        </a:rPr>
                        <a:t>روش تدريس</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gridSpan="2">
                  <a:txBody>
                    <a:bodyPr/>
                    <a:lstStyle/>
                    <a:p>
                      <a:pPr marL="635" algn="ctr" rtl="1">
                        <a:lnSpc>
                          <a:spcPct val="115000"/>
                        </a:lnSpc>
                        <a:spcAft>
                          <a:spcPts val="0"/>
                        </a:spcAft>
                      </a:pPr>
                      <a:r>
                        <a:rPr lang="fa-IR" sz="1600" b="1">
                          <a:latin typeface="Times New Roman"/>
                          <a:ea typeface="Times New Roman"/>
                          <a:cs typeface="B Titr" pitchFamily="2" charset="-78"/>
                        </a:rPr>
                        <a:t>زمان (دقيقه)</a:t>
                      </a:r>
                      <a:endParaRPr lang="en-US" sz="1600">
                        <a:latin typeface="Times New Roman"/>
                        <a:ea typeface="Times New Roman"/>
                        <a:cs typeface="B Titr" pitchFamily="2" charset="-78"/>
                      </a:endParaRPr>
                    </a:p>
                  </a:txBody>
                  <a:tcPr marL="68580" marR="68580" marT="0" marB="0"/>
                </a:tc>
                <a:tc hMerge="1">
                  <a:txBody>
                    <a:bodyPr/>
                    <a:lstStyle/>
                    <a:p>
                      <a:pPr rtl="1"/>
                      <a:endParaRPr lang="fa-IR"/>
                    </a:p>
                  </a:txBody>
                  <a:tcPr/>
                </a:tc>
              </a:tr>
              <a:tr h="370840">
                <a:tc gridSpan="5">
                  <a:txBody>
                    <a:bodyPr/>
                    <a:lstStyle/>
                    <a:p>
                      <a:pPr algn="ctr" rtl="1">
                        <a:lnSpc>
                          <a:spcPct val="115000"/>
                        </a:lnSpc>
                        <a:spcAft>
                          <a:spcPts val="0"/>
                        </a:spcAft>
                      </a:pPr>
                      <a:r>
                        <a:rPr lang="fa-IR" sz="1600" b="1" dirty="0">
                          <a:latin typeface="Times New Roman"/>
                          <a:ea typeface="Times New Roman"/>
                          <a:cs typeface="B Titr" pitchFamily="2" charset="-78"/>
                        </a:rPr>
                        <a:t>جلسه دوم</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70840">
                <a:tc gridSpan="2">
                  <a:txBody>
                    <a:bodyPr/>
                    <a:lstStyle/>
                    <a:p>
                      <a:pPr algn="just" rtl="1">
                        <a:lnSpc>
                          <a:spcPct val="115000"/>
                        </a:lnSpc>
                        <a:spcAft>
                          <a:spcPts val="0"/>
                        </a:spcAft>
                      </a:pPr>
                      <a:r>
                        <a:rPr lang="fa-IR" sz="1600" dirty="0">
                          <a:latin typeface="Times New Roman"/>
                          <a:ea typeface="Times New Roman"/>
                          <a:cs typeface="B Titr" pitchFamily="2" charset="-78"/>
                        </a:rPr>
                        <a:t>مرور مطالب و عناوین آموزشی   </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gridSpan="2">
                  <a:txBody>
                    <a:bodyPr/>
                    <a:lstStyle/>
                    <a:p>
                      <a:pPr algn="just" rtl="1">
                        <a:lnSpc>
                          <a:spcPct val="115000"/>
                        </a:lnSpc>
                        <a:spcAft>
                          <a:spcPts val="0"/>
                        </a:spcAft>
                      </a:pPr>
                      <a:r>
                        <a:rPr lang="fa-IR" sz="1600" dirty="0">
                          <a:latin typeface="Times New Roman"/>
                          <a:ea typeface="Times New Roman"/>
                          <a:cs typeface="B Titr" pitchFamily="2" charset="-78"/>
                        </a:rPr>
                        <a:t>مرور مطالب ارائه شده در جلسه اول و طرح عناوین جلسه دوم و انجام پيش آزمون دوره </a:t>
                      </a:r>
                      <a:endParaRPr lang="en-US" sz="1600" dirty="0">
                        <a:latin typeface="Times New Roman"/>
                        <a:ea typeface="Times New Roman"/>
                        <a:cs typeface="B Titr" pitchFamily="2" charset="-78"/>
                      </a:endParaRPr>
                    </a:p>
                  </a:txBody>
                  <a:tcPr marL="68580" marR="68580" marT="0" marB="0"/>
                </a:tc>
                <a:tc hMerge="1">
                  <a:txBody>
                    <a:bodyPr/>
                    <a:lstStyle/>
                    <a:p>
                      <a:pPr algn="ctr" rtl="1">
                        <a:lnSpc>
                          <a:spcPct val="115000"/>
                        </a:lnSpc>
                        <a:spcAft>
                          <a:spcPts val="0"/>
                        </a:spcAft>
                      </a:pPr>
                      <a:endParaRPr lang="en-US" sz="16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10</a:t>
                      </a:r>
                      <a:endParaRPr lang="en-US" sz="1600" dirty="0">
                        <a:latin typeface="Times New Roman"/>
                        <a:ea typeface="Times New Roman"/>
                        <a:cs typeface="B Titr" pitchFamily="2" charset="-78"/>
                      </a:endParaRPr>
                    </a:p>
                  </a:txBody>
                  <a:tcPr marL="68580" marR="68580" marT="0" marB="0"/>
                </a:tc>
              </a:tr>
              <a:tr h="370840">
                <a:tc gridSpan="2">
                  <a:txBody>
                    <a:bodyPr/>
                    <a:lstStyle/>
                    <a:p>
                      <a:pPr algn="just" rtl="1">
                        <a:lnSpc>
                          <a:spcPct val="115000"/>
                        </a:lnSpc>
                        <a:spcAft>
                          <a:spcPts val="0"/>
                        </a:spcAft>
                      </a:pPr>
                      <a:r>
                        <a:rPr lang="fa-IR" sz="1600" dirty="0">
                          <a:latin typeface="Times New Roman"/>
                          <a:ea typeface="Times New Roman"/>
                          <a:cs typeface="B Titr" pitchFamily="2" charset="-78"/>
                        </a:rPr>
                        <a:t>دوره اطلاعات مربوط به جلسه اول </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gridSpan="2">
                  <a:txBody>
                    <a:bodyPr/>
                    <a:lstStyle/>
                    <a:p>
                      <a:pPr algn="just" rtl="1">
                        <a:lnSpc>
                          <a:spcPct val="115000"/>
                        </a:lnSpc>
                        <a:spcAft>
                          <a:spcPts val="0"/>
                        </a:spcAft>
                      </a:pPr>
                      <a:r>
                        <a:rPr lang="fa-IR" sz="1600" dirty="0">
                          <a:latin typeface="Times New Roman"/>
                          <a:ea typeface="Times New Roman"/>
                          <a:cs typeface="B Titr" pitchFamily="2" charset="-78"/>
                        </a:rPr>
                        <a:t>پرسش و پاسخ و ارايه الگو توسط يكي از سالمندان</a:t>
                      </a:r>
                      <a:endParaRPr lang="en-US" sz="1600" dirty="0">
                        <a:latin typeface="Times New Roman"/>
                        <a:ea typeface="Times New Roman"/>
                        <a:cs typeface="B Titr" pitchFamily="2" charset="-78"/>
                      </a:endParaRPr>
                    </a:p>
                  </a:txBody>
                  <a:tcPr marL="68580" marR="68580" marT="0" marB="0"/>
                </a:tc>
                <a:tc hMerge="1">
                  <a:txBody>
                    <a:bodyPr/>
                    <a:lstStyle/>
                    <a:p>
                      <a:pPr algn="ctr" rtl="1">
                        <a:lnSpc>
                          <a:spcPct val="115000"/>
                        </a:lnSpc>
                        <a:spcAft>
                          <a:spcPts val="0"/>
                        </a:spcAft>
                      </a:pPr>
                      <a:endParaRPr lang="en-US" sz="16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5</a:t>
                      </a:r>
                      <a:endParaRPr lang="en-US" sz="1600" dirty="0">
                        <a:latin typeface="Times New Roman"/>
                        <a:ea typeface="Times New Roman"/>
                        <a:cs typeface="B Titr" pitchFamily="2" charset="-78"/>
                      </a:endParaRPr>
                    </a:p>
                  </a:txBody>
                  <a:tcPr marL="68580" marR="68580" marT="0" marB="0"/>
                </a:tc>
              </a:tr>
              <a:tr h="370840">
                <a:tc gridSpan="2">
                  <a:txBody>
                    <a:bodyPr/>
                    <a:lstStyle/>
                    <a:p>
                      <a:pPr marL="342900" lvl="0" indent="-342900" algn="just" rtl="1">
                        <a:lnSpc>
                          <a:spcPts val="1200"/>
                        </a:lnSpc>
                        <a:spcAft>
                          <a:spcPts val="0"/>
                        </a:spcAft>
                        <a:buFont typeface="Symbol"/>
                        <a:buChar char=""/>
                        <a:tabLst>
                          <a:tab pos="201930" algn="l"/>
                          <a:tab pos="228600" algn="l"/>
                        </a:tabLst>
                      </a:pPr>
                      <a:r>
                        <a:rPr lang="fa-IR" sz="1600" dirty="0">
                          <a:latin typeface="Times New Roman"/>
                          <a:ea typeface="Times New Roman"/>
                          <a:cs typeface="B Titr" pitchFamily="2" charset="-78"/>
                        </a:rPr>
                        <a:t>ادامه  گروه های مواد غذايي</a:t>
                      </a:r>
                      <a:endParaRPr lang="en-US" sz="16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600" dirty="0">
                          <a:latin typeface="Times New Roman"/>
                          <a:ea typeface="Times New Roman"/>
                          <a:cs typeface="B Titr" pitchFamily="2" charset="-78"/>
                        </a:rPr>
                        <a:t> گروه میوه و سبزی </a:t>
                      </a:r>
                      <a:endParaRPr lang="en-US" sz="16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600" dirty="0">
                          <a:latin typeface="Times New Roman"/>
                          <a:ea typeface="Times New Roman"/>
                          <a:cs typeface="B Titr" pitchFamily="2" charset="-78"/>
                        </a:rPr>
                        <a:t>گروه شیر و لبنیات</a:t>
                      </a:r>
                      <a:endParaRPr lang="en-US" sz="1600" dirty="0">
                        <a:latin typeface="Times New Roman"/>
                        <a:ea typeface="Times New Roman"/>
                        <a:cs typeface="B Titr" pitchFamily="2" charset="-78"/>
                      </a:endParaRPr>
                    </a:p>
                    <a:p>
                      <a:pPr marL="342900" lvl="0" indent="-342900" algn="just" rtl="1">
                        <a:lnSpc>
                          <a:spcPts val="1200"/>
                        </a:lnSpc>
                        <a:spcAft>
                          <a:spcPts val="0"/>
                        </a:spcAft>
                        <a:buFont typeface="Symbol"/>
                        <a:buChar char=""/>
                        <a:tabLst>
                          <a:tab pos="201930" algn="l"/>
                          <a:tab pos="228600" algn="l"/>
                        </a:tabLst>
                      </a:pPr>
                      <a:r>
                        <a:rPr lang="fa-IR" sz="1600" dirty="0">
                          <a:latin typeface="Times New Roman"/>
                          <a:ea typeface="Times New Roman"/>
                          <a:cs typeface="B Titr" pitchFamily="2" charset="-78"/>
                        </a:rPr>
                        <a:t>جايگزين هاي آن ها  </a:t>
                      </a:r>
                      <a:endParaRPr lang="en-US" sz="1600" dirty="0">
                        <a:latin typeface="Times New Roman"/>
                        <a:ea typeface="Times New Roman"/>
                        <a:cs typeface="B Titr" pitchFamily="2" charset="-78"/>
                      </a:endParaRPr>
                    </a:p>
                  </a:txBody>
                  <a:tcPr marL="68580" marR="68580" marT="0" marB="0"/>
                </a:tc>
                <a:tc hMerge="1">
                  <a:txBody>
                    <a:bodyPr/>
                    <a:lstStyle/>
                    <a:p>
                      <a:pPr rtl="1"/>
                      <a:endParaRPr lang="fa-IR"/>
                    </a:p>
                  </a:txBody>
                  <a:tcPr/>
                </a:tc>
                <a:tc gridSpan="2">
                  <a:txBody>
                    <a:bodyPr/>
                    <a:lstStyle/>
                    <a:p>
                      <a:pPr algn="just" rtl="1">
                        <a:lnSpc>
                          <a:spcPts val="1200"/>
                        </a:lnSpc>
                        <a:spcAft>
                          <a:spcPts val="0"/>
                        </a:spcAft>
                      </a:pPr>
                      <a:r>
                        <a:rPr lang="fa-IR" sz="1600" dirty="0">
                          <a:latin typeface="Times New Roman"/>
                          <a:ea typeface="Times New Roman"/>
                          <a:cs typeface="B Titr" pitchFamily="2" charset="-78"/>
                        </a:rPr>
                        <a:t>بحث در گروه بزرگ با طرح سوال و نمايش عكس در كتاب و هرم غذایی</a:t>
                      </a:r>
                      <a:endParaRPr lang="en-US" sz="1600" dirty="0">
                        <a:latin typeface="Times New Roman"/>
                        <a:ea typeface="Times New Roman"/>
                        <a:cs typeface="B Titr" pitchFamily="2" charset="-78"/>
                      </a:endParaRPr>
                    </a:p>
                  </a:txBody>
                  <a:tcPr marL="68580" marR="68580" marT="0" marB="0"/>
                </a:tc>
                <a:tc hMerge="1">
                  <a:txBody>
                    <a:bodyPr/>
                    <a:lstStyle/>
                    <a:p>
                      <a:pPr algn="ctr" rtl="1">
                        <a:lnSpc>
                          <a:spcPct val="115000"/>
                        </a:lnSpc>
                        <a:spcAft>
                          <a:spcPts val="0"/>
                        </a:spcAft>
                      </a:pPr>
                      <a:endParaRPr lang="en-US" sz="16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30</a:t>
                      </a:r>
                      <a:endParaRPr lang="en-US" sz="1600" dirty="0">
                        <a:latin typeface="Times New Roman"/>
                        <a:ea typeface="Times New Roman"/>
                        <a:cs typeface="B Titr" pitchFamily="2" charset="-78"/>
                      </a:endParaRPr>
                    </a:p>
                  </a:txBody>
                  <a:tcPr marL="68580" marR="68580" marT="0" marB="0"/>
                </a:tc>
              </a:tr>
              <a:tr h="370840">
                <a:tc gridSpan="2">
                  <a:txBody>
                    <a:bodyPr/>
                    <a:lstStyle/>
                    <a:p>
                      <a:pPr algn="just" rtl="1">
                        <a:lnSpc>
                          <a:spcPct val="115000"/>
                        </a:lnSpc>
                        <a:spcAft>
                          <a:spcPts val="0"/>
                        </a:spcAft>
                        <a:tabLst>
                          <a:tab pos="748665" algn="l"/>
                        </a:tabLst>
                      </a:pPr>
                      <a:r>
                        <a:rPr lang="fa-IR" sz="1600">
                          <a:latin typeface="Times New Roman"/>
                          <a:ea typeface="Times New Roman"/>
                          <a:cs typeface="B Titr" pitchFamily="2" charset="-78"/>
                        </a:rPr>
                        <a:t>ارزيابي اطلاعات كسب شده در سالمند </a:t>
                      </a:r>
                      <a:endParaRPr lang="en-US" sz="1600">
                        <a:latin typeface="Times New Roman"/>
                        <a:ea typeface="Times New Roman"/>
                        <a:cs typeface="B Titr" pitchFamily="2" charset="-78"/>
                      </a:endParaRPr>
                    </a:p>
                  </a:txBody>
                  <a:tcPr marL="68580" marR="68580" marT="0" marB="0"/>
                </a:tc>
                <a:tc hMerge="1">
                  <a:txBody>
                    <a:bodyPr/>
                    <a:lstStyle/>
                    <a:p>
                      <a:pPr rtl="1"/>
                      <a:endParaRPr lang="fa-IR"/>
                    </a:p>
                  </a:txBody>
                  <a:tcPr/>
                </a:tc>
                <a:tc gridSpan="2">
                  <a:txBody>
                    <a:bodyPr/>
                    <a:lstStyle/>
                    <a:p>
                      <a:pPr algn="just" rtl="1">
                        <a:lnSpc>
                          <a:spcPct val="115000"/>
                        </a:lnSpc>
                        <a:spcAft>
                          <a:spcPts val="0"/>
                        </a:spcAft>
                      </a:pPr>
                      <a:r>
                        <a:rPr lang="fa-IR" sz="1600">
                          <a:latin typeface="Times New Roman"/>
                          <a:ea typeface="Times New Roman"/>
                          <a:cs typeface="B Titr" pitchFamily="2" charset="-78"/>
                        </a:rPr>
                        <a:t>پرسش و پاسخ و جمع بندي مطالب ارايه شده</a:t>
                      </a:r>
                      <a:endParaRPr lang="en-US" sz="1600">
                        <a:latin typeface="Times New Roman"/>
                        <a:ea typeface="Times New Roman"/>
                        <a:cs typeface="B Titr" pitchFamily="2" charset="-78"/>
                      </a:endParaRPr>
                    </a:p>
                  </a:txBody>
                  <a:tcPr marL="68580" marR="68580" marT="0" marB="0"/>
                </a:tc>
                <a:tc hMerge="1">
                  <a:txBody>
                    <a:bodyPr/>
                    <a:lstStyle/>
                    <a:p>
                      <a:pPr algn="ctr" rtl="1">
                        <a:lnSpc>
                          <a:spcPct val="115000"/>
                        </a:lnSpc>
                        <a:spcAft>
                          <a:spcPts val="0"/>
                        </a:spcAft>
                      </a:pPr>
                      <a:endParaRPr lang="en-US" sz="16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15</a:t>
                      </a:r>
                      <a:endParaRPr lang="en-US" sz="1600" dirty="0">
                        <a:latin typeface="Times New Roman"/>
                        <a:ea typeface="Times New Roman"/>
                        <a:cs typeface="B Titr" pitchFamily="2" charset="-78"/>
                      </a:endParaRPr>
                    </a:p>
                  </a:txBody>
                  <a:tcPr marL="68580" marR="68580" marT="0" marB="0"/>
                </a:tc>
              </a:tr>
              <a:tr h="370840">
                <a:tc gridSpan="4">
                  <a:txBody>
                    <a:bodyPr/>
                    <a:lstStyle/>
                    <a:p>
                      <a:pPr algn="just" rtl="1">
                        <a:lnSpc>
                          <a:spcPct val="115000"/>
                        </a:lnSpc>
                        <a:spcAft>
                          <a:spcPts val="0"/>
                        </a:spcAft>
                      </a:pPr>
                      <a:r>
                        <a:rPr lang="fa-IR" sz="1600">
                          <a:latin typeface="Times New Roman"/>
                          <a:ea typeface="Times New Roman"/>
                          <a:cs typeface="B Titr" pitchFamily="2" charset="-78"/>
                        </a:rPr>
                        <a:t>جمع</a:t>
                      </a:r>
                      <a:endParaRPr lang="en-US" sz="1600">
                        <a:latin typeface="Times New Roman"/>
                        <a:ea typeface="Times New Roman"/>
                        <a:cs typeface="B Titr" pitchFamily="2" charset="-78"/>
                      </a:endParaRPr>
                    </a:p>
                  </a:txBody>
                  <a:tcPr marL="68580" marR="68580" marT="0" marB="0"/>
                </a:tc>
                <a:tc hMerge="1">
                  <a:txBody>
                    <a:bodyPr/>
                    <a:lstStyle/>
                    <a:p>
                      <a:pPr rtl="1"/>
                      <a:endParaRPr lang="fa-IR"/>
                    </a:p>
                  </a:txBody>
                  <a:tcPr/>
                </a:tc>
                <a:tc hMerge="1">
                  <a:txBody>
                    <a:bodyPr/>
                    <a:lstStyle/>
                    <a:p>
                      <a:pPr rtl="1"/>
                      <a:endParaRPr lang="fa-IR"/>
                    </a:p>
                  </a:txBody>
                  <a:tcPr/>
                </a:tc>
                <a:tc hMerge="1">
                  <a:txBody>
                    <a:bodyPr/>
                    <a:lstStyle/>
                    <a:p>
                      <a:pPr algn="ctr" rtl="1">
                        <a:lnSpc>
                          <a:spcPct val="115000"/>
                        </a:lnSpc>
                        <a:spcAft>
                          <a:spcPts val="0"/>
                        </a:spcAft>
                      </a:pPr>
                      <a:endParaRPr lang="en-US" sz="1600" dirty="0">
                        <a:latin typeface="Times New Roman"/>
                        <a:ea typeface="Times New Roman"/>
                        <a:cs typeface="B Titr" pitchFamily="2" charset="-78"/>
                      </a:endParaRPr>
                    </a:p>
                  </a:txBody>
                  <a:tcPr marL="68580" marR="68580" marT="0" marB="0"/>
                </a:tc>
                <a:tc>
                  <a:txBody>
                    <a:bodyPr/>
                    <a:lstStyle/>
                    <a:p>
                      <a:pPr algn="ctr" rtl="1">
                        <a:lnSpc>
                          <a:spcPct val="115000"/>
                        </a:lnSpc>
                        <a:spcAft>
                          <a:spcPts val="0"/>
                        </a:spcAft>
                      </a:pPr>
                      <a:r>
                        <a:rPr lang="fa-IR" sz="1600" dirty="0">
                          <a:latin typeface="Times New Roman"/>
                          <a:ea typeface="Times New Roman"/>
                          <a:cs typeface="B Titr" pitchFamily="2" charset="-78"/>
                        </a:rPr>
                        <a:t>60</a:t>
                      </a:r>
                      <a:endParaRPr lang="en-US" sz="1600" dirty="0">
                        <a:latin typeface="Times New Roman"/>
                        <a:ea typeface="Times New Roman"/>
                        <a:cs typeface="B Titr" pitchFamily="2" charset="-78"/>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normAutofit fontScale="90000"/>
          </a:bodyPr>
          <a:lstStyle/>
          <a:p>
            <a:pPr algn="ctr"/>
            <a:r>
              <a:rPr lang="fa-IR" sz="2000" dirty="0" smtClean="0"/>
              <a:t>فرايند تدريس براي جلسات گروهي</a:t>
            </a:r>
            <a:r>
              <a:rPr lang="en-US" dirty="0" smtClean="0"/>
              <a:t/>
            </a:r>
            <a:br>
              <a:rPr lang="en-US" dirty="0" smtClean="0"/>
            </a:br>
            <a:endParaRPr lang="fa-IR" dirty="0"/>
          </a:p>
        </p:txBody>
      </p:sp>
      <p:graphicFrame>
        <p:nvGraphicFramePr>
          <p:cNvPr id="4" name="Content Placeholder 3"/>
          <p:cNvGraphicFramePr>
            <a:graphicFrameLocks noGrp="1"/>
          </p:cNvGraphicFramePr>
          <p:nvPr>
            <p:ph idx="1"/>
          </p:nvPr>
        </p:nvGraphicFramePr>
        <p:xfrm>
          <a:off x="457200" y="785795"/>
          <a:ext cx="7186592" cy="5857917"/>
        </p:xfrm>
        <a:graphic>
          <a:graphicData uri="http://schemas.openxmlformats.org/drawingml/2006/table">
            <a:tbl>
              <a:tblPr rtl="1" firstRow="1" bandRow="1">
                <a:tableStyleId>{5C22544A-7EE6-4342-B048-85BDC9FD1C3A}</a:tableStyleId>
              </a:tblPr>
              <a:tblGrid>
                <a:gridCol w="3567092"/>
                <a:gridCol w="3619500"/>
              </a:tblGrid>
              <a:tr h="239416">
                <a:tc>
                  <a:txBody>
                    <a:bodyPr/>
                    <a:lstStyle/>
                    <a:p>
                      <a:pPr algn="ctr" rtl="1">
                        <a:lnSpc>
                          <a:spcPct val="115000"/>
                        </a:lnSpc>
                        <a:spcAft>
                          <a:spcPts val="0"/>
                        </a:spcAft>
                      </a:pPr>
                      <a:r>
                        <a:rPr lang="fa-IR" sz="1200" b="1" dirty="0">
                          <a:latin typeface="Times New Roman"/>
                          <a:ea typeface="Times New Roman"/>
                          <a:cs typeface="B Zar"/>
                        </a:rPr>
                        <a:t>فرايند برگزاري جلسه آموزشي</a:t>
                      </a:r>
                      <a:endParaRPr lang="en-US" sz="1200" dirty="0">
                        <a:latin typeface="Times New Roman"/>
                        <a:ea typeface="Times New Roman"/>
                      </a:endParaRPr>
                    </a:p>
                  </a:txBody>
                  <a:tcPr marL="68580" marR="68580" marT="0" marB="0"/>
                </a:tc>
                <a:tc>
                  <a:txBody>
                    <a:bodyPr/>
                    <a:lstStyle/>
                    <a:p>
                      <a:pPr algn="just" rtl="1">
                        <a:lnSpc>
                          <a:spcPct val="115000"/>
                        </a:lnSpc>
                        <a:spcAft>
                          <a:spcPts val="0"/>
                        </a:spcAft>
                      </a:pPr>
                      <a:r>
                        <a:rPr lang="fa-IR" sz="1200" b="1">
                          <a:latin typeface="Times New Roman"/>
                          <a:ea typeface="Times New Roman"/>
                          <a:cs typeface="B Zar"/>
                        </a:rPr>
                        <a:t>                                         اقدامات مربي</a:t>
                      </a:r>
                      <a:endParaRPr lang="en-US" sz="1200">
                        <a:latin typeface="Times New Roman"/>
                        <a:ea typeface="Times New Roman"/>
                      </a:endParaRPr>
                    </a:p>
                  </a:txBody>
                  <a:tcPr marL="68580" marR="68580" marT="0" marB="0"/>
                </a:tc>
              </a:tr>
              <a:tr h="239416">
                <a:tc gridSpan="2">
                  <a:txBody>
                    <a:bodyPr/>
                    <a:lstStyle/>
                    <a:p>
                      <a:pPr algn="ctr" rtl="1">
                        <a:lnSpc>
                          <a:spcPct val="115000"/>
                        </a:lnSpc>
                        <a:spcAft>
                          <a:spcPts val="0"/>
                        </a:spcAft>
                      </a:pPr>
                      <a:r>
                        <a:rPr lang="fa-IR" sz="1200" b="1" dirty="0">
                          <a:latin typeface="Times New Roman"/>
                          <a:ea typeface="Times New Roman"/>
                          <a:cs typeface="B Zar"/>
                        </a:rPr>
                        <a:t>فرايند قبل از شروع جلسه آموزشی</a:t>
                      </a:r>
                      <a:endParaRPr lang="en-US" sz="1200" dirty="0">
                        <a:latin typeface="Times New Roman"/>
                        <a:ea typeface="Times New Roman"/>
                      </a:endParaRPr>
                    </a:p>
                  </a:txBody>
                  <a:tcPr marL="68580" marR="68580" marT="0" marB="0"/>
                </a:tc>
                <a:tc hMerge="1">
                  <a:txBody>
                    <a:bodyPr/>
                    <a:lstStyle/>
                    <a:p>
                      <a:pPr rtl="1"/>
                      <a:endParaRPr lang="fa-IR"/>
                    </a:p>
                  </a:txBody>
                  <a:tcPr/>
                </a:tc>
              </a:tr>
              <a:tr h="1635349">
                <a:tc>
                  <a:txBody>
                    <a:bodyPr/>
                    <a:lstStyle/>
                    <a:p>
                      <a:pPr algn="ctr" rtl="1">
                        <a:lnSpc>
                          <a:spcPct val="115000"/>
                        </a:lnSpc>
                        <a:spcAft>
                          <a:spcPts val="0"/>
                        </a:spcAft>
                      </a:pPr>
                      <a:r>
                        <a:rPr lang="fa-IR" sz="1200" b="1" dirty="0">
                          <a:latin typeface="Times New Roman"/>
                          <a:ea typeface="Times New Roman"/>
                          <a:cs typeface="B Zar"/>
                        </a:rPr>
                        <a:t>نياز سنجي اوليه</a:t>
                      </a:r>
                      <a:endParaRPr lang="en-US" sz="1200" dirty="0">
                        <a:latin typeface="Times New Roman"/>
                        <a:ea typeface="Times New Roman"/>
                      </a:endParaRPr>
                    </a:p>
                  </a:txBody>
                  <a:tcPr marL="68580" marR="68580" marT="0" marB="0"/>
                </a:tc>
                <a:tc>
                  <a:txBody>
                    <a:bodyPr/>
                    <a:lstStyle/>
                    <a:p>
                      <a:pPr marL="342900" lvl="0" indent="-342900" algn="just" rtl="1">
                        <a:lnSpc>
                          <a:spcPct val="115000"/>
                        </a:lnSpc>
                        <a:spcAft>
                          <a:spcPts val="0"/>
                        </a:spcAft>
                        <a:buFont typeface="Symbol"/>
                        <a:buChar char=""/>
                        <a:tabLst>
                          <a:tab pos="148590" algn="l"/>
                        </a:tabLst>
                      </a:pPr>
                      <a:r>
                        <a:rPr lang="fa-IR" sz="1200" dirty="0">
                          <a:latin typeface="Times New Roman"/>
                          <a:ea typeface="Times New Roman"/>
                          <a:cs typeface="B Zar"/>
                        </a:rPr>
                        <a:t>برقراري ارتباط مناسب با دعوت شوندگان (سالمند و همراه وي).</a:t>
                      </a:r>
                      <a:endParaRPr lang="en-US" sz="1200" dirty="0">
                        <a:latin typeface="Times New Roman"/>
                        <a:ea typeface="Times New Roman"/>
                      </a:endParaRPr>
                    </a:p>
                    <a:p>
                      <a:pPr marL="342900" lvl="0" indent="-342900" algn="just" rtl="1">
                        <a:lnSpc>
                          <a:spcPct val="115000"/>
                        </a:lnSpc>
                        <a:spcAft>
                          <a:spcPts val="0"/>
                        </a:spcAft>
                        <a:buFont typeface="Symbol"/>
                        <a:buChar char=""/>
                        <a:tabLst>
                          <a:tab pos="148590" algn="l"/>
                        </a:tabLst>
                      </a:pPr>
                      <a:r>
                        <a:rPr lang="fa-IR" sz="1200" dirty="0">
                          <a:latin typeface="Times New Roman"/>
                          <a:ea typeface="Times New Roman"/>
                          <a:cs typeface="B Zar"/>
                        </a:rPr>
                        <a:t>كنترل ليست سالمندان دعوت شده با سالمندان حاضر </a:t>
                      </a:r>
                      <a:endParaRPr lang="en-US" sz="1200" dirty="0">
                        <a:latin typeface="Times New Roman"/>
                        <a:ea typeface="Times New Roman"/>
                      </a:endParaRPr>
                    </a:p>
                    <a:p>
                      <a:pPr marL="342900" lvl="0" indent="-342900" algn="just" rtl="1">
                        <a:lnSpc>
                          <a:spcPct val="115000"/>
                        </a:lnSpc>
                        <a:spcAft>
                          <a:spcPts val="0"/>
                        </a:spcAft>
                        <a:buFont typeface="Symbol"/>
                        <a:buChar char=""/>
                        <a:tabLst>
                          <a:tab pos="148590" algn="l"/>
                        </a:tabLst>
                      </a:pPr>
                      <a:r>
                        <a:rPr lang="fa-IR" sz="1200" dirty="0">
                          <a:latin typeface="Times New Roman"/>
                          <a:ea typeface="Times New Roman"/>
                          <a:cs typeface="B Zar"/>
                        </a:rPr>
                        <a:t> اهداف جلسه به طور مختصر شرح داده شود و در صورت تمايل در جلسه حضور يابند.</a:t>
                      </a:r>
                      <a:endParaRPr lang="en-US" sz="1200" dirty="0">
                        <a:latin typeface="Times New Roman"/>
                        <a:ea typeface="Times New Roman"/>
                      </a:endParaRPr>
                    </a:p>
                    <a:p>
                      <a:pPr marL="342900" lvl="0" indent="-342900" algn="just" rtl="1">
                        <a:lnSpc>
                          <a:spcPct val="115000"/>
                        </a:lnSpc>
                        <a:spcAft>
                          <a:spcPts val="0"/>
                        </a:spcAft>
                        <a:buFont typeface="Symbol"/>
                        <a:buChar char=""/>
                        <a:tabLst>
                          <a:tab pos="148590" algn="l"/>
                        </a:tabLst>
                      </a:pPr>
                      <a:r>
                        <a:rPr lang="fa-IR" sz="1200" dirty="0">
                          <a:latin typeface="Times New Roman"/>
                          <a:ea typeface="Times New Roman"/>
                          <a:cs typeface="B Zar"/>
                        </a:rPr>
                        <a:t>پرسش از شركت كنندگان در كلاس در زمينه موضوعات آموزشي مورد علاقه در </a:t>
                      </a:r>
                      <a:r>
                        <a:rPr lang="fa-IR" sz="1200" dirty="0" smtClean="0">
                          <a:latin typeface="Times New Roman"/>
                          <a:ea typeface="Times New Roman"/>
                          <a:cs typeface="B Zar"/>
                        </a:rPr>
                        <a:t>جلسه</a:t>
                      </a:r>
                      <a:endParaRPr lang="en-US" sz="1200" dirty="0">
                        <a:latin typeface="Times New Roman"/>
                        <a:ea typeface="Times New Roman"/>
                      </a:endParaRPr>
                    </a:p>
                  </a:txBody>
                  <a:tcPr marL="68580" marR="68580" marT="0" marB="0"/>
                </a:tc>
              </a:tr>
              <a:tr h="239416">
                <a:tc gridSpan="2">
                  <a:txBody>
                    <a:bodyPr/>
                    <a:lstStyle/>
                    <a:p>
                      <a:pPr algn="ctr" rtl="1">
                        <a:lnSpc>
                          <a:spcPct val="115000"/>
                        </a:lnSpc>
                        <a:spcAft>
                          <a:spcPts val="0"/>
                        </a:spcAft>
                      </a:pPr>
                      <a:r>
                        <a:rPr lang="fa-IR" sz="1200" b="1" dirty="0">
                          <a:latin typeface="Times New Roman"/>
                          <a:ea typeface="Times New Roman"/>
                          <a:cs typeface="B Zar"/>
                        </a:rPr>
                        <a:t>فرايند برگزاري جلسه آموزشي</a:t>
                      </a:r>
                      <a:endParaRPr lang="en-US" sz="1200" dirty="0">
                        <a:latin typeface="Times New Roman"/>
                        <a:ea typeface="Times New Roman"/>
                      </a:endParaRPr>
                    </a:p>
                  </a:txBody>
                  <a:tcPr marL="68580" marR="68580" marT="0" marB="0"/>
                </a:tc>
                <a:tc hMerge="1">
                  <a:txBody>
                    <a:bodyPr/>
                    <a:lstStyle/>
                    <a:p>
                      <a:pPr rtl="1"/>
                      <a:endParaRPr lang="fa-IR"/>
                    </a:p>
                  </a:txBody>
                  <a:tcPr/>
                </a:tc>
              </a:tr>
              <a:tr h="1868971">
                <a:tc>
                  <a:txBody>
                    <a:bodyPr/>
                    <a:lstStyle/>
                    <a:p>
                      <a:pPr algn="ctr" rtl="1">
                        <a:lnSpc>
                          <a:spcPct val="115000"/>
                        </a:lnSpc>
                        <a:spcAft>
                          <a:spcPts val="0"/>
                        </a:spcAft>
                      </a:pPr>
                      <a:r>
                        <a:rPr lang="fa-IR" sz="1200" b="1" dirty="0">
                          <a:latin typeface="Times New Roman"/>
                          <a:ea typeface="Times New Roman"/>
                          <a:cs typeface="B Zar"/>
                        </a:rPr>
                        <a:t>اجراي آموزش</a:t>
                      </a:r>
                      <a:endParaRPr lang="en-US" sz="1200" dirty="0">
                        <a:latin typeface="Times New Roman"/>
                        <a:ea typeface="Times New Roman"/>
                      </a:endParaRPr>
                    </a:p>
                  </a:txBody>
                  <a:tcPr marL="68580" marR="68580" marT="0" marB="0"/>
                </a:tc>
                <a:tc>
                  <a:txBody>
                    <a:bodyPr/>
                    <a:lstStyle/>
                    <a:p>
                      <a:pPr marL="342900" lvl="0" indent="-342900" algn="just" rtl="1">
                        <a:lnSpc>
                          <a:spcPct val="115000"/>
                        </a:lnSpc>
                        <a:spcAft>
                          <a:spcPts val="0"/>
                        </a:spcAft>
                        <a:buFont typeface="Symbol"/>
                        <a:buChar char=""/>
                      </a:pPr>
                      <a:r>
                        <a:rPr lang="fa-IR" sz="1200" dirty="0">
                          <a:latin typeface="Times New Roman"/>
                          <a:ea typeface="Times New Roman"/>
                          <a:cs typeface="B Zar"/>
                        </a:rPr>
                        <a:t>خوش آمدگويي.</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بيان اهداف جلسه </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smtClean="0">
                          <a:latin typeface="Times New Roman"/>
                          <a:ea typeface="Times New Roman"/>
                          <a:cs typeface="B Zar"/>
                        </a:rPr>
                        <a:t>انجام </a:t>
                      </a:r>
                      <a:r>
                        <a:rPr lang="fa-IR" sz="1200" dirty="0">
                          <a:latin typeface="Times New Roman"/>
                          <a:ea typeface="Times New Roman"/>
                          <a:cs typeface="B Zar"/>
                        </a:rPr>
                        <a:t>آزمون اوليه (پيش آزمون).</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بيان مقدمه بحث. </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ارايه مباحث اصلي (پوشش دادن تمامی اهداف جلسه).</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طرح سوال براي ارزيابي ميزان دريافت فراگيران از موضوع و طرح مبحث جديد.</a:t>
                      </a:r>
                      <a:endParaRPr lang="en-US" sz="1200" dirty="0">
                        <a:latin typeface="Times New Roman"/>
                        <a:ea typeface="Times New Roman"/>
                      </a:endParaRPr>
                    </a:p>
                    <a:p>
                      <a:pPr marL="342900" lvl="0" indent="-342900" algn="just" rtl="1">
                        <a:lnSpc>
                          <a:spcPct val="115000"/>
                        </a:lnSpc>
                        <a:spcAft>
                          <a:spcPts val="0"/>
                        </a:spcAft>
                        <a:buFont typeface="Symbol"/>
                        <a:buChar char=""/>
                      </a:pPr>
                      <a:r>
                        <a:rPr kumimoji="0" lang="fa-IR" sz="1200" kern="1200" dirty="0">
                          <a:solidFill>
                            <a:schemeClr val="dk1"/>
                          </a:solidFill>
                          <a:latin typeface="Times New Roman"/>
                          <a:ea typeface="Times New Roman"/>
                          <a:cs typeface="B Zar"/>
                        </a:rPr>
                        <a:t>جمع بندي مباحث ارايه شده توسط مربي.</a:t>
                      </a:r>
                      <a:endParaRPr kumimoji="0" lang="en-US" sz="1200" kern="1200" dirty="0">
                        <a:solidFill>
                          <a:schemeClr val="dk1"/>
                        </a:solidFill>
                        <a:latin typeface="Times New Roman"/>
                        <a:ea typeface="Times New Roman"/>
                        <a:cs typeface="B Zar"/>
                      </a:endParaRPr>
                    </a:p>
                  </a:txBody>
                  <a:tcPr marL="68580" marR="68580" marT="0" marB="0"/>
                </a:tc>
              </a:tr>
              <a:tr h="934485">
                <a:tc>
                  <a:txBody>
                    <a:bodyPr/>
                    <a:lstStyle/>
                    <a:p>
                      <a:pPr algn="ctr" rtl="1">
                        <a:lnSpc>
                          <a:spcPct val="115000"/>
                        </a:lnSpc>
                        <a:spcAft>
                          <a:spcPts val="0"/>
                        </a:spcAft>
                      </a:pPr>
                      <a:r>
                        <a:rPr lang="fa-IR" sz="1200" b="1">
                          <a:latin typeface="Times New Roman"/>
                          <a:ea typeface="Times New Roman"/>
                          <a:cs typeface="B Zar"/>
                        </a:rPr>
                        <a:t>فرايند ارزشيابي جلسه</a:t>
                      </a:r>
                      <a:endParaRPr lang="en-US" sz="1200">
                        <a:latin typeface="Times New Roman"/>
                        <a:ea typeface="Times New Roman"/>
                      </a:endParaRPr>
                    </a:p>
                  </a:txBody>
                  <a:tcPr marL="68580" marR="68580" marT="0" marB="0"/>
                </a:tc>
                <a:tc>
                  <a:txBody>
                    <a:bodyPr/>
                    <a:lstStyle/>
                    <a:p>
                      <a:pPr marL="342900" lvl="0" indent="-342900" algn="just" rtl="1">
                        <a:lnSpc>
                          <a:spcPct val="115000"/>
                        </a:lnSpc>
                        <a:spcAft>
                          <a:spcPts val="0"/>
                        </a:spcAft>
                        <a:buFont typeface="Symbol"/>
                        <a:buChar char=""/>
                      </a:pPr>
                      <a:r>
                        <a:rPr lang="fa-IR" sz="1200" dirty="0">
                          <a:latin typeface="Times New Roman"/>
                          <a:ea typeface="Times New Roman"/>
                          <a:cs typeface="B Zar"/>
                        </a:rPr>
                        <a:t>طرح سوالات شفاهي پس از ارايه مبحث.</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ارايه جمع بندي مباحث توسط سالمندان در فواصل ارايه مباحث. </a:t>
                      </a:r>
                      <a:endParaRPr lang="en-US" sz="1200" dirty="0">
                        <a:latin typeface="Times New Roman"/>
                        <a:ea typeface="Times New Roman"/>
                      </a:endParaRPr>
                    </a:p>
                    <a:p>
                      <a:pPr marL="342900" lvl="0" indent="-342900" algn="just" rtl="1">
                        <a:lnSpc>
                          <a:spcPct val="115000"/>
                        </a:lnSpc>
                        <a:spcAft>
                          <a:spcPts val="0"/>
                        </a:spcAft>
                        <a:buFont typeface="Symbol"/>
                        <a:buChar char=""/>
                      </a:pPr>
                      <a:r>
                        <a:rPr lang="fa-IR" sz="1200" dirty="0">
                          <a:latin typeface="Times New Roman"/>
                          <a:ea typeface="Times New Roman"/>
                          <a:cs typeface="B Zar"/>
                        </a:rPr>
                        <a:t>انجام آزمون نهايي (پس </a:t>
                      </a:r>
                      <a:r>
                        <a:rPr lang="fa-IR" sz="1200" dirty="0" smtClean="0">
                          <a:latin typeface="Times New Roman"/>
                          <a:ea typeface="Times New Roman"/>
                          <a:cs typeface="B Zar"/>
                        </a:rPr>
                        <a:t>آزمون).</a:t>
                      </a:r>
                      <a:endParaRPr lang="en-US" sz="1200" dirty="0">
                        <a:latin typeface="Times New Roman"/>
                        <a:ea typeface="Times New Roman"/>
                      </a:endParaRPr>
                    </a:p>
                  </a:txBody>
                  <a:tcPr marL="68580" marR="68580" marT="0" marB="0"/>
                </a:tc>
              </a:tr>
              <a:tr h="700864">
                <a:tc>
                  <a:txBody>
                    <a:bodyPr/>
                    <a:lstStyle/>
                    <a:p>
                      <a:pPr algn="ctr" rtl="1">
                        <a:lnSpc>
                          <a:spcPct val="115000"/>
                        </a:lnSpc>
                        <a:spcAft>
                          <a:spcPts val="0"/>
                        </a:spcAft>
                      </a:pPr>
                      <a:r>
                        <a:rPr lang="fa-IR" sz="1200" b="1">
                          <a:latin typeface="Times New Roman"/>
                          <a:ea typeface="Times New Roman"/>
                          <a:cs typeface="B Zar"/>
                        </a:rPr>
                        <a:t>فرايند تعيين زمان ملاقات با پزشك</a:t>
                      </a:r>
                      <a:endParaRPr lang="en-US" sz="1200">
                        <a:latin typeface="Times New Roman"/>
                        <a:ea typeface="Times New Roman"/>
                      </a:endParaRPr>
                    </a:p>
                  </a:txBody>
                  <a:tcPr marL="68580" marR="68580" marT="0" marB="0"/>
                </a:tc>
                <a:tc>
                  <a:txBody>
                    <a:bodyPr/>
                    <a:lstStyle/>
                    <a:p>
                      <a:pPr algn="just" rtl="1">
                        <a:lnSpc>
                          <a:spcPct val="115000"/>
                        </a:lnSpc>
                        <a:spcAft>
                          <a:spcPts val="0"/>
                        </a:spcAft>
                      </a:pPr>
                      <a:r>
                        <a:rPr lang="fa-IR" sz="1200" dirty="0">
                          <a:latin typeface="Times New Roman"/>
                          <a:ea typeface="Times New Roman"/>
                          <a:cs typeface="B Zar"/>
                        </a:rPr>
                        <a:t>در صورت نياز سالمند به مشاوره (سالمندانی که نیاز به رژیم غذایی خاص به دلیل بیماری دارند ) ، زمان مراجعه سالمند به پزشك تعيين گردد.</a:t>
                      </a: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518</TotalTime>
  <Words>4056</Words>
  <Application>Microsoft Office PowerPoint</Application>
  <PresentationFormat>On-screen Show (4:3)</PresentationFormat>
  <Paragraphs>568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Opulent</vt:lpstr>
      <vt:lpstr>به نام خدا </vt:lpstr>
      <vt:lpstr>ترويج شیوه زندگی سالم در  دوره سالمندی</vt:lpstr>
      <vt:lpstr>هدف برنامه </vt:lpstr>
      <vt:lpstr>شروع برنامه</vt:lpstr>
      <vt:lpstr>کلاس آموزشی</vt:lpstr>
      <vt:lpstr>شرح فرايند خدمت آموزش سلامت به سالمند به صورت گروهي </vt:lpstr>
      <vt:lpstr>جدول زمان بندي اجرایي </vt:lpstr>
      <vt:lpstr>جدول زمان بندي اجرايي  </vt:lpstr>
      <vt:lpstr>فرايند تدريس براي جلسات گروهي </vt:lpstr>
      <vt:lpstr>عنوان درس: تغذيه در دوران سالمندي</vt:lpstr>
      <vt:lpstr>تعداد جلسات آموزشی</vt:lpstr>
      <vt:lpstr>Slide 12</vt:lpstr>
      <vt:lpstr>سؤالات پیش آزمون دوره آموزشی تغذیه  به تفکیک هر جلسه </vt:lpstr>
      <vt:lpstr>ادامه سؤالات پیش آزمون دوره آموزشی تغذیه جلسه اول</vt:lpstr>
      <vt:lpstr>    تغذيه جلسه دوم: گروه غذایی شير و لبنيات و جايگزين هاي آن ها.  گروه ميوه ها و سبزي ها </vt:lpstr>
      <vt:lpstr>طرح درس جلسه اول در مبحث تغذيه  </vt:lpstr>
      <vt:lpstr>طرح درس جلسه دوم در مبحث تغذيه </vt:lpstr>
      <vt:lpstr>اطلاعات کلاس تغذیه در دوران سالمندی</vt:lpstr>
      <vt:lpstr>اطلاعات کلاس تغذیه در دوران سالمندی</vt:lpstr>
      <vt:lpstr>فرمهای برنامه</vt:lpstr>
      <vt:lpstr>  پاسخ نامه بررسي اطلاعات ماندگار تغذيه</vt:lpstr>
      <vt:lpstr>ادامه پاسخ نامه بررسي اطلاعات ماندگار تغذيه</vt:lpstr>
      <vt:lpstr>           ثبت اطلاعات برنامه شیوه زندگی سالم در دوره سالمندی (60 سال و بالاتر)    </vt:lpstr>
      <vt:lpstr>شهرستان:              مرکز بهداشتي درماني شهري/ روستايي:                       دانشگاه:                       تاريخ برگزاري: کلاس 1 موضوع آموزش:    خانه بهداشت:            تاریخ برگزاری: کلاس 2                      </vt:lpstr>
      <vt:lpstr>دستور العمل تکميل فرم اطلاعات تغذیه </vt:lpstr>
      <vt:lpstr>Slide 26</vt:lpstr>
      <vt:lpstr>فرم پايش آموزش شيوه زندگي سالم  در دوره سالمندي</vt:lpstr>
      <vt:lpstr>پايش درونداد (قبل از آموزش)</vt:lpstr>
      <vt:lpstr>پايش درونداد (قبل از آموزش)</vt:lpstr>
      <vt:lpstr>پايش فرايند آموزش (در حين اجراي آموزش)</vt:lpstr>
      <vt:lpstr>پايش برونداد( در پايان آموزش)</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s-pourmorovat</dc:creator>
  <cp:lastModifiedBy>s-pourmorovat</cp:lastModifiedBy>
  <cp:revision>56</cp:revision>
  <dcterms:created xsi:type="dcterms:W3CDTF">2011-05-01T06:59:28Z</dcterms:created>
  <dcterms:modified xsi:type="dcterms:W3CDTF">2015-01-24T10:30:24Z</dcterms:modified>
</cp:coreProperties>
</file>