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3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0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87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84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9702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44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2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0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8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1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2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0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2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5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3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113EB-7926-42AB-8C87-065BEFE5EE0C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7E1549-AAF2-401C-B5D8-53DEB33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334953"/>
          </a:xfrm>
        </p:spPr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آموزش </a:t>
            </a:r>
            <a:r>
              <a:rPr lang="fa-IR" dirty="0" err="1" smtClean="0">
                <a:cs typeface="B Titr" panose="00000700000000000000" pitchFamily="2" charset="-78"/>
              </a:rPr>
              <a:t>مراقبین</a:t>
            </a:r>
            <a:r>
              <a:rPr lang="fa-IR" dirty="0" smtClean="0">
                <a:cs typeface="B Titr" panose="00000700000000000000" pitchFamily="2" charset="-78"/>
              </a:rPr>
              <a:t> سلامت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برنامه سلامت میانسالان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19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5301"/>
          </a:xfrm>
        </p:spPr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ابزار ارزیابی سلامت روان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689980"/>
              </p:ext>
            </p:extLst>
          </p:nvPr>
        </p:nvGraphicFramePr>
        <p:xfrm>
          <a:off x="387825" y="1842443"/>
          <a:ext cx="9179255" cy="352113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567598"/>
                <a:gridCol w="842655"/>
                <a:gridCol w="1127212"/>
                <a:gridCol w="1266737"/>
                <a:gridCol w="706803"/>
                <a:gridCol w="668250"/>
              </a:tblGrid>
              <a:tr h="57321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سوال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هميشه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5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1465" algn="ctr"/>
                        </a:tabLs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	بيشتر اوقات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4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گاهي اوقات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بندرت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اصلا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13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چقدر در 30 روز گذشته احساس مي كرديد مضطرب و عصبي هستيد؟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13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چقدر در 30 روز گذشته احساس نا اميدي مي كرديد؟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13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چقدر در 30 روز گذشته احساس نا آرامي و بيقراري مي كرديد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13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چقدر در 30 روز گذشته احساس افسردگي و غمگيني مي كرديد؟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13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چقدر در 30 روز گذشته احساس مي كرديد كه انجام دادن هر كار براي شما خيلي سخت است؟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13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2"/>
                          </a:solidFill>
                          <a:effectLst/>
                        </a:rPr>
                        <a:t>چقدر در 30 روز گذشته احساس بي ارزشي مي كرديد؟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72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93" y="2183642"/>
            <a:ext cx="9124666" cy="3562065"/>
          </a:xfrm>
        </p:spPr>
      </p:pic>
    </p:spTree>
    <p:extLst>
      <p:ext uri="{BB962C8B-B14F-4D97-AF65-F5344CB8AC3E}">
        <p14:creationId xmlns:p14="http://schemas.microsoft.com/office/powerpoint/2010/main" val="29333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50" y="2222950"/>
            <a:ext cx="8906301" cy="3625239"/>
          </a:xfrm>
        </p:spPr>
      </p:pic>
    </p:spTree>
    <p:extLst>
      <p:ext uri="{BB962C8B-B14F-4D97-AF65-F5344CB8AC3E}">
        <p14:creationId xmlns:p14="http://schemas.microsoft.com/office/powerpoint/2010/main" val="227319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91" y="2524837"/>
            <a:ext cx="8666327" cy="2571786"/>
          </a:xfrm>
        </p:spPr>
      </p:pic>
    </p:spTree>
    <p:extLst>
      <p:ext uri="{BB962C8B-B14F-4D97-AF65-F5344CB8AC3E}">
        <p14:creationId xmlns:p14="http://schemas.microsoft.com/office/powerpoint/2010/main" val="380777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فرم مراقبت ممتد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اهداف:</a:t>
            </a:r>
          </a:p>
          <a:p>
            <a:pPr marL="0" indent="0" algn="r" rtl="1">
              <a:buNone/>
            </a:pPr>
            <a:r>
              <a:rPr lang="fa-IR" dirty="0" smtClean="0"/>
              <a:t>ارائه دهنده خدمت باید پس از ارزیابی دوره ای بتواند موارد نیازمند مراقبت های بعدی را که تحت عنوان مراقبت ممتد نامیده می شود شناسایی کرده و در فرم مخصوص آن درج نماید.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فرم مراقبت ممتد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2052495"/>
            <a:ext cx="9271884" cy="3317875"/>
          </a:xfrm>
        </p:spPr>
      </p:pic>
    </p:spTree>
    <p:extLst>
      <p:ext uri="{BB962C8B-B14F-4D97-AF65-F5344CB8AC3E}">
        <p14:creationId xmlns:p14="http://schemas.microsoft.com/office/powerpoint/2010/main" val="286148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901259"/>
          </a:xfrm>
        </p:spPr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دفتر ثبت خدمات سلامت میانسالان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062" y="2174238"/>
            <a:ext cx="8596668" cy="3880773"/>
          </a:xfrm>
        </p:spPr>
        <p:txBody>
          <a:bodyPr/>
          <a:lstStyle/>
          <a:p>
            <a:pPr algn="r" rtl="1"/>
            <a:r>
              <a:rPr lang="fa-IR" dirty="0" smtClean="0"/>
              <a:t>ارائه دهنده خدمت باید بتواند خلاصه اطلاعات مربوط به گیرنده خدمت که در فرم ارزیابی دوره ای ثبت شده است را در صفحه اول دفتر ثبت درج نماید</a:t>
            </a:r>
          </a:p>
          <a:p>
            <a:pPr algn="r" rtl="1"/>
            <a:r>
              <a:rPr lang="fa-IR" dirty="0" smtClean="0"/>
              <a:t>ارائه دهنده خدمت باید بتواند در پایان هر ماه از اطلاعات درج شده در این صفحه گزارشی تهیه و به مرکز بهداشت ارائه نماید.</a:t>
            </a:r>
          </a:p>
          <a:p>
            <a:pPr algn="r" rtl="1"/>
            <a:r>
              <a:rPr lang="fa-IR" dirty="0" smtClean="0"/>
              <a:t>صفحه دوم دفتر ثبت مربوط به خلاصه مراقبت های ممتد می باشد. و مراقب سلامت می بایست هر بار که مراجع برای دریافت مراقبت مراجعه نمود پس از ثبت در فرم مراقبت ممتد اطلاعات را در این صفحه وارد نماید.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55850"/>
          </a:xfrm>
        </p:spPr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دفتر ثبت خدمات سلامت میانسالان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7" y="1951632"/>
            <a:ext cx="9280476" cy="4421874"/>
          </a:xfrm>
        </p:spPr>
      </p:pic>
    </p:spTree>
    <p:extLst>
      <p:ext uri="{BB962C8B-B14F-4D97-AF65-F5344CB8AC3E}">
        <p14:creationId xmlns:p14="http://schemas.microsoft.com/office/powerpoint/2010/main" val="19862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586347"/>
            <a:ext cx="9601196" cy="130386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52" y="1890214"/>
            <a:ext cx="9601196" cy="4708479"/>
          </a:xfrm>
        </p:spPr>
      </p:pic>
    </p:spTree>
    <p:extLst>
      <p:ext uri="{BB962C8B-B14F-4D97-AF65-F5344CB8AC3E}">
        <p14:creationId xmlns:p14="http://schemas.microsoft.com/office/powerpoint/2010/main" val="35194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5427"/>
          </a:xfrm>
        </p:spPr>
        <p:txBody>
          <a:bodyPr/>
          <a:lstStyle/>
          <a:p>
            <a:pPr algn="ctr" rtl="1"/>
            <a:r>
              <a:rPr lang="fa-IR" b="1" dirty="0" smtClean="0">
                <a:cs typeface="B Titr" panose="00000700000000000000" pitchFamily="2" charset="-78"/>
              </a:rPr>
              <a:t>ایمن </a:t>
            </a:r>
            <a:r>
              <a:rPr lang="fa-IR" b="1" dirty="0">
                <a:cs typeface="B Titr" panose="00000700000000000000" pitchFamily="2" charset="-78"/>
              </a:rPr>
              <a:t>سازی، آلرژی، </a:t>
            </a:r>
            <a:r>
              <a:rPr lang="fa-IR" b="1" dirty="0" err="1">
                <a:cs typeface="B Titr" panose="00000700000000000000" pitchFamily="2" charset="-78"/>
              </a:rPr>
              <a:t>مواجهات</a:t>
            </a:r>
            <a:r>
              <a:rPr lang="fa-IR" b="1" dirty="0">
                <a:cs typeface="B Titr" panose="00000700000000000000" pitchFamily="2" charset="-78"/>
              </a:rPr>
              <a:t> شغلی/ مکمل یاری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اهداف: 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بتوانند نیاز به واکسن را در گروه هدف شناسایی کرده و برای تزریق واکسن راهنمایی لازم را انجام دهند.</a:t>
            </a:r>
          </a:p>
          <a:p>
            <a:pPr marL="0" indent="0" algn="r" rtl="1">
              <a:buNone/>
            </a:pPr>
            <a:r>
              <a:rPr lang="fa-IR" dirty="0" smtClean="0"/>
              <a:t>بتوانند منبع آلرژی ها (غذایی/دارویی) را شناسایی و </a:t>
            </a:r>
            <a:r>
              <a:rPr lang="fa-IR" dirty="0" err="1" smtClean="0"/>
              <a:t>بدرستی</a:t>
            </a:r>
            <a:r>
              <a:rPr lang="fa-IR" dirty="0" smtClean="0"/>
              <a:t> ثبت نمایند.</a:t>
            </a:r>
          </a:p>
          <a:p>
            <a:pPr marL="0" indent="0" algn="r" rtl="1">
              <a:buNone/>
            </a:pPr>
            <a:r>
              <a:rPr lang="fa-IR" dirty="0" smtClean="0"/>
              <a:t>با انواع </a:t>
            </a:r>
            <a:r>
              <a:rPr lang="fa-IR" dirty="0" err="1" smtClean="0"/>
              <a:t>مواجهات</a:t>
            </a:r>
            <a:r>
              <a:rPr lang="fa-IR" dirty="0" smtClean="0"/>
              <a:t> شغلی آشنا شده و در صورت لزوم راهنمایی مناسب را انجام دهند.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71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Titr" panose="00000700000000000000" pitchFamily="2" charset="-78"/>
              </a:rPr>
              <a:t>ایمن سازی، آلرژی، </a:t>
            </a:r>
            <a:r>
              <a:rPr lang="fa-IR" b="1" dirty="0" err="1" smtClean="0">
                <a:cs typeface="B Titr" panose="00000700000000000000" pitchFamily="2" charset="-78"/>
              </a:rPr>
              <a:t>مواجهات</a:t>
            </a:r>
            <a:r>
              <a:rPr lang="fa-IR" b="1" dirty="0" smtClean="0">
                <a:cs typeface="B Titr" panose="00000700000000000000" pitchFamily="2" charset="-78"/>
              </a:rPr>
              <a:t> شغلی/ مکمل یاری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pic>
        <p:nvPicPr>
          <p:cNvPr id="17" name="Picture 16" descr="C:\Users\farahani\Desktop\Untitle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205536"/>
            <a:ext cx="8943975" cy="3630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22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ارزیابی سلامت جسمی و روانی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اهداف:</a:t>
            </a:r>
          </a:p>
          <a:p>
            <a:pPr marL="0" indent="0" algn="r" rtl="1">
              <a:buNone/>
            </a:pPr>
            <a:r>
              <a:rPr lang="fa-IR" dirty="0" smtClean="0"/>
              <a:t>مراقب سلامت در این قسمت می تواند صرفا در قسمت </a:t>
            </a:r>
            <a:r>
              <a:rPr lang="fa-IR" dirty="0" err="1" smtClean="0"/>
              <a:t>هایی</a:t>
            </a:r>
            <a:r>
              <a:rPr lang="fa-IR" dirty="0" smtClean="0"/>
              <a:t> که پزشک به عهده وی می گذارد، نسبت به تکمیل جداول اقدام نماید.</a:t>
            </a:r>
          </a:p>
          <a:p>
            <a:pPr marL="0" indent="0" algn="r" rtl="1">
              <a:buNone/>
            </a:pPr>
            <a:r>
              <a:rPr lang="fa-IR" dirty="0" smtClean="0"/>
              <a:t>نهایتا تصمیم گیری و تشخیص و طبقه بندی به عهده فرد پزشک می باشد:</a:t>
            </a:r>
          </a:p>
          <a:p>
            <a:pPr marL="0" indent="0" algn="r" rtl="1">
              <a:buNone/>
            </a:pPr>
            <a:r>
              <a:rPr lang="fa-IR" dirty="0" smtClean="0"/>
              <a:t>بتواند در خصوص سوابق پزشکی فرد از نظر وجود بیماری و یا عامل خطر سوال نموده و در قسمت سوابق درج نماید.</a:t>
            </a:r>
          </a:p>
          <a:p>
            <a:pPr marL="0" indent="0" algn="r" rtl="1">
              <a:buNone/>
            </a:pPr>
            <a:r>
              <a:rPr lang="fa-IR" dirty="0" smtClean="0"/>
              <a:t>داروهای مراجع را مشاهده کرده و در قسمت مخصوص درج نماید.</a:t>
            </a:r>
          </a:p>
          <a:p>
            <a:pPr marL="0" indent="0" algn="r" rtl="1">
              <a:buNone/>
            </a:pPr>
            <a:r>
              <a:rPr lang="fa-IR" dirty="0" smtClean="0"/>
              <a:t>با سوالات مناسب به مراجع در یادآوری بیماری های فامیل درجه یک کمک نموده و در قسمت مخصوص ثبت نماید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ارزیابی سلامت جسمی و روانی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اهداف: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با نظر و صلاحدید پزشک می تواند آزمایشات مراجع را در قسمت آزمایشات و پاراکلینیک درج نماید.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ارزیابی سلامت جسمی و روانی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552132"/>
            <a:ext cx="9949217" cy="2248904"/>
          </a:xfrm>
        </p:spPr>
      </p:pic>
    </p:spTree>
    <p:extLst>
      <p:ext uri="{BB962C8B-B14F-4D97-AF65-F5344CB8AC3E}">
        <p14:creationId xmlns:p14="http://schemas.microsoft.com/office/powerpoint/2010/main" val="30840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ارزیابی سلامت جسمی و روانی</a:t>
            </a:r>
            <a:endParaRPr lang="en-US" dirty="0"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248213"/>
            <a:ext cx="9758148" cy="4014076"/>
          </a:xfrm>
        </p:spPr>
      </p:pic>
    </p:spTree>
    <p:extLst>
      <p:ext uri="{BB962C8B-B14F-4D97-AF65-F5344CB8AC3E}">
        <p14:creationId xmlns:p14="http://schemas.microsoft.com/office/powerpoint/2010/main" val="398464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97" y="1930400"/>
            <a:ext cx="9151961" cy="3733899"/>
          </a:xfrm>
        </p:spPr>
      </p:pic>
    </p:spTree>
    <p:extLst>
      <p:ext uri="{BB962C8B-B14F-4D97-AF65-F5344CB8AC3E}">
        <p14:creationId xmlns:p14="http://schemas.microsoft.com/office/powerpoint/2010/main" val="36054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ارزیابی اختلالات روانشناختی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dirty="0"/>
              <a:t>علائم اختلال روانشناختي: جهت غربالگري افراد از لحاظ وجود يا عدم وجود علائم بيماري هاي رواني از ابزار غربالگري </a:t>
            </a:r>
            <a:r>
              <a:rPr lang="en-US" dirty="0"/>
              <a:t>K6</a:t>
            </a:r>
            <a:r>
              <a:rPr lang="fa-IR" dirty="0"/>
              <a:t> استفاده </a:t>
            </a:r>
            <a:r>
              <a:rPr lang="fa-IR" dirty="0" err="1"/>
              <a:t>مي</a:t>
            </a:r>
            <a:r>
              <a:rPr lang="fa-IR" dirty="0"/>
              <a:t> </a:t>
            </a:r>
            <a:r>
              <a:rPr lang="fa-IR" dirty="0" err="1"/>
              <a:t>شود.مقياس</a:t>
            </a:r>
            <a:r>
              <a:rPr lang="fa-IR" dirty="0"/>
              <a:t> </a:t>
            </a:r>
            <a:r>
              <a:rPr lang="fa-IR" dirty="0" err="1"/>
              <a:t>ديسترس</a:t>
            </a:r>
            <a:r>
              <a:rPr lang="fa-IR" dirty="0"/>
              <a:t> </a:t>
            </a:r>
            <a:r>
              <a:rPr lang="fa-IR" dirty="0" err="1"/>
              <a:t>روانشناختي</a:t>
            </a:r>
            <a:r>
              <a:rPr lang="fa-IR" dirty="0"/>
              <a:t> </a:t>
            </a:r>
            <a:r>
              <a:rPr lang="fa-IR" dirty="0" err="1"/>
              <a:t>كسلر</a:t>
            </a:r>
            <a:r>
              <a:rPr lang="fa-IR" dirty="0"/>
              <a:t> </a:t>
            </a:r>
            <a:r>
              <a:rPr lang="fa-IR" dirty="0" err="1"/>
              <a:t>يكي</a:t>
            </a:r>
            <a:r>
              <a:rPr lang="fa-IR" dirty="0"/>
              <a:t> از </a:t>
            </a:r>
            <a:r>
              <a:rPr lang="fa-IR" dirty="0" err="1"/>
              <a:t>ابزارهاي</a:t>
            </a:r>
            <a:r>
              <a:rPr lang="fa-IR" dirty="0"/>
              <a:t> پر </a:t>
            </a:r>
            <a:r>
              <a:rPr lang="fa-IR" dirty="0" err="1"/>
              <a:t>كاربرد</a:t>
            </a:r>
            <a:r>
              <a:rPr lang="fa-IR" dirty="0"/>
              <a:t> در </a:t>
            </a:r>
            <a:r>
              <a:rPr lang="fa-IR" dirty="0" err="1"/>
              <a:t>زمينه</a:t>
            </a:r>
            <a:r>
              <a:rPr lang="fa-IR" dirty="0"/>
              <a:t> مطالعات </a:t>
            </a:r>
            <a:r>
              <a:rPr lang="fa-IR" dirty="0" err="1"/>
              <a:t>ملي</a:t>
            </a:r>
            <a:r>
              <a:rPr lang="fa-IR" dirty="0"/>
              <a:t> است. </a:t>
            </a:r>
            <a:r>
              <a:rPr lang="fa-IR" dirty="0" err="1"/>
              <a:t>اين</a:t>
            </a:r>
            <a:r>
              <a:rPr lang="fa-IR" dirty="0"/>
              <a:t> ابزار </a:t>
            </a:r>
            <a:r>
              <a:rPr lang="fa-IR" dirty="0" err="1"/>
              <a:t>داراي</a:t>
            </a:r>
            <a:r>
              <a:rPr lang="fa-IR" dirty="0"/>
              <a:t> دو </a:t>
            </a:r>
            <a:r>
              <a:rPr lang="fa-IR" dirty="0" err="1"/>
              <a:t>ويرايش</a:t>
            </a:r>
            <a:r>
              <a:rPr lang="fa-IR" dirty="0"/>
              <a:t> 6 و 10 </a:t>
            </a:r>
            <a:r>
              <a:rPr lang="fa-IR" dirty="0" err="1"/>
              <a:t>سوالي</a:t>
            </a:r>
            <a:r>
              <a:rPr lang="fa-IR" dirty="0"/>
              <a:t> </a:t>
            </a:r>
            <a:r>
              <a:rPr lang="fa-IR" dirty="0" err="1"/>
              <a:t>مي</a:t>
            </a:r>
            <a:r>
              <a:rPr lang="fa-IR" dirty="0"/>
              <a:t> باشد و </a:t>
            </a:r>
            <a:r>
              <a:rPr lang="fa-IR" dirty="0" err="1"/>
              <a:t>براي</a:t>
            </a:r>
            <a:r>
              <a:rPr lang="fa-IR" dirty="0"/>
              <a:t> سنجش </a:t>
            </a:r>
            <a:r>
              <a:rPr lang="fa-IR" dirty="0" err="1"/>
              <a:t>ديسترس</a:t>
            </a:r>
            <a:r>
              <a:rPr lang="fa-IR" dirty="0"/>
              <a:t> </a:t>
            </a:r>
            <a:r>
              <a:rPr lang="fa-IR" dirty="0" err="1"/>
              <a:t>غير</a:t>
            </a:r>
            <a:r>
              <a:rPr lang="fa-IR" dirty="0"/>
              <a:t> </a:t>
            </a:r>
            <a:r>
              <a:rPr lang="fa-IR" dirty="0" err="1"/>
              <a:t>اختصاصي</a:t>
            </a:r>
            <a:r>
              <a:rPr lang="fa-IR" dirty="0"/>
              <a:t> </a:t>
            </a:r>
            <a:r>
              <a:rPr lang="fa-IR" dirty="0" err="1"/>
              <a:t>روانشناختي</a:t>
            </a:r>
            <a:r>
              <a:rPr lang="fa-IR" dirty="0"/>
              <a:t> به </a:t>
            </a:r>
            <a:r>
              <a:rPr lang="fa-IR" dirty="0" err="1"/>
              <a:t>كار</a:t>
            </a:r>
            <a:r>
              <a:rPr lang="fa-IR" dirty="0"/>
              <a:t> </a:t>
            </a:r>
            <a:r>
              <a:rPr lang="fa-IR" dirty="0" err="1"/>
              <a:t>مي</a:t>
            </a:r>
            <a:r>
              <a:rPr lang="fa-IR" dirty="0"/>
              <a:t> رود.</a:t>
            </a:r>
            <a:endParaRPr lang="en-US" dirty="0"/>
          </a:p>
          <a:p>
            <a:pPr algn="r" rtl="1"/>
            <a:r>
              <a:rPr lang="ar-SA" dirty="0"/>
              <a:t>براي استفاده از اين ابزار ابتدا 6 سوال زير را از مراجعه كننده سوال مي كنيد و بر حسب نمره پاسخ وي بصورت پاسخ هاي كيفي تصميم گيري مي نماييد: 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2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552</Words>
  <Application>Microsoft Office PowerPoint</Application>
  <PresentationFormat>Widescreen</PresentationFormat>
  <Paragraphs>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 Titr</vt:lpstr>
      <vt:lpstr>Tahoma</vt:lpstr>
      <vt:lpstr>Times New Roman</vt:lpstr>
      <vt:lpstr>Trebuchet MS</vt:lpstr>
      <vt:lpstr>Wingdings 3</vt:lpstr>
      <vt:lpstr>Facet</vt:lpstr>
      <vt:lpstr>آموزش مراقبین سلامت</vt:lpstr>
      <vt:lpstr>ایمن سازی، آلرژی، مواجهات شغلی/ مکمل یاری</vt:lpstr>
      <vt:lpstr>ایمن سازی، آلرژی، مواجهات شغلی/ مکمل یاری</vt:lpstr>
      <vt:lpstr>ارزیابی سلامت جسمی و روانی</vt:lpstr>
      <vt:lpstr>ارزیابی سلامت جسمی و روانی</vt:lpstr>
      <vt:lpstr>ارزیابی سلامت جسمی و روانی</vt:lpstr>
      <vt:lpstr>ارزیابی سلامت جسمی و روانی</vt:lpstr>
      <vt:lpstr>PowerPoint Presentation</vt:lpstr>
      <vt:lpstr>ارزیابی اختلالات روانشناختی</vt:lpstr>
      <vt:lpstr>ابزار ارزیابی سلامت روان</vt:lpstr>
      <vt:lpstr>PowerPoint Presentation</vt:lpstr>
      <vt:lpstr>PowerPoint Presentation</vt:lpstr>
      <vt:lpstr>PowerPoint Presentation</vt:lpstr>
      <vt:lpstr>فرم مراقبت ممتد</vt:lpstr>
      <vt:lpstr>فرم مراقبت ممتد</vt:lpstr>
      <vt:lpstr>دفتر ثبت خدمات سلامت میانسالان</vt:lpstr>
      <vt:lpstr>دفتر ثبت خدمات سلامت میانسالان</vt:lpstr>
      <vt:lpstr>PowerPoint Presentation</vt:lpstr>
    </vt:vector>
  </TitlesOfParts>
  <Company>Health.gov.ir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مراقبین سلامت</dc:title>
  <dc:creator>عزیزآبادی فراهانی دکترعالیه</dc:creator>
  <cp:lastModifiedBy>عزیزآبادی فراهانی دکترعالیه</cp:lastModifiedBy>
  <cp:revision>14</cp:revision>
  <dcterms:created xsi:type="dcterms:W3CDTF">2015-01-25T06:35:03Z</dcterms:created>
  <dcterms:modified xsi:type="dcterms:W3CDTF">2015-01-25T09:19:20Z</dcterms:modified>
</cp:coreProperties>
</file>