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66FFFF"/>
    <a:srgbClr val="FF3300"/>
    <a:srgbClr val="006600"/>
    <a:srgbClr val="99FF33"/>
    <a:srgbClr val="FF5050"/>
    <a:srgbClr val="203864"/>
    <a:srgbClr val="008080"/>
    <a:srgbClr val="00666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2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7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9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4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3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0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9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4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5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28124-11D7-43B3-83A3-187384C6C89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498F8-D1AD-4000-8122-7E13421AE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9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2344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bg1"/>
                </a:solidFill>
                <a:cs typeface="B Titr" panose="00000700000000000000" pitchFamily="2" charset="-78"/>
              </a:rPr>
              <a:t>بنام خدا</a:t>
            </a:r>
            <a:br>
              <a:rPr lang="fa-IR" sz="4000" dirty="0" smtClean="0">
                <a:solidFill>
                  <a:schemeClr val="bg1"/>
                </a:solidFill>
                <a:cs typeface="B Titr" panose="00000700000000000000" pitchFamily="2" charset="-78"/>
              </a:rPr>
            </a:br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</a:br>
            <a:r>
              <a:rPr lang="fa-IR" sz="4000" dirty="0" smtClean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sz="4000" dirty="0" smtClean="0">
                <a:solidFill>
                  <a:schemeClr val="bg1"/>
                </a:solidFill>
                <a:cs typeface="B Titr" panose="00000700000000000000" pitchFamily="2" charset="-78"/>
              </a:rPr>
            </a:br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</a:br>
            <a:r>
              <a:rPr lang="fa-IR" sz="4000" dirty="0" smtClean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sz="4000" dirty="0" smtClean="0">
                <a:solidFill>
                  <a:schemeClr val="bg1"/>
                </a:solidFill>
                <a:cs typeface="B Titr" panose="00000700000000000000" pitchFamily="2" charset="-78"/>
              </a:rPr>
            </a:br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</a:br>
            <a:r>
              <a:rPr lang="fa-IR" sz="4000" dirty="0" smtClean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sz="4000" dirty="0" smtClean="0">
                <a:solidFill>
                  <a:schemeClr val="bg1"/>
                </a:solidFill>
                <a:cs typeface="B Titr" panose="00000700000000000000" pitchFamily="2" charset="-78"/>
              </a:rPr>
            </a:br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/>
            </a:r>
            <a:b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</a:b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r>
              <a:rPr lang="fa-IR" sz="4400" dirty="0" smtClean="0">
                <a:solidFill>
                  <a:srgbClr val="FFFF00"/>
                </a:solidFill>
                <a:cs typeface="B Titr" panose="00000700000000000000" pitchFamily="2" charset="-78"/>
              </a:rPr>
              <a:t>ارزیابی دوره ای سلامت بانوان ایران (</a:t>
            </a:r>
            <a:r>
              <a:rPr lang="fa-IR" sz="4400" smtClean="0">
                <a:solidFill>
                  <a:srgbClr val="FFFF00"/>
                </a:solidFill>
                <a:cs typeface="B Titr" panose="00000700000000000000" pitchFamily="2" charset="-78"/>
              </a:rPr>
              <a:t>سبا)</a:t>
            </a:r>
            <a:endParaRPr lang="fa-IR" sz="4400" dirty="0" smtClean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21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17" y="1747544"/>
            <a:ext cx="10664483" cy="4262510"/>
          </a:xfrm>
        </p:spPr>
      </p:pic>
      <p:sp>
        <p:nvSpPr>
          <p:cNvPr id="2" name="Rectangle 1"/>
          <p:cNvSpPr/>
          <p:nvPr/>
        </p:nvSpPr>
        <p:spPr>
          <a:xfrm>
            <a:off x="4285397" y="733146"/>
            <a:ext cx="25819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200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فعالیت جسمانی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36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 </a:t>
            </a:r>
            <a:r>
              <a:rPr lang="fa-IR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/>
            </a:r>
            <a:br>
              <a:rPr lang="fa-IR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</a:br>
            <a:r>
              <a:rPr lang="fa-IR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 </a:t>
            </a:r>
            <a:r>
              <a:rPr lang="fa-IR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/>
            </a:r>
            <a:br>
              <a:rPr lang="fa-IR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37" y="1825625"/>
            <a:ext cx="10847363" cy="4351338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sz="3600" b="1" dirty="0" smtClean="0">
                <a:solidFill>
                  <a:srgbClr val="FF3300"/>
                </a:solidFill>
              </a:rPr>
              <a:t> </a:t>
            </a:r>
            <a:r>
              <a:rPr lang="fa-IR" sz="3600" b="1" dirty="0" smtClean="0">
                <a:solidFill>
                  <a:srgbClr val="FF3300"/>
                </a:solidFill>
                <a:cs typeface="B Titr" panose="00000700000000000000" pitchFamily="2" charset="-78"/>
              </a:rPr>
              <a:t>اهداف:</a:t>
            </a:r>
          </a:p>
          <a:p>
            <a:pPr indent="-274320" algn="r" rt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آشنایی با توصیه سازمان بهداشت جهانی در خصوص فعالیت جسمانی</a:t>
            </a:r>
          </a:p>
          <a:p>
            <a:pPr indent="-274320" algn="just" rt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آشنایی با چگونگی تعیین شدت فعالیت جسمانی</a:t>
            </a:r>
          </a:p>
          <a:p>
            <a:pPr indent="-274320" algn="just" rt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آشنایی</a:t>
            </a:r>
            <a:r>
              <a:rPr lang="fa-IR" sz="3200" dirty="0">
                <a:solidFill>
                  <a:schemeClr val="bg1"/>
                </a:solidFill>
                <a:cs typeface="B Lotus" panose="00000400000000000000" pitchFamily="2" charset="-78"/>
              </a:rPr>
              <a:t> 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با چگونگی تعیین وضعیت فعالیت جسمانی فرد </a:t>
            </a:r>
            <a:endParaRPr lang="en-US" sz="32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359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solidFill>
                  <a:srgbClr val="99FF66"/>
                </a:solidFill>
                <a:cs typeface="B Lotus" panose="00000400000000000000" pitchFamily="2" charset="-78"/>
              </a:rPr>
              <a:t>توصیه سازمان بهداشت جهانی در خصوص فعالیت جسمانی</a:t>
            </a:r>
            <a:endParaRPr lang="en-US" dirty="0">
              <a:solidFill>
                <a:srgbClr val="99FF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3200" dirty="0" smtClean="0">
                <a:solidFill>
                  <a:srgbClr val="FF3300"/>
                </a:solidFill>
                <a:cs typeface="B Lotus" panose="00000400000000000000" pitchFamily="2" charset="-78"/>
              </a:rPr>
              <a:t>30 دقیقه 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فعالیت جسمانی با شدت </a:t>
            </a:r>
            <a:r>
              <a:rPr lang="fa-IR" sz="3200" dirty="0" smtClean="0">
                <a:solidFill>
                  <a:srgbClr val="FFFF00"/>
                </a:solidFill>
                <a:cs typeface="B Lotus" panose="00000400000000000000" pitchFamily="2" charset="-78"/>
              </a:rPr>
              <a:t>متوسط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، </a:t>
            </a:r>
            <a:r>
              <a:rPr lang="fa-IR" sz="3200" b="1" dirty="0" smtClean="0">
                <a:solidFill>
                  <a:srgbClr val="66FFFF"/>
                </a:solidFill>
                <a:cs typeface="B Lotus" panose="00000400000000000000" pitchFamily="2" charset="-78"/>
              </a:rPr>
              <a:t>5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روز در هفته</a:t>
            </a:r>
          </a:p>
          <a:p>
            <a:pPr marL="0" indent="0" algn="r" rtl="1">
              <a:buNone/>
            </a:pP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یا</a:t>
            </a:r>
          </a:p>
          <a:p>
            <a:pPr marL="0" indent="0" algn="r" rtl="1">
              <a:buNone/>
            </a:pPr>
            <a:r>
              <a:rPr lang="fa-IR" sz="3200" dirty="0">
                <a:solidFill>
                  <a:srgbClr val="FF3300"/>
                </a:solidFill>
                <a:cs typeface="B Lotus" panose="00000400000000000000" pitchFamily="2" charset="-78"/>
              </a:rPr>
              <a:t>30 دقیقه </a:t>
            </a:r>
            <a:r>
              <a:rPr lang="fa-IR" sz="3200" dirty="0">
                <a:solidFill>
                  <a:schemeClr val="bg1"/>
                </a:solidFill>
                <a:cs typeface="B Lotus" panose="00000400000000000000" pitchFamily="2" charset="-78"/>
              </a:rPr>
              <a:t>فعالیت 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جسمانی </a:t>
            </a:r>
            <a:r>
              <a:rPr lang="fa-IR" sz="3200" dirty="0" smtClean="0">
                <a:solidFill>
                  <a:srgbClr val="FFFF00"/>
                </a:solidFill>
                <a:cs typeface="B Lotus" panose="00000400000000000000" pitchFamily="2" charset="-78"/>
              </a:rPr>
              <a:t>شدید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، </a:t>
            </a:r>
            <a:r>
              <a:rPr lang="fa-IR" sz="3200" b="1" dirty="0" smtClean="0">
                <a:solidFill>
                  <a:srgbClr val="66FFFF"/>
                </a:solidFill>
                <a:cs typeface="B Lotus" panose="00000400000000000000" pitchFamily="2" charset="-78"/>
              </a:rPr>
              <a:t>3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روز در هفته</a:t>
            </a:r>
          </a:p>
          <a:p>
            <a:pPr marL="0" indent="0" algn="r" rtl="1">
              <a:buNone/>
            </a:pPr>
            <a:endParaRPr lang="fa-IR" sz="3200" dirty="0" smtClean="0">
              <a:solidFill>
                <a:schemeClr val="bg1"/>
              </a:solidFill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sz="3200" dirty="0">
              <a:solidFill>
                <a:schemeClr val="bg1"/>
              </a:solidFill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3200" dirty="0" smtClean="0">
                <a:solidFill>
                  <a:srgbClr val="92D050"/>
                </a:solidFill>
                <a:cs typeface="B Lotus" panose="00000400000000000000" pitchFamily="2" charset="-78"/>
              </a:rPr>
              <a:t>روش تعیین شدت: 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روش صحبت کردن</a:t>
            </a:r>
            <a:endParaRPr lang="en-US" sz="32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15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FFFF00"/>
                </a:solidFill>
                <a:cs typeface="B Lotus" panose="00000400000000000000" pitchFamily="2" charset="-78"/>
              </a:rPr>
              <a:t>دخانیات</a:t>
            </a:r>
            <a:endParaRPr lang="en-US" b="1" dirty="0">
              <a:solidFill>
                <a:srgbClr val="FFFF00"/>
              </a:solidFill>
              <a:cs typeface="B Lotus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388" y="2306472"/>
            <a:ext cx="9669224" cy="2737955"/>
          </a:xfrm>
        </p:spPr>
      </p:pic>
    </p:spTree>
    <p:extLst>
      <p:ext uri="{BB962C8B-B14F-4D97-AF65-F5344CB8AC3E}">
        <p14:creationId xmlns:p14="http://schemas.microsoft.com/office/powerpoint/2010/main" val="289853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FFFF00"/>
                </a:solidFill>
                <a:cs typeface="B Lotus" panose="00000400000000000000" pitchFamily="2" charset="-78"/>
              </a:rPr>
              <a:t>جدول تشخیص و طبقه بندی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12" y="1690689"/>
            <a:ext cx="10017457" cy="3539502"/>
          </a:xfrm>
        </p:spPr>
      </p:pic>
    </p:spTree>
    <p:extLst>
      <p:ext uri="{BB962C8B-B14F-4D97-AF65-F5344CB8AC3E}">
        <p14:creationId xmlns:p14="http://schemas.microsoft.com/office/powerpoint/2010/main" val="380284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98" y="1484242"/>
            <a:ext cx="10059804" cy="356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268" y="1723581"/>
            <a:ext cx="10515600" cy="4351338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4000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 تن </a:t>
            </a:r>
            <a:r>
              <a:rPr lang="fa-IR" sz="4000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سنجی</a:t>
            </a:r>
            <a:endParaRPr lang="fa-IR" sz="4000" b="1" dirty="0" smtClean="0">
              <a:solidFill>
                <a:schemeClr val="bg2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4000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 تغذیه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4000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 فعالیت جسمانی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4000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 مصرف دخانیات و مواد مخدر</a:t>
            </a:r>
            <a:endParaRPr lang="en-US" sz="4000" b="1" dirty="0">
              <a:solidFill>
                <a:schemeClr val="bg2">
                  <a:lumMod val="50000"/>
                </a:schemeClr>
              </a:solidFill>
              <a:cs typeface="B Lotus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60107" y="883271"/>
            <a:ext cx="47077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>
                <a:solidFill>
                  <a:srgbClr val="99FF33"/>
                </a:solidFill>
                <a:cs typeface="B Titr" panose="00000700000000000000" pitchFamily="2" charset="-78"/>
              </a:rPr>
              <a:t>شیوه زندگی سالم</a:t>
            </a:r>
          </a:p>
        </p:txBody>
      </p:sp>
    </p:spTree>
    <p:extLst>
      <p:ext uri="{BB962C8B-B14F-4D97-AF65-F5344CB8AC3E}">
        <p14:creationId xmlns:p14="http://schemas.microsoft.com/office/powerpoint/2010/main" val="253438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91190"/>
            <a:ext cx="10515600" cy="3444019"/>
          </a:xfrm>
        </p:spPr>
      </p:pic>
      <p:sp>
        <p:nvSpPr>
          <p:cNvPr id="2" name="Rectangle 1"/>
          <p:cNvSpPr/>
          <p:nvPr/>
        </p:nvSpPr>
        <p:spPr>
          <a:xfrm>
            <a:off x="4844955" y="1251761"/>
            <a:ext cx="2129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00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تن سنجی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151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 </a:t>
            </a:r>
            <a:r>
              <a:rPr lang="fa-IR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/>
            </a:r>
            <a:br>
              <a:rPr lang="fa-IR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</a:br>
            <a:r>
              <a:rPr lang="fa-IR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 </a:t>
            </a:r>
            <a:r>
              <a:rPr lang="fa-IR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/>
            </a:r>
            <a:br>
              <a:rPr lang="fa-IR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37" y="1825625"/>
            <a:ext cx="10847363" cy="4351338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sz="3600" b="1" dirty="0" smtClean="0">
                <a:solidFill>
                  <a:srgbClr val="FF3300"/>
                </a:solidFill>
              </a:rPr>
              <a:t> </a:t>
            </a:r>
            <a:r>
              <a:rPr lang="fa-IR" sz="3600" b="1" dirty="0" smtClean="0">
                <a:solidFill>
                  <a:srgbClr val="FF3300"/>
                </a:solidFill>
                <a:cs typeface="B Titr" panose="00000700000000000000" pitchFamily="2" charset="-78"/>
              </a:rPr>
              <a:t>اهداف:</a:t>
            </a:r>
          </a:p>
          <a:p>
            <a:pPr indent="-274320" algn="r" rt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اندازه گیری صحیح قد، وزن و دور کمر</a:t>
            </a:r>
          </a:p>
          <a:p>
            <a:pPr indent="-274320" algn="r" rt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آشنایی با فرمول و محاسبه صحیح نمایه توده بدنی (</a:t>
            </a:r>
            <a:r>
              <a:rPr lang="en-US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Body Mass Index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= </a:t>
            </a:r>
            <a:r>
              <a:rPr lang="en-US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BMI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)</a:t>
            </a:r>
          </a:p>
          <a:p>
            <a:pPr indent="-274320" algn="r" rt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طبقه بندی صحیح </a:t>
            </a:r>
            <a:r>
              <a:rPr lang="en-US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BMI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 و اندازه دور کمر فرد بر اساس مقادیر استاندارد</a:t>
            </a:r>
          </a:p>
          <a:p>
            <a:pPr marL="0" indent="0" algn="r" rtl="1">
              <a:lnSpc>
                <a:spcPct val="120000"/>
              </a:lnSpc>
              <a:spcBef>
                <a:spcPts val="600"/>
              </a:spcBef>
              <a:buNone/>
            </a:pPr>
            <a:endParaRPr lang="en-US" sz="32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314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639130"/>
              </p:ext>
            </p:extLst>
          </p:nvPr>
        </p:nvGraphicFramePr>
        <p:xfrm>
          <a:off x="1227893" y="715828"/>
          <a:ext cx="4919688" cy="100043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459844"/>
                <a:gridCol w="2459844"/>
              </a:tblGrid>
              <a:tr h="570220">
                <a:tc>
                  <a:txBody>
                    <a:bodyPr/>
                    <a:lstStyle/>
                    <a:p>
                      <a:pPr marR="285750" algn="ctr" rtl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  <a:cs typeface="B Lotus" panose="00000400000000000000" pitchFamily="2" charset="-78"/>
                        </a:rPr>
                        <a:t>وزن (کیلوگرم)   </a:t>
                      </a:r>
                      <a:r>
                        <a:rPr lang="ar-SA" sz="2400" dirty="0">
                          <a:effectLst/>
                          <a:cs typeface="B Lotus" panose="00000400000000000000" pitchFamily="2" charset="-78"/>
                        </a:rPr>
                        <a:t>    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R="285750" algn="just" rtl="1"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= </a:t>
                      </a:r>
                      <a:r>
                        <a:rPr lang="en-US" sz="3200" dirty="0">
                          <a:effectLst/>
                        </a:rPr>
                        <a:t>BMI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otus" pitchFamily="2" charset="-78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0210">
                <a:tc>
                  <a:txBody>
                    <a:bodyPr/>
                    <a:lstStyle/>
                    <a:p>
                      <a:pPr marR="285750" algn="ctr" rtl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effectLst/>
                          <a:cs typeface="B Lotus" panose="00000400000000000000" pitchFamily="2" charset="-78"/>
                        </a:rPr>
                        <a:t>قد </a:t>
                      </a:r>
                      <a:r>
                        <a:rPr lang="ar-SA" sz="2800" baseline="30000" dirty="0">
                          <a:effectLst/>
                          <a:cs typeface="B Lotus" panose="00000400000000000000" pitchFamily="2" charset="-78"/>
                        </a:rPr>
                        <a:t>2</a:t>
                      </a:r>
                      <a:r>
                        <a:rPr lang="ar-SA" sz="2800" dirty="0">
                          <a:effectLst/>
                          <a:cs typeface="B Lotus" panose="00000400000000000000" pitchFamily="2" charset="-78"/>
                        </a:rPr>
                        <a:t> (متر)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852191"/>
              </p:ext>
            </p:extLst>
          </p:nvPr>
        </p:nvGraphicFramePr>
        <p:xfrm>
          <a:off x="1406769" y="2504050"/>
          <a:ext cx="7272997" cy="2785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0624"/>
                <a:gridCol w="3802373"/>
              </a:tblGrid>
              <a:tr h="68015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ar-SA" sz="2400" b="1" dirty="0">
                          <a:solidFill>
                            <a:srgbClr val="006600"/>
                          </a:solidFill>
                          <a:effectLst/>
                          <a:cs typeface="B Lotus" panose="00000400000000000000" pitchFamily="2" charset="-78"/>
                        </a:rPr>
                        <a:t>طبقه بندی</a:t>
                      </a:r>
                      <a:endParaRPr lang="en-US" sz="1600" b="1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ar-SA" sz="2400" b="1" dirty="0">
                          <a:solidFill>
                            <a:srgbClr val="006600"/>
                          </a:solidFill>
                          <a:effectLst/>
                          <a:cs typeface="B Lotus" panose="00000400000000000000" pitchFamily="2" charset="-78"/>
                        </a:rPr>
                        <a:t>مقدار </a:t>
                      </a:r>
                      <a:r>
                        <a:rPr lang="en-US" sz="2400" b="1" dirty="0">
                          <a:solidFill>
                            <a:srgbClr val="006600"/>
                          </a:solidFill>
                          <a:effectLst/>
                          <a:cs typeface="B Lotus" panose="00000400000000000000" pitchFamily="2" charset="-78"/>
                        </a:rPr>
                        <a:t>BMI</a:t>
                      </a:r>
                      <a:endParaRPr lang="en-US" sz="1600" b="1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6312"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ar-SA" sz="2400" dirty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لاغری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ar-SA" sz="2400" b="1" dirty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کمتر از </a:t>
                      </a:r>
                      <a:r>
                        <a:rPr lang="fa-IR" sz="2400" b="1" dirty="0" smtClean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18/5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6312"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ar-SA" sz="2400" dirty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طبیعی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400" b="1" dirty="0" smtClean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24/9- 18/5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6312"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ar-SA" sz="2400" dirty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اضافه وزن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400" b="1" dirty="0" smtClean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29/9- 25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6312"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چاقی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400" b="1" dirty="0" smtClean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30</a:t>
                      </a:r>
                      <a:r>
                        <a:rPr lang="ar-SA" sz="2400" b="1" dirty="0" smtClean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 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effectLst/>
                          <a:cs typeface="B Lotus" panose="00000400000000000000" pitchFamily="2" charset="-78"/>
                        </a:rPr>
                        <a:t>و بیشتر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05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FF00"/>
                </a:solidFill>
                <a:cs typeface="B Lotus" panose="00000400000000000000" pitchFamily="2" charset="-78"/>
              </a:rPr>
              <a:t>دور کمر</a:t>
            </a:r>
            <a:endParaRPr lang="en-US" b="1" dirty="0">
              <a:solidFill>
                <a:srgbClr val="FFFF00"/>
              </a:solidFill>
              <a:cs typeface="B Lotus" panose="000004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164137"/>
              </p:ext>
            </p:extLst>
          </p:nvPr>
        </p:nvGraphicFramePr>
        <p:xfrm>
          <a:off x="1406769" y="2504050"/>
          <a:ext cx="7863839" cy="1732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2523"/>
                <a:gridCol w="2561519"/>
                <a:gridCol w="2699797"/>
              </a:tblGrid>
              <a:tr h="68015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400" b="1" dirty="0" smtClean="0">
                          <a:solidFill>
                            <a:srgbClr val="006600"/>
                          </a:solidFill>
                          <a:effectLst/>
                          <a:cs typeface="B Lotus" panose="00000400000000000000" pitchFamily="2" charset="-78"/>
                        </a:rPr>
                        <a:t>چاقی شکمی</a:t>
                      </a:r>
                      <a:endParaRPr lang="en-US" sz="1600" b="1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400" b="1" dirty="0" smtClean="0">
                          <a:solidFill>
                            <a:srgbClr val="006600"/>
                          </a:solidFill>
                          <a:effectLst/>
                          <a:cs typeface="B Lotus" panose="00000400000000000000" pitchFamily="2" charset="-78"/>
                        </a:rPr>
                        <a:t>طبیعی</a:t>
                      </a:r>
                      <a:endParaRPr lang="en-US" sz="1600" b="1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endParaRPr lang="en-US" sz="1600" b="1" dirty="0">
                        <a:solidFill>
                          <a:srgbClr val="0066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6312"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4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88 سانتی متر و بیشتر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کمتر از 88 سانتی متر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زنان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6312"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4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102 سانتی متر و بیشتر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کمتر از 102 سانتی متر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743200" algn="ctr"/>
                          <a:tab pos="5486400" algn="r"/>
                        </a:tabLst>
                      </a:pPr>
                      <a:r>
                        <a:rPr lang="fa-IR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مردان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3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66" y="1341681"/>
            <a:ext cx="11155680" cy="4808614"/>
          </a:xfrm>
        </p:spPr>
      </p:pic>
      <p:sp>
        <p:nvSpPr>
          <p:cNvPr id="2" name="Rectangle 1"/>
          <p:cNvSpPr/>
          <p:nvPr/>
        </p:nvSpPr>
        <p:spPr>
          <a:xfrm>
            <a:off x="4840651" y="514782"/>
            <a:ext cx="23747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200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تغذیه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156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 </a:t>
            </a:r>
            <a:r>
              <a:rPr lang="fa-IR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/>
            </a:r>
            <a:br>
              <a:rPr lang="fa-IR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</a:br>
            <a:r>
              <a:rPr lang="fa-IR" b="1" dirty="0" smtClean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> </a:t>
            </a:r>
            <a:r>
              <a:rPr lang="fa-IR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  <a:t/>
            </a:r>
            <a:br>
              <a:rPr lang="fa-IR" b="1" dirty="0">
                <a:solidFill>
                  <a:schemeClr val="bg2">
                    <a:lumMod val="50000"/>
                  </a:schemeClr>
                </a:solidFill>
                <a:cs typeface="B Lotus" panose="00000400000000000000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37" y="1825625"/>
            <a:ext cx="10847363" cy="4351338"/>
          </a:xfrm>
        </p:spPr>
        <p:txBody>
          <a:bodyPr>
            <a:normAutofit fontScale="92500" lnSpcReduction="20000"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sz="3600" b="1" dirty="0" smtClean="0">
                <a:solidFill>
                  <a:srgbClr val="FF3300"/>
                </a:solidFill>
              </a:rPr>
              <a:t> </a:t>
            </a:r>
            <a:r>
              <a:rPr lang="fa-IR" sz="3600" b="1" dirty="0" smtClean="0">
                <a:solidFill>
                  <a:srgbClr val="FF3300"/>
                </a:solidFill>
                <a:cs typeface="B Titr" panose="00000700000000000000" pitchFamily="2" charset="-78"/>
              </a:rPr>
              <a:t>اهداف:</a:t>
            </a:r>
          </a:p>
          <a:p>
            <a:pPr indent="-274320" algn="r" rt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آشنایی با گروه های غذایی(لبنیات، سبزی و میوه)، تعداد واحد مطلوب مصرف هر یک از گروه ها و اندازه هر واحد از گروه های غذایی</a:t>
            </a:r>
          </a:p>
          <a:p>
            <a:pPr indent="-274320" algn="just" rt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آشنایی با توصیه های تغذیه مناسب شامل مصرف دو بار در هفته ماهی، حداقل دو بار در هفته حبوبات، نحوه طبخ صحیح مواد غذایی</a:t>
            </a:r>
          </a:p>
          <a:p>
            <a:pPr indent="-274320" algn="just" rt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آشنایی با عادات غذایی </a:t>
            </a:r>
            <a:r>
              <a:rPr lang="fa-IR" sz="3200" b="1" dirty="0" smtClean="0">
                <a:solidFill>
                  <a:srgbClr val="92D050"/>
                </a:solidFill>
                <a:cs typeface="B Lotus" panose="00000400000000000000" pitchFamily="2" charset="-78"/>
              </a:rPr>
              <a:t>نامناسب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شامل مصرف سوسیس، کالباس، پیتزا، انواع نوشیدنی های </a:t>
            </a:r>
            <a:r>
              <a:rPr lang="fa-IR" sz="3200" dirty="0" err="1" smtClean="0">
                <a:solidFill>
                  <a:schemeClr val="bg1"/>
                </a:solidFill>
                <a:cs typeface="B Lotus" panose="00000400000000000000" pitchFamily="2" charset="-78"/>
              </a:rPr>
              <a:t>گازدار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و آبمیوه های صنعتی، روغن جامد، </a:t>
            </a:r>
            <a:r>
              <a:rPr lang="fa-IR" sz="3200" dirty="0" err="1" smtClean="0">
                <a:solidFill>
                  <a:schemeClr val="bg1"/>
                </a:solidFill>
                <a:cs typeface="B Lotus" panose="00000400000000000000" pitchFamily="2" charset="-78"/>
              </a:rPr>
              <a:t>نمکدان</a:t>
            </a:r>
            <a:r>
              <a:rPr lang="fa-IR" sz="3200" dirty="0" smtClean="0">
                <a:solidFill>
                  <a:schemeClr val="bg1"/>
                </a:solidFill>
                <a:cs typeface="B Lotus" panose="00000400000000000000" pitchFamily="2" charset="-78"/>
              </a:rPr>
              <a:t> سر سفره و ...</a:t>
            </a:r>
            <a:endParaRPr lang="en-US" sz="32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20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338</TotalTime>
  <Words>301</Words>
  <Application>Microsoft Office PowerPoint</Application>
  <PresentationFormat>Widescreen</PresentationFormat>
  <Paragraphs>57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B Lotus</vt:lpstr>
      <vt:lpstr>B Titr</vt:lpstr>
      <vt:lpstr>Calibri</vt:lpstr>
      <vt:lpstr>Calibri Light</vt:lpstr>
      <vt:lpstr>Lotus</vt:lpstr>
      <vt:lpstr>Times New Roman</vt:lpstr>
      <vt:lpstr>Wingdings</vt:lpstr>
      <vt:lpstr>Office Theme</vt:lpstr>
      <vt:lpstr>بنام خدا        </vt:lpstr>
      <vt:lpstr>PowerPoint Presentation</vt:lpstr>
      <vt:lpstr>PowerPoint Presentation</vt:lpstr>
      <vt:lpstr>PowerPoint Presentation</vt:lpstr>
      <vt:lpstr>    </vt:lpstr>
      <vt:lpstr>PowerPoint Presentation</vt:lpstr>
      <vt:lpstr>دور کمر</vt:lpstr>
      <vt:lpstr>PowerPoint Presentation</vt:lpstr>
      <vt:lpstr>    </vt:lpstr>
      <vt:lpstr>PowerPoint Presentation</vt:lpstr>
      <vt:lpstr>    </vt:lpstr>
      <vt:lpstr>توصیه سازمان بهداشت جهانی در خصوص فعالیت جسمانی</vt:lpstr>
      <vt:lpstr>دخانیات</vt:lpstr>
      <vt:lpstr>جدول تشخیص و طبقه بندی</vt:lpstr>
    </vt:vector>
  </TitlesOfParts>
  <Company>health.gov.ir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بنام خدا</dc:title>
  <dc:creator>طباطبايي خانم مينا</dc:creator>
  <cp:lastModifiedBy>طباطبايي خانم مينا</cp:lastModifiedBy>
  <cp:revision>83</cp:revision>
  <dcterms:created xsi:type="dcterms:W3CDTF">2015-01-24T06:18:13Z</dcterms:created>
  <dcterms:modified xsi:type="dcterms:W3CDTF">2015-01-25T10:36:13Z</dcterms:modified>
</cp:coreProperties>
</file>