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70" r:id="rId2"/>
    <p:sldId id="301" r:id="rId3"/>
    <p:sldId id="303" r:id="rId4"/>
    <p:sldId id="300" r:id="rId5"/>
    <p:sldId id="299" r:id="rId6"/>
    <p:sldId id="297" r:id="rId7"/>
    <p:sldId id="290" r:id="rId8"/>
    <p:sldId id="273" r:id="rId9"/>
    <p:sldId id="261" r:id="rId10"/>
    <p:sldId id="258" r:id="rId11"/>
    <p:sldId id="262" r:id="rId12"/>
    <p:sldId id="263" r:id="rId13"/>
    <p:sldId id="268" r:id="rId14"/>
    <p:sldId id="269" r:id="rId15"/>
    <p:sldId id="304" r:id="rId16"/>
    <p:sldId id="305" r:id="rId17"/>
    <p:sldId id="306" r:id="rId18"/>
    <p:sldId id="307" r:id="rId19"/>
    <p:sldId id="274" r:id="rId20"/>
    <p:sldId id="283" r:id="rId21"/>
    <p:sldId id="275" r:id="rId22"/>
    <p:sldId id="276" r:id="rId23"/>
    <p:sldId id="277" r:id="rId24"/>
    <p:sldId id="286" r:id="rId25"/>
    <p:sldId id="26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65EAC23-1BEB-4176-9650-89A2036610B3}" type="datetimeFigureOut">
              <a:rPr lang="fa-IR" smtClean="0"/>
              <a:pPr/>
              <a:t>03/04/1436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860E37-E63B-42AE-9E31-3E693C2F964D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4834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CF0C93E-2289-4BFA-A8AC-90082E558BAE}" type="datetimeFigureOut">
              <a:rPr lang="fa-IR" smtClean="0"/>
              <a:pPr/>
              <a:t>03/04/1436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1475B56-B99F-4D16-A089-12EC6B67F701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170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75B56-B99F-4D16-A089-12EC6B67F701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3619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نقش وزارت بهداشت در اين مداخله ها قابل توجه خواهد بود.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E28D6-7E10-4505-8206-D840C22847F5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282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2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28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علل ناباروری در زنان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مشکلات تخمک گذاری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افزایش سن به علت تاخیر در ازدواج و فرزند آوری ، نارسایی زودرس تخمدان، سرطان ها و افزایش بقای بیماران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سندرم تخمدان پلی کیستیک: شیوه زندگی سالم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اندومتریوز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آلودگی های محیطی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85800" y="1600200"/>
            <a:ext cx="4038600" cy="4525963"/>
          </a:xfrm>
        </p:spPr>
        <p:txBody>
          <a:bodyPr>
            <a:normAutofit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مشکلات لوله های رحمی 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چسبندگی و اعمال جراحی 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عفونت </a:t>
            </a:r>
            <a:r>
              <a:rPr lang="fa-IR" dirty="0" smtClean="0">
                <a:cs typeface="B Nazanin" panose="00000400000000000000" pitchFamily="2" charset="-78"/>
              </a:rPr>
              <a:t>های بدون علامت از </a:t>
            </a:r>
            <a:r>
              <a:rPr lang="fa-IR" dirty="0">
                <a:cs typeface="B Nazanin" panose="00000400000000000000" pitchFamily="2" charset="-78"/>
              </a:rPr>
              <a:t>جمله </a:t>
            </a:r>
            <a:r>
              <a:rPr lang="fa-IR" dirty="0" smtClean="0">
                <a:cs typeface="B Nazanin" panose="00000400000000000000" pitchFamily="2" charset="-78"/>
              </a:rPr>
              <a:t>کلامیدیا</a:t>
            </a:r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فیبروم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دهانه رحم </a:t>
            </a:r>
            <a:r>
              <a:rPr lang="fa-IR" dirty="0" smtClean="0">
                <a:cs typeface="B Nazanin" panose="00000400000000000000" pitchFamily="2" charset="-78"/>
              </a:rPr>
              <a:t>(سرویکس)</a:t>
            </a:r>
            <a:endParaRPr lang="fa-IR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Nazanin" panose="00000400000000000000" pitchFamily="2" charset="-78"/>
              </a:rPr>
              <a:t>علل ناباروری در مردان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سن بالا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عوامل ژنتیکی یا مادرزادی </a:t>
            </a:r>
          </a:p>
          <a:p>
            <a:pPr lvl="1" algn="r" rtl="1"/>
            <a:r>
              <a:rPr lang="fa-IR" dirty="0" smtClean="0">
                <a:cs typeface="B Nazanin" panose="00000400000000000000" pitchFamily="2" charset="-78"/>
              </a:rPr>
              <a:t> انسداد مجاری خارج کننده اسپرم بعلت مادرزادی یا عفونت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سموم و آلودگی های محیطی 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شیوه زندگی (نحوه لباس پوشیدن)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سرطان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داروها</a:t>
            </a:r>
          </a:p>
          <a:p>
            <a:pPr algn="r" rtl="1"/>
            <a:endParaRPr lang="fa-IR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dirty="0" smtClean="0">
                <a:cs typeface="B Nazanin" panose="00000400000000000000" pitchFamily="2" charset="-78"/>
              </a:rPr>
              <a:t>راهکارهای پیشنهادی </a:t>
            </a:r>
            <a:r>
              <a:rPr lang="en-US" dirty="0" smtClean="0">
                <a:cs typeface="B Nazanin" panose="00000400000000000000" pitchFamily="2" charset="-78"/>
              </a:rPr>
              <a:t>WHO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724400" y="1600200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افزایش آگاهی عمومی درباره رفتارهای جنسی پرخطر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دسترسی به کاندوم های با کیفیت و قیمت مناسب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تشویق مبتلایان به </a:t>
            </a:r>
            <a:r>
              <a:rPr lang="en-US" dirty="0" smtClean="0">
                <a:cs typeface="B Nazanin" panose="00000400000000000000" pitchFamily="2" charset="-78"/>
              </a:rPr>
              <a:t>STIs</a:t>
            </a:r>
            <a:r>
              <a:rPr lang="fa-IR" dirty="0" smtClean="0">
                <a:cs typeface="B Nazanin" panose="00000400000000000000" pitchFamily="2" charset="-78"/>
              </a:rPr>
              <a:t> برای مراجعه سریع به پزشک همراه با همسر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گنجاندن درمان </a:t>
            </a:r>
            <a:r>
              <a:rPr lang="en-US" dirty="0" smtClean="0">
                <a:cs typeface="B Nazanin" panose="00000400000000000000" pitchFamily="2" charset="-78"/>
              </a:rPr>
              <a:t>STIs</a:t>
            </a:r>
            <a:r>
              <a:rPr lang="fa-IR" dirty="0" smtClean="0">
                <a:cs typeface="B Nazanin" panose="00000400000000000000" pitchFamily="2" charset="-78"/>
              </a:rPr>
              <a:t> در خدمات بهداشتی اولیه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ایجاد سرویس اختصاصی برای افراد با رفتار جنسی پر خطر: زنان خیابانی، معتادان به موادمخدر و زندانی ها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فراهم کردن امکان درمان صحیح و موثر زوجین و آموزش به آنها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غربالگری بیماران بدون علامت بالینی (سیفیلیس، کلامیدیا...)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فراهم کردن امکان مشاوره و آزمایش اختیاری برای ایدز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پیشگیری و مراقبت از سیفیلیس و التهاب ملتحمه نوزادان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مشارکت همگانی از جمله بخش خصوصی و جامعه در پیشگیری و مراقبت از بیماری های </a:t>
            </a:r>
            <a:r>
              <a:rPr lang="fa-IR" dirty="0" smtClean="0">
                <a:cs typeface="B Nazanin" panose="00000400000000000000" pitchFamily="2" charset="-78"/>
              </a:rPr>
              <a:t>آمیزشی</a:t>
            </a:r>
            <a:endParaRPr lang="en-US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Nazanin" panose="00000400000000000000" pitchFamily="2" charset="-78"/>
              </a:rPr>
              <a:t/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رويكرد هاي برنامه ناباروری:</a:t>
            </a:r>
            <a:r>
              <a:rPr lang="en-US" dirty="0" smtClean="0">
                <a:cs typeface="B Nazanin" panose="00000400000000000000" pitchFamily="2" charset="-78"/>
              </a:rPr>
              <a:t/>
            </a:r>
            <a:br>
              <a:rPr lang="en-US" dirty="0" smtClean="0">
                <a:cs typeface="B Nazanin" panose="00000400000000000000" pitchFamily="2" charset="-78"/>
              </a:rPr>
            </a:b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fa-IR" dirty="0" smtClean="0">
                <a:cs typeface="B Nazanin" panose="00000400000000000000" pitchFamily="2" charset="-78"/>
                <a:hlinkClick r:id="rId3" action="ppaction://hlinksldjump"/>
              </a:rPr>
              <a:t>ارتقای آگاهی، نگرش و عملکرد جامعه در زمینه عوامل مستعد کننده ناباروری</a:t>
            </a:r>
            <a:endParaRPr lang="en-US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  <a:hlinkClick r:id="rId4" action="ppaction://hlinksldjump"/>
              </a:rPr>
              <a:t>احصای عوامل مستعد کننده ناباروری از جمله عوامل محیطی و همکاری برای طراحی مداخلات لازم با كمك دستگاه هاي ذيربط</a:t>
            </a:r>
            <a:endParaRPr lang="en-US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  <a:hlinkClick r:id="rId5" action="ppaction://hlinksldjump"/>
              </a:rPr>
              <a:t>استاندارد سازي خدمات ناباروري مشتمل بر: تدوین چارچوب استاندارد غربالگری، تدوین چارچوب و سطح بندي استاندارد ارایه خدمت و تامین خدمات ناباروری</a:t>
            </a:r>
            <a:endParaRPr lang="en-US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  <a:hlinkClick r:id="rId6" action="ppaction://hlinksldjump"/>
              </a:rPr>
              <a:t>توانمند سازی ارایه کنندگان خدمات باروري سالم در خصوص بسته خدمتي ناباروري</a:t>
            </a:r>
            <a:endParaRPr lang="en-US" dirty="0" smtClean="0">
              <a:cs typeface="B Nazanin" panose="00000400000000000000" pitchFamily="2" charset="-78"/>
            </a:endParaRPr>
          </a:p>
          <a:p>
            <a:pPr lvl="0" algn="r" rtl="1"/>
            <a:r>
              <a:rPr lang="fa-IR" dirty="0" smtClean="0">
                <a:cs typeface="B Nazanin" panose="00000400000000000000" pitchFamily="2" charset="-78"/>
                <a:hlinkClick r:id="rId7" action="ppaction://hlinksldjump"/>
              </a:rPr>
              <a:t>مشاركت در راستاي ايجاد دسترسي به پوشش كامل بیمه خدمات ناباروری</a:t>
            </a:r>
            <a:endParaRPr lang="en-US" dirty="0" smtClean="0">
              <a:cs typeface="B Nazanin" panose="00000400000000000000" pitchFamily="2" charset="-78"/>
            </a:endParaRP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رويكرد هاي برنامه ناباروری</a:t>
            </a:r>
            <a:r>
              <a:rPr lang="fa-IR" dirty="0" smtClean="0">
                <a:cs typeface="B Nazanin" panose="00000400000000000000" pitchFamily="2" charset="-78"/>
              </a:rPr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>
            <a:noAutofit/>
          </a:bodyPr>
          <a:lstStyle/>
          <a:p>
            <a:pPr lvl="0" algn="just" rtl="1"/>
            <a:r>
              <a:rPr lang="fa-IR" sz="2800" dirty="0" smtClean="0">
                <a:cs typeface="B Nazanin" pitchFamily="2" charset="-78"/>
                <a:hlinkClick r:id="rId2" action="ppaction://hlinksldjump"/>
              </a:rPr>
              <a:t>تعيين و ادغام جنبه هاي سلامت رواني و اجتماعي ناشي از ناباروري در بسته هاي خدمت</a:t>
            </a:r>
            <a:endParaRPr lang="en-US" sz="2800" dirty="0" smtClean="0">
              <a:cs typeface="B Nazanin" pitchFamily="2" charset="-78"/>
            </a:endParaRPr>
          </a:p>
          <a:p>
            <a:pPr lvl="0" algn="just" rtl="1"/>
            <a:r>
              <a:rPr lang="fa-IR" sz="2800" dirty="0" smtClean="0">
                <a:cs typeface="B Nazanin" pitchFamily="2" charset="-78"/>
              </a:rPr>
              <a:t>همكاري در تدوين چارچوب پايش و ارزشيابي مراکز ارايه خدمت مشتمل بر ايجاد سيستم ثبت اطلاعات براي بررسي نتايج و عوارض درمان ها</a:t>
            </a:r>
            <a:endParaRPr lang="en-US" sz="2800" dirty="0" smtClean="0">
              <a:cs typeface="B Nazanin" pitchFamily="2" charset="-78"/>
            </a:endParaRPr>
          </a:p>
          <a:p>
            <a:pPr lvl="0" algn="just" rtl="1"/>
            <a:r>
              <a:rPr lang="fa-IR" sz="2800" dirty="0" smtClean="0">
                <a:cs typeface="B Nazanin" pitchFamily="2" charset="-78"/>
              </a:rPr>
              <a:t>پي گيري ايجاد بستر قانوني مناسب براي اهداي جنين</a:t>
            </a:r>
            <a:endParaRPr lang="en-US" sz="2800" dirty="0" smtClean="0">
              <a:cs typeface="B Nazanin" pitchFamily="2" charset="-78"/>
            </a:endParaRPr>
          </a:p>
          <a:p>
            <a:pPr lvl="0" algn="just" rtl="1"/>
            <a:r>
              <a:rPr lang="fa-IR" sz="2800" dirty="0" smtClean="0">
                <a:cs typeface="B Nazanin" pitchFamily="2" charset="-78"/>
              </a:rPr>
              <a:t>تعيين اولويت هاي پژوهش هاي كاربردي در راستاي ناباروري با توجه به همه ابعاد سلامت</a:t>
            </a:r>
            <a:endParaRPr lang="en-US" sz="2800" dirty="0" smtClean="0">
              <a:cs typeface="B Nazanin" pitchFamily="2" charset="-78"/>
            </a:endParaRPr>
          </a:p>
          <a:p>
            <a:pPr lvl="0" algn="just" rtl="1"/>
            <a:r>
              <a:rPr lang="fa-IR" sz="2800" dirty="0" smtClean="0">
                <a:cs typeface="B Nazanin" pitchFamily="2" charset="-78"/>
              </a:rPr>
              <a:t>تسهيل تشريفات قانوني فرزندخواندگي براي برقراری ارتباط بین زوجین نابارور و زوجینی که تمایل به اهدای فرزندشان دارند</a:t>
            </a:r>
            <a:endParaRPr lang="en-US" sz="2800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سن و ناباروری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سن برتعداد تخمک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سن بر کیفیت تخمک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سن بر </a:t>
            </a:r>
            <a:r>
              <a:rPr lang="fa-IR" dirty="0" smtClean="0">
                <a:cs typeface="B Nazanin" panose="00000400000000000000" pitchFamily="2" charset="-78"/>
              </a:rPr>
              <a:t>بروزبیماری </a:t>
            </a:r>
            <a:r>
              <a:rPr lang="fa-IR" dirty="0" smtClean="0">
                <a:cs typeface="B Nazanin" panose="00000400000000000000" pitchFamily="2" charset="-78"/>
              </a:rPr>
              <a:t>های غیر واگیر و افزایش بارداری های پر خطر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سن پدر بربروز بیماری های کودک</a:t>
            </a:r>
            <a:endParaRPr lang="fa-IR" dirty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تاکید بر انجام مراقبت پیش از بارداری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35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شیوه زندگی سالم و ناباروری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سیگار بر ناباروری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تاثیرچاقی بر ناباروری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شغل بر ناباروری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 ورزش بر ناباروری تاثیر دارو و الکل بر ناباروری</a:t>
            </a:r>
          </a:p>
        </p:txBody>
      </p:sp>
    </p:spTree>
    <p:extLst>
      <p:ext uri="{BB962C8B-B14F-4D97-AF65-F5344CB8AC3E}">
        <p14:creationId xmlns:p14="http://schemas.microsoft.com/office/powerpoint/2010/main" val="42143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تخمدان پلی کیستیک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علائم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اهمیت تشخیص زودرس این بیماری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تاثیرآن بر سلامت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شیوه زندگی سالم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راه های کاهش تاثیر این بیماری بر سلامت فرد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81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اندومتریوز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اندومتریوز چیست؟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توجه به تشخیص زودرس آن برای پیشگیری از عوارض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تاثیرتشخیص زودرس بر بهبود زندگی</a:t>
            </a:r>
          </a:p>
          <a:p>
            <a:pPr marL="0" indent="0" algn="r" rtl="1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10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1"/>
            <a:r>
              <a:rPr lang="fa-IR" dirty="0" smtClean="0">
                <a:cs typeface="B Nazanin" panose="00000400000000000000" pitchFamily="2" charset="-78"/>
              </a:rPr>
              <a:t>شیوه زندگی سالم</a:t>
            </a:r>
            <a:endParaRPr lang="en-US" dirty="0" smtClean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ریسک ناباروری در برخی از شیوه های زندگی: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استعمال دخانيات، 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ازدواج دير،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فرزندآوري بسیار دير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en-US" dirty="0" smtClean="0">
                <a:cs typeface="B Nazanin" panose="00000400000000000000" pitchFamily="2" charset="-78"/>
              </a:rPr>
              <a:t>STIs</a:t>
            </a:r>
          </a:p>
          <a:p>
            <a:pPr marL="514350" lvl="0" indent="-51435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5. استرس</a:t>
            </a:r>
          </a:p>
          <a:p>
            <a:pPr marL="514350" lvl="0" indent="-51435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6. بهره گيري نادرست از تلفن هاي همراه،</a:t>
            </a:r>
          </a:p>
          <a:p>
            <a:pPr marL="514350" lvl="0" indent="-51435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7. برخي رژيم هاي خاص غذايي و ... 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الزام نیاز به مداخلات </a:t>
            </a:r>
            <a:r>
              <a:rPr lang="fa-IR" dirty="0" smtClean="0">
                <a:cs typeface="B Nazanin" panose="00000400000000000000" pitchFamily="2" charset="-78"/>
                <a:hlinkClick r:id="rId2" action="ppaction://hlinksldjump"/>
              </a:rPr>
              <a:t>آموزشی</a:t>
            </a:r>
            <a:r>
              <a:rPr lang="fa-IR" dirty="0" smtClean="0">
                <a:cs typeface="B Nazanin" panose="00000400000000000000" pitchFamily="2" charset="-7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fa-IR" sz="3600" b="1" dirty="0" smtClean="0">
                <a:cs typeface="B Nazanin" panose="00000400000000000000" pitchFamily="2" charset="-78"/>
              </a:rPr>
              <a:t>جلسه آموزشی کارشناسان مسئول بهورزی</a:t>
            </a:r>
          </a:p>
          <a:p>
            <a:pPr marL="0" indent="0" algn="ctr" rtl="1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دفتر سلامت جمعیت ،خانواده و مدارس</a:t>
            </a:r>
          </a:p>
          <a:p>
            <a:pPr marL="0" indent="0" algn="ct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اداره باروری سالم</a:t>
            </a:r>
          </a:p>
          <a:p>
            <a:pPr marL="0" indent="0" algn="ctr" rtl="1">
              <a:buNone/>
            </a:pPr>
            <a:r>
              <a:rPr lang="fa-IR" b="1" dirty="0">
                <a:cs typeface="B Nazanin" panose="00000400000000000000" pitchFamily="2" charset="-78"/>
              </a:rPr>
              <a:t>4 بهمن ماه 1393</a:t>
            </a:r>
          </a:p>
          <a:p>
            <a:pPr marL="0" indent="0" algn="ctr" rtl="1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9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rtl="1"/>
            <a:r>
              <a:rPr lang="fa-IR" sz="4000" b="1" dirty="0" smtClean="0">
                <a:cs typeface="B Nazanin" panose="00000400000000000000" pitchFamily="2" charset="-78"/>
              </a:rPr>
              <a:t>شناسایی عوامل ناباروری و مداخلات فرابخشی</a:t>
            </a:r>
            <a:endParaRPr lang="en-US" sz="4000" b="1" dirty="0" smtClean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>
            <a:normAutofit/>
          </a:bodyPr>
          <a:lstStyle/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برخی عوامل محیطی: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مسموميت فلزات سنگين،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آلودگي هوا،</a:t>
            </a:r>
          </a:p>
          <a:p>
            <a:pPr marL="514350" lvl="0" indent="-514350" algn="r" rtl="1">
              <a:buFont typeface="+mj-lt"/>
              <a:buAutoNum type="arabicPeriod"/>
            </a:pPr>
            <a:r>
              <a:rPr lang="fa-IR" dirty="0" smtClean="0">
                <a:cs typeface="B Nazanin" panose="00000400000000000000" pitchFamily="2" charset="-78"/>
              </a:rPr>
              <a:t>سموم كشاورزي ... </a:t>
            </a:r>
          </a:p>
          <a:p>
            <a:pPr lvl="0" algn="r" rtl="1"/>
            <a:r>
              <a:rPr lang="fa-IR" dirty="0" smtClean="0">
                <a:cs typeface="B Nazanin" panose="00000400000000000000" pitchFamily="2" charset="-78"/>
              </a:rPr>
              <a:t>لزوم همکاری فرابخشی برای تغيير و اصلاح اين </a:t>
            </a:r>
            <a:r>
              <a:rPr lang="fa-IR" dirty="0" smtClean="0">
                <a:cs typeface="B Nazanin" panose="00000400000000000000" pitchFamily="2" charset="-78"/>
                <a:hlinkClick r:id="rId2" action="ppaction://hlinksldjump"/>
              </a:rPr>
              <a:t>موارد</a:t>
            </a:r>
            <a:endParaRPr lang="en-US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rtl="1"/>
            <a:r>
              <a:rPr lang="fa-IR" sz="3600" b="1" dirty="0" smtClean="0">
                <a:cs typeface="B Nazanin" panose="00000400000000000000" pitchFamily="2" charset="-78"/>
              </a:rPr>
              <a:t>استاندارد سازي خدمات ناباروري در سطح پیشگیری</a:t>
            </a:r>
            <a:endParaRPr lang="en-US" sz="3600" b="1" dirty="0" smtClean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نبودن چارچوب ملي خدمات تشخيصي و درماني ناباروري </a:t>
            </a:r>
          </a:p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رویکرد خاص در مرکز خاص</a:t>
            </a:r>
          </a:p>
          <a:p>
            <a:pPr algn="r" rtl="1"/>
            <a:r>
              <a:rPr lang="fa-IR" sz="3600" dirty="0" smtClean="0">
                <a:cs typeface="B Nazanin" panose="00000400000000000000" pitchFamily="2" charset="-78"/>
              </a:rPr>
              <a:t>تشخيص و درمان ديررس و پيامدهاي </a:t>
            </a:r>
            <a:r>
              <a:rPr lang="fa-IR" sz="3600" dirty="0" smtClean="0">
                <a:cs typeface="B Nazanin" panose="00000400000000000000" pitchFamily="2" charset="-78"/>
                <a:hlinkClick r:id="rId2" action="ppaction://hlinksldjump"/>
              </a:rPr>
              <a:t>آن</a:t>
            </a:r>
            <a:endParaRPr lang="fa-IR" sz="3600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rtl="1"/>
            <a:r>
              <a:rPr lang="fa-IR" dirty="0" smtClean="0">
                <a:cs typeface="B Nazanin" pitchFamily="2" charset="-78"/>
              </a:rPr>
              <a:t>توانمند سازی ارایه کنندگان خدمات باروري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lvl="0" algn="just" rtl="1"/>
            <a:r>
              <a:rPr lang="fa-IR" dirty="0" smtClean="0">
                <a:cs typeface="B Nazanin" pitchFamily="2" charset="-78"/>
              </a:rPr>
              <a:t>نو بودن مقوله ناباروري در سيستم ارايه خدمات بهداشتي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بازنگری بسته هاي خدمت با نگاه ادغام ناباروري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آموزش ارائه کنندگان خدمات باروری سالم به منظور:</a:t>
            </a:r>
          </a:p>
          <a:p>
            <a:pPr marL="514350" indent="-514350" algn="just" rtl="1">
              <a:buFont typeface="+mj-lt"/>
              <a:buAutoNum type="alphaLcPeriod"/>
            </a:pPr>
            <a:r>
              <a:rPr lang="fa-IR" dirty="0" smtClean="0">
                <a:cs typeface="B Nazanin" pitchFamily="2" charset="-78"/>
              </a:rPr>
              <a:t>آموزش های مرتبط شيوه زندگی سالم و پرهیز از رفتار پرخطر</a:t>
            </a:r>
            <a:endParaRPr lang="en-US" dirty="0">
              <a:cs typeface="B Nazanin" pitchFamily="2" charset="-78"/>
            </a:endParaRPr>
          </a:p>
          <a:p>
            <a:pPr marL="514350" lvl="0" indent="-514350" algn="just" rtl="1">
              <a:buFont typeface="+mj-lt"/>
              <a:buAutoNum type="alphaLcPeriod"/>
            </a:pPr>
            <a:r>
              <a:rPr lang="fa-IR" dirty="0" smtClean="0">
                <a:cs typeface="B Nazanin" pitchFamily="2" charset="-78"/>
              </a:rPr>
              <a:t>هدايت افراد مشكوك به اختلالات ناباروري به سطوح </a:t>
            </a:r>
            <a:r>
              <a:rPr lang="fa-IR" dirty="0" smtClean="0">
                <a:cs typeface="B Nazanin" pitchFamily="2" charset="-78"/>
                <a:hlinkClick r:id="rId2" action="ppaction://hlinksldjump"/>
              </a:rPr>
              <a:t>بالاتر</a:t>
            </a:r>
            <a:endParaRPr lang="fa-IR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rtl="1"/>
            <a:r>
              <a:rPr lang="fa-IR" sz="3600" b="1" dirty="0" smtClean="0">
                <a:cs typeface="B Nazanin" pitchFamily="2" charset="-78"/>
              </a:rPr>
              <a:t>مشاركت در راستاي ايجاد دسترسي به پوشش كامل بیمه خدمات ناباروری</a:t>
            </a:r>
            <a:endParaRPr lang="en-US" sz="3600" b="1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lvl="0" algn="just" rtl="1"/>
            <a:r>
              <a:rPr lang="fa-IR" dirty="0" smtClean="0">
                <a:cs typeface="B Nazanin" pitchFamily="2" charset="-78"/>
              </a:rPr>
              <a:t>هزینه های بالای خدمات ناباروری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امکان پذیر نبودن پرداخت هزینه های برای درصد قابل توجهی از مردم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مشکل در دستیابی به تعداد دلخواه فرزند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لزوم دسترسی و </a:t>
            </a:r>
            <a:r>
              <a:rPr lang="fa-IR" dirty="0">
                <a:cs typeface="B Nazanin" pitchFamily="2" charset="-78"/>
              </a:rPr>
              <a:t>تسهيلات مناسب به خدمات بازگشت باروری پس از اعمال جراحی پیشگیری از </a:t>
            </a:r>
            <a:r>
              <a:rPr lang="fa-IR" dirty="0" smtClean="0">
                <a:cs typeface="B Nazanin" pitchFamily="2" charset="-78"/>
                <a:hlinkClick r:id="rId2" action="ppaction://hlinksldjump"/>
              </a:rPr>
              <a:t>بارداری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600" dirty="0">
                <a:cs typeface="B Nazanin" panose="00000400000000000000" pitchFamily="2" charset="-78"/>
              </a:rPr>
              <a:t>ناباروری و سلامت اجتماعی و روانی</a:t>
            </a:r>
            <a:endParaRPr lang="en-US" sz="36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0" y="1600200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dirty="0" smtClean="0">
                <a:cs typeface="B Nazanin" pitchFamily="2" charset="-78"/>
              </a:rPr>
              <a:t>تصور کامل و سالم بودن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احساس عدم کفایت در صورت ناباروری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فعالیت جنسی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اعتماد به نفس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احساس تنهایی عدم حمایت و عدم فهم متقابل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احساس طرد شدن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رویارویی با درمان های پرزحمت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وسواس در مورد باردارشدن</a:t>
            </a:r>
          </a:p>
          <a:p>
            <a:pPr algn="r" rtl="1"/>
            <a:r>
              <a:rPr lang="fa-IR" dirty="0" smtClean="0">
                <a:cs typeface="B Nazanin" pitchFamily="2" charset="-78"/>
              </a:rPr>
              <a:t>احساس افسردگی، ناتوانی، ناامیدی و...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600200"/>
            <a:ext cx="4038600" cy="4525963"/>
          </a:xfrm>
        </p:spPr>
        <p:txBody>
          <a:bodyPr>
            <a:normAutofit fontScale="85000" lnSpcReduction="10000"/>
          </a:bodyPr>
          <a:lstStyle/>
          <a:p>
            <a:pPr lvl="0" algn="just" rtl="1"/>
            <a:r>
              <a:rPr lang="fa-IR" dirty="0" smtClean="0">
                <a:cs typeface="B Nazanin" pitchFamily="2" charset="-78"/>
              </a:rPr>
              <a:t>لزوم توجه به همه ابعاد سلامت زوجین (روانی، اجتماعی، ...) در تدوین بسته خدمات استاندارد ناباروری</a:t>
            </a:r>
            <a:endParaRPr lang="fa-IR" dirty="0">
              <a:cs typeface="B Nazanin" pitchFamily="2" charset="-78"/>
            </a:endParaRPr>
          </a:p>
          <a:p>
            <a:pPr lvl="0" algn="just" rtl="1"/>
            <a:r>
              <a:rPr lang="fa-IR" dirty="0" smtClean="0">
                <a:cs typeface="B Nazanin" pitchFamily="2" charset="-78"/>
              </a:rPr>
              <a:t>لزوم تامین خدمات ناباروری توسط یک گروه با پرداختن به همه ابعاد سلامت </a:t>
            </a:r>
            <a:r>
              <a:rPr lang="fa-IR" dirty="0" smtClean="0">
                <a:cs typeface="B Nazanin" pitchFamily="2" charset="-78"/>
                <a:hlinkClick r:id="rId2" action="ppaction://hlinksldjump"/>
              </a:rPr>
              <a:t>زوج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52400"/>
            <a:ext cx="9144000" cy="7543800"/>
          </a:xfrm>
        </p:spPr>
      </p:pic>
      <p:sp>
        <p:nvSpPr>
          <p:cNvPr id="5" name="Rounded Rectangle 4"/>
          <p:cNvSpPr/>
          <p:nvPr/>
        </p:nvSpPr>
        <p:spPr>
          <a:xfrm>
            <a:off x="5410200" y="3810000"/>
            <a:ext cx="3124200" cy="28194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b="1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موفق و پیروز باشید</a:t>
            </a:r>
            <a:endParaRPr lang="en-US" sz="4400" b="1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rtl="1"/>
            <a:r>
              <a:rPr lang="fa-IR" sz="3200" b="1" dirty="0">
                <a:cs typeface="B Nazanin" panose="00000400000000000000" pitchFamily="2" charset="-78"/>
              </a:rPr>
              <a:t>بخشی از سیاست های کلی جمعیت رهبر معظم انقلاب </a:t>
            </a:r>
            <a:endParaRPr lang="fa-IR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40000" lnSpcReduction="20000"/>
          </a:bodyPr>
          <a:lstStyle/>
          <a:p>
            <a:pPr marL="514350" indent="-514350" algn="just" rtl="1">
              <a:buFont typeface="+mj-lt"/>
              <a:buAutoNum type="arabicPeriod"/>
            </a:pPr>
            <a:endParaRPr lang="fa-IR" b="1" dirty="0" smtClean="0">
              <a:cs typeface="B Nazanin" panose="00000400000000000000" pitchFamily="2" charset="-78"/>
            </a:endParaRPr>
          </a:p>
          <a:p>
            <a:pPr marL="400050" lvl="1" indent="0" algn="just" rtl="1">
              <a:buNone/>
            </a:pPr>
            <a:r>
              <a:rPr lang="fa-IR" sz="70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1.  </a:t>
            </a:r>
            <a:r>
              <a:rPr lang="fa-IR" sz="6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 ارتقاء پویایی، بالندگی و جوانی جمعیت با افزایش نرخ باروری به بیش از سطح جانشینی</a:t>
            </a:r>
          </a:p>
          <a:p>
            <a:pPr marL="514350" indent="-514350" algn="just" rtl="1">
              <a:buNone/>
            </a:pPr>
            <a:endParaRPr lang="fa-IR" sz="4800" b="1" dirty="0" smtClean="0">
              <a:cs typeface="B Nazanin" pitchFamily="2" charset="-78"/>
            </a:endParaRPr>
          </a:p>
          <a:p>
            <a:pPr marL="514350" lvl="0" indent="-514350" algn="just" rtl="1">
              <a:buNone/>
            </a:pPr>
            <a:r>
              <a:rPr lang="fa-IR" sz="4800" b="1" dirty="0" smtClean="0">
                <a:cs typeface="B Nazanin" pitchFamily="2" charset="-78"/>
              </a:rPr>
              <a:t>2.     </a:t>
            </a:r>
            <a:r>
              <a:rPr lang="ar-SA" sz="4800" b="1" dirty="0" smtClean="0">
                <a:cs typeface="B Nazanin" pitchFamily="2" charset="-78"/>
              </a:rPr>
              <a:t>رفع </a:t>
            </a:r>
            <a:r>
              <a:rPr lang="ar-SA" sz="4800" b="1" dirty="0">
                <a:cs typeface="B Nazanin" pitchFamily="2" charset="-78"/>
              </a:rPr>
              <a:t>موانع ازدواج، تسهيل و ترويج تشكيل خانواده و افزايش فرزند، كاهش سن ازدواج و حمايت از زوج‌هاي جوان و توانمندسازي آنان در تأمين هزينه‌هاي زندگي و تربيت نسل صالح و </a:t>
            </a:r>
            <a:r>
              <a:rPr lang="ar-SA" sz="4800" b="1" dirty="0" smtClean="0">
                <a:cs typeface="B Nazanin" pitchFamily="2" charset="-78"/>
              </a:rPr>
              <a:t>كارآم</a:t>
            </a:r>
            <a:r>
              <a:rPr lang="fa-IR" sz="4800" b="1" dirty="0" smtClean="0">
                <a:cs typeface="B Nazanin" pitchFamily="2" charset="-78"/>
              </a:rPr>
              <a:t>د</a:t>
            </a:r>
          </a:p>
          <a:p>
            <a:pPr marL="514350" lvl="0" indent="-514350" algn="just" rtl="1">
              <a:buNone/>
            </a:pPr>
            <a:endParaRPr lang="en-US" sz="4800" b="1" dirty="0">
              <a:cs typeface="B Nazanin" pitchFamily="2" charset="-78"/>
            </a:endParaRPr>
          </a:p>
          <a:p>
            <a:pPr marL="514350" indent="-514350" algn="just" rtl="1">
              <a:buNone/>
            </a:pPr>
            <a:r>
              <a:rPr lang="fa-IR" sz="6000" b="1" dirty="0" smtClean="0">
                <a:solidFill>
                  <a:srgbClr val="C00000"/>
                </a:solidFill>
                <a:cs typeface="B Nazanin" pitchFamily="2" charset="-78"/>
              </a:rPr>
              <a:t>3.     اختصاص تسهیلات مناسب برای مادران بویژه در دوره بارداری و شیردهی و پوشش بیمه ای هزینه های زایمان و درمان ناباروری مردان و زنان و تقویت نهادها و موسسات حمایتی ذی ربط</a:t>
            </a:r>
          </a:p>
          <a:p>
            <a:pPr marL="514350" indent="-514350" algn="just" rtl="1">
              <a:buNone/>
            </a:pPr>
            <a:endParaRPr lang="fa-IR" sz="4800" b="1" dirty="0" smtClean="0">
              <a:cs typeface="B Nazanin" pitchFamily="2" charset="-78"/>
            </a:endParaRPr>
          </a:p>
          <a:p>
            <a:pPr marL="514350" indent="-514350" algn="just" rtl="1">
              <a:buNone/>
            </a:pPr>
            <a:r>
              <a:rPr lang="fa-IR" sz="4800" b="1" dirty="0" smtClean="0">
                <a:cs typeface="B Nazanin" pitchFamily="2" charset="-78"/>
              </a:rPr>
              <a:t>4.    تحکیم بنیان و پایداری خانواده با اصلاح و تکمیل آموزش مهارت های فرزند پروری و تاکید بر آموزش مهارت های زندگی و ارتباطی و ارائه خدمات مشاوره ای بر مبنای فرهنگ و ارزش های اسلامی – ایرانی و توسعه و تقویت نظام اجتماعی، خدمات بهداشتی و درمانی و مراقبت های پزشکی در جهت سلامت باروری و فرزندآوری</a:t>
            </a:r>
          </a:p>
          <a:p>
            <a:pPr marL="514350" indent="-514350" algn="just" rtl="1">
              <a:buNone/>
            </a:pPr>
            <a:r>
              <a:rPr lang="fa-IR" sz="4800" dirty="0" smtClean="0">
                <a:solidFill>
                  <a:schemeClr val="accent2">
                    <a:lumMod val="50000"/>
                  </a:schemeClr>
                </a:solidFill>
                <a:cs typeface="B Nazanin" pitchFamily="2" charset="-78"/>
              </a:rPr>
              <a:t> </a:t>
            </a:r>
            <a:endParaRPr lang="fa-IR" sz="4800" dirty="0">
              <a:solidFill>
                <a:schemeClr val="accent2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181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971800"/>
          </a:xfrm>
        </p:spPr>
        <p:txBody>
          <a:bodyPr>
            <a:normAutofit fontScale="90000"/>
          </a:bodyPr>
          <a:lstStyle/>
          <a:p>
            <a:pPr rtl="1"/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پنجمین نشست آموزشي رويكرد هاي دفتر سلامت جمعيت،  خانواده و مدارس در برنامه هاي سلامت باروري</a:t>
            </a: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 براي ارتقاي نرخ باروري كلي</a:t>
            </a:r>
            <a:br>
              <a:rPr lang="fa-IR" sz="3600" b="1" dirty="0" smtClean="0">
                <a:latin typeface="IranNastaliq" pitchFamily="18" charset="0"/>
                <a:cs typeface="B Nazanin" pitchFamily="2" charset="-78"/>
              </a:rPr>
            </a:b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دانشگاه علوم پزشكي کرمان1-4-93</a:t>
            </a: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endParaRPr lang="fa-IR" sz="36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352800"/>
            <a:ext cx="8229600" cy="2590800"/>
          </a:xfrm>
        </p:spPr>
        <p:txBody>
          <a:bodyPr/>
          <a:lstStyle/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دانشگاه هاي علوم پزشكي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 یزد – زاهدان- زابل-رفسنجان – جیرفت – بم- ایرانشهر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کرمان 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971800"/>
          </a:xfrm>
        </p:spPr>
        <p:txBody>
          <a:bodyPr>
            <a:normAutofit fontScale="90000"/>
          </a:bodyPr>
          <a:lstStyle/>
          <a:p>
            <a:pPr rtl="1"/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سومين نشست آموزشي رويكرد هاي دفتر سلامت جمعيت،  خانواده و مدارس در برنامه هاي سلامت باروري</a:t>
            </a: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 براي ارتقاي نرخ باروري كلي</a:t>
            </a:r>
            <a:br>
              <a:rPr lang="fa-IR" sz="3600" b="1" dirty="0" smtClean="0">
                <a:latin typeface="IranNastaliq" pitchFamily="18" charset="0"/>
                <a:cs typeface="B Nazanin" pitchFamily="2" charset="-78"/>
              </a:rPr>
            </a:b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r>
              <a:rPr lang="fa-IR" sz="3600" b="1" dirty="0" smtClean="0">
                <a:latin typeface="IranNastaliq" pitchFamily="18" charset="0"/>
                <a:cs typeface="B Nazanin" pitchFamily="2" charset="-78"/>
              </a:rPr>
              <a:t>دانشگاه علوم پزشكي شهيد بهشتي 19-3-93</a:t>
            </a:r>
            <a:r>
              <a:rPr lang="en-US" sz="36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en-US" sz="3600" dirty="0" smtClean="0">
                <a:latin typeface="IranNastaliq" pitchFamily="18" charset="0"/>
                <a:cs typeface="B Nazanin" pitchFamily="2" charset="-78"/>
              </a:rPr>
            </a:br>
            <a:endParaRPr lang="fa-IR" sz="36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352800"/>
            <a:ext cx="8229600" cy="2590800"/>
          </a:xfrm>
        </p:spPr>
        <p:txBody>
          <a:bodyPr/>
          <a:lstStyle/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دانشگاه هاي علوم پزشكي</a:t>
            </a:r>
          </a:p>
          <a:p>
            <a:pPr algn="ctr" rtl="1">
              <a:buNone/>
            </a:pPr>
            <a:r>
              <a:rPr lang="fa-IR" b="1" dirty="0" smtClean="0">
                <a:cs typeface="B Nazanin" pitchFamily="2" charset="-78"/>
              </a:rPr>
              <a:t> آذر بايجان شرقي- آذر بايجان غربي- گيلان - همدان مركزي- ساوه- زنجان- مراغه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4800" b="1" dirty="0" smtClean="0">
                <a:cs typeface="B Nazanin" panose="00000400000000000000" pitchFamily="2" charset="-78"/>
              </a:rPr>
              <a:t>ناباروری</a:t>
            </a:r>
            <a:endParaRPr lang="en-US" sz="48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sz="4400" dirty="0" smtClean="0">
              <a:cs typeface="B Nazanin" panose="00000400000000000000" pitchFamily="2" charset="-78"/>
            </a:endParaRPr>
          </a:p>
          <a:p>
            <a:pPr algn="just" rtl="1">
              <a:buNone/>
            </a:pPr>
            <a:r>
              <a:rPr lang="fa-IR" sz="4400" dirty="0" smtClean="0">
                <a:cs typeface="B Nazanin" panose="00000400000000000000" pitchFamily="2" charset="-78"/>
              </a:rPr>
              <a:t>باردار نشدن تا یک سال علیرغم عدم استفاده ازروش های پیشگیری از بارداری و داشتن تماس جنسی منظم برای باردار شدن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54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Nazanin" pitchFamily="2" charset="-78"/>
              </a:rPr>
              <a:t>ناباروری اولیه و ثانویه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rtl="1"/>
            <a:r>
              <a:rPr lang="fa-IR" dirty="0" smtClean="0">
                <a:cs typeface="B Nazanin" pitchFamily="2" charset="-78"/>
              </a:rPr>
              <a:t>ناباروری اولیه در اكثريت قريب به اتفاق زوجین نابارور‌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ناباروری ثانویه در درصد كمتري از زوجين نابارور (داشتن تجربه بارداري و زايمان و داشتن فرزند و رویارویی با مشکل برای فرزند بعدی</a:t>
            </a:r>
          </a:p>
          <a:p>
            <a:pPr lvl="0" algn="just" rtl="1"/>
            <a:r>
              <a:rPr lang="fa-IR" dirty="0" smtClean="0">
                <a:cs typeface="B Nazanin" pitchFamily="2" charset="-78"/>
              </a:rPr>
              <a:t>حل مشکل زوجین نابارور و دستيابي آنان به تعداد فرزند دلخواه سبب افزایش قابل قبول نرخ باروري كلي است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b="1" dirty="0" smtClean="0">
                <a:solidFill>
                  <a:schemeClr val="tx1"/>
                </a:solidFill>
                <a:effectLst/>
                <a:cs typeface="B Nazanin" pitchFamily="2" charset="-78"/>
              </a:rPr>
              <a:t>شیوع ناباروری</a:t>
            </a:r>
            <a:endParaRPr lang="en-US" sz="4400" b="1" dirty="0">
              <a:solidFill>
                <a:schemeClr val="tx1"/>
              </a:solidFill>
              <a:effectLst/>
              <a:cs typeface="B Nazanin" pitchFamily="2" charset="-7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800600" y="1600200"/>
            <a:ext cx="4038600" cy="4525963"/>
          </a:xfrm>
        </p:spPr>
        <p:txBody>
          <a:bodyPr>
            <a:noAutofit/>
          </a:bodyPr>
          <a:lstStyle/>
          <a:p>
            <a:pPr algn="just" rtl="1"/>
            <a:r>
              <a:rPr lang="fa-IR" dirty="0" smtClean="0">
                <a:cs typeface="B Nazanin" pitchFamily="2" charset="-78"/>
              </a:rPr>
              <a:t>آمار جهانی ناباروری: 15%-10% زوج های 44-15 سال </a:t>
            </a:r>
            <a:endParaRPr lang="en-US" dirty="0" smtClean="0">
              <a:cs typeface="B Nazanin" pitchFamily="2" charset="-78"/>
            </a:endParaRPr>
          </a:p>
          <a:p>
            <a:pPr algn="just" rtl="1"/>
            <a:r>
              <a:rPr lang="fa-IR" dirty="0" smtClean="0">
                <a:cs typeface="B Nazanin" pitchFamily="2" charset="-78"/>
              </a:rPr>
              <a:t>گزارش </a:t>
            </a:r>
            <a:r>
              <a:rPr lang="en-US" dirty="0" smtClean="0">
                <a:cs typeface="B Nazanin" pitchFamily="2" charset="-78"/>
              </a:rPr>
              <a:t>WHO</a:t>
            </a:r>
            <a:r>
              <a:rPr lang="fa-IR" dirty="0" smtClean="0">
                <a:cs typeface="B Nazanin" pitchFamily="2" charset="-78"/>
              </a:rPr>
              <a:t>: وجود 1 زوج ناباروری در هر 4 زوج در کشورهای در حال توسعه</a:t>
            </a:r>
          </a:p>
          <a:p>
            <a:pPr algn="just" rtl="1"/>
            <a:r>
              <a:rPr lang="fa-IR" dirty="0" smtClean="0">
                <a:cs typeface="B Nazanin" pitchFamily="2" charset="-78"/>
              </a:rPr>
              <a:t>آمارهای متفاوت از ایران. برآورد وجود حدود 3 ميليون زوج نابارور در کشور</a:t>
            </a:r>
            <a:endParaRPr lang="en-US" dirty="0">
              <a:cs typeface="B Homa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cs typeface="B Nazanin" panose="00000400000000000000" pitchFamily="2" charset="-78"/>
              </a:rPr>
              <a:t>افزایش  </a:t>
            </a:r>
            <a:r>
              <a:rPr lang="fa-IR" sz="2400" dirty="0">
                <a:cs typeface="B Nazanin" panose="00000400000000000000" pitchFamily="2" charset="-78"/>
              </a:rPr>
              <a:t>مراجعه و نیاز به درمان ناباروری در سال های اخیر </a:t>
            </a:r>
            <a:r>
              <a:rPr lang="fa-IR" sz="2400" dirty="0" smtClean="0">
                <a:cs typeface="B Nazanin" panose="00000400000000000000" pitchFamily="2" charset="-78"/>
              </a:rPr>
              <a:t>به دلایل احتمالی زیر:</a:t>
            </a:r>
            <a:endParaRPr lang="fa-IR" sz="2400" dirty="0">
              <a:cs typeface="B Nazanin" panose="00000400000000000000" pitchFamily="2" charset="-78"/>
            </a:endParaRP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افزایش شیوع و میزان ناباروری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آگاهی بیشتر از درمان پذیر بودن مشکل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دسترسی بیشتر به امکانات درمانی و مراکز تخصصی</a:t>
            </a:r>
          </a:p>
          <a:p>
            <a:pPr lvl="1" algn="r" rtl="1"/>
            <a:r>
              <a:rPr lang="fa-IR" dirty="0">
                <a:cs typeface="B Nazanin" panose="00000400000000000000" pitchFamily="2" charset="-78"/>
              </a:rPr>
              <a:t>شرایط محیطی و آلودگی های شهرهای مدرن و </a:t>
            </a:r>
            <a:r>
              <a:rPr lang="fa-IR" dirty="0" smtClean="0">
                <a:cs typeface="B Nazanin" panose="00000400000000000000" pitchFamily="2" charset="-78"/>
              </a:rPr>
              <a:t>پیشرفته</a:t>
            </a:r>
            <a:endParaRPr lang="fa-IR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Nazanin" panose="00000400000000000000" pitchFamily="2" charset="-78"/>
              </a:rPr>
              <a:t>علل عمومی ناباروری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عفونت </a:t>
            </a:r>
            <a:r>
              <a:rPr lang="fa-IR" dirty="0">
                <a:cs typeface="B Nazanin" panose="00000400000000000000" pitchFamily="2" charset="-78"/>
              </a:rPr>
              <a:t>ها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بدون علامت بودن در اغلب موارد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شیوع عفونت های کلامیدیا و گنوره در زنان و مردان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عفونت لگنی در 15-10 درصد از بیماران کلامیدیایی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منجر شدن به بسته شدن لوله ها 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توجه بیشتر و شناسایی زنان زیر 25 سال دارای فعالیت جنسی</a:t>
            </a:r>
          </a:p>
          <a:p>
            <a:pPr algn="r" rtl="1"/>
            <a:r>
              <a:rPr lang="fa-IR" sz="2000" dirty="0" smtClean="0">
                <a:cs typeface="B Nazanin" panose="00000400000000000000" pitchFamily="2" charset="-78"/>
              </a:rPr>
              <a:t>توجه بیشتر و شناسایی افراد بالای 25 سال با ارتباط جدید جنسی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سموم و آلودگی های محیطی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 rtl="1"/>
            <a:r>
              <a:rPr lang="fa-IR" dirty="0">
                <a:cs typeface="B Nazanin" pitchFamily="2" charset="-78"/>
              </a:rPr>
              <a:t>سموم عبارتند از : حشره كش ها یا مواد افزودنی، مواد شوینده، مواد آرایشی و داروها و حتی وسائل منزل </a:t>
            </a:r>
          </a:p>
          <a:p>
            <a:pPr algn="just" rtl="1"/>
            <a:r>
              <a:rPr lang="fa-IR" dirty="0">
                <a:cs typeface="B Nazanin" pitchFamily="2" charset="-78"/>
              </a:rPr>
              <a:t>عدم امكان حذف مواد شیمیایی بطور كامل از زندگی، ولی حداقل می توانیم تماس خود را با مواد شیمیایی كه مضر به نظر می آیند، كاهش دهیم.</a:t>
            </a:r>
          </a:p>
          <a:p>
            <a:pPr algn="just" rtl="1"/>
            <a:r>
              <a:rPr lang="fa-IR" dirty="0">
                <a:cs typeface="B Nazanin" pitchFamily="2" charset="-78"/>
              </a:rPr>
              <a:t> بررسی ها حاكی از تأثیر شدید مواد سمی بر تخریب كروموزومها است که در جنین در حال تكثیر، موجب سقط جنین یا تولد نوزاد با نقص های كروموزومی می شود.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1352</Words>
  <Application>Microsoft Office PowerPoint</Application>
  <PresentationFormat>On-screen Show (4:3)</PresentationFormat>
  <Paragraphs>160</Paragraphs>
  <Slides>25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 Homa</vt:lpstr>
      <vt:lpstr>B Nazanin</vt:lpstr>
      <vt:lpstr>Calibri</vt:lpstr>
      <vt:lpstr>IranNastaliq</vt:lpstr>
      <vt:lpstr>Times New Roman</vt:lpstr>
      <vt:lpstr>Office Theme</vt:lpstr>
      <vt:lpstr>PowerPoint Presentation</vt:lpstr>
      <vt:lpstr>PowerPoint Presentation</vt:lpstr>
      <vt:lpstr>بخشی از سیاست های کلی جمعیت رهبر معظم انقلاب </vt:lpstr>
      <vt:lpstr>پنجمین نشست آموزشي رويكرد هاي دفتر سلامت جمعيت،  خانواده و مدارس در برنامه هاي سلامت باروري  براي ارتقاي نرخ باروري كلي  دانشگاه علوم پزشكي کرمان1-4-93 </vt:lpstr>
      <vt:lpstr>سومين نشست آموزشي رويكرد هاي دفتر سلامت جمعيت،  خانواده و مدارس در برنامه هاي سلامت باروري  براي ارتقاي نرخ باروري كلي  دانشگاه علوم پزشكي شهيد بهشتي 19-3-93 </vt:lpstr>
      <vt:lpstr>ناباروری</vt:lpstr>
      <vt:lpstr>ناباروری اولیه و ثانویه</vt:lpstr>
      <vt:lpstr>شیوع ناباروری</vt:lpstr>
      <vt:lpstr>علل عمومی ناباروری</vt:lpstr>
      <vt:lpstr>علل ناباروری در زنان </vt:lpstr>
      <vt:lpstr>علل ناباروری در مردان</vt:lpstr>
      <vt:lpstr>راهکارهای پیشنهادی WHO</vt:lpstr>
      <vt:lpstr> رويكرد هاي برنامه ناباروری: </vt:lpstr>
      <vt:lpstr>رويكرد هاي برنامه ناباروری:</vt:lpstr>
      <vt:lpstr>سن و ناباروری</vt:lpstr>
      <vt:lpstr>شیوه زندگی سالم و ناباروری</vt:lpstr>
      <vt:lpstr>تخمدان پلی کیستیک</vt:lpstr>
      <vt:lpstr>اندومتریوز</vt:lpstr>
      <vt:lpstr>شیوه زندگی سالم</vt:lpstr>
      <vt:lpstr>شناسایی عوامل ناباروری و مداخلات فرابخشی</vt:lpstr>
      <vt:lpstr>استاندارد سازي خدمات ناباروري در سطح پیشگیری</vt:lpstr>
      <vt:lpstr>توانمند سازی ارایه کنندگان خدمات باروري</vt:lpstr>
      <vt:lpstr>مشاركت در راستاي ايجاد دسترسي به پوشش كامل بیمه خدمات ناباروری</vt:lpstr>
      <vt:lpstr>ناباروری و سلامت اجتماعی و روانی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alireza</cp:lastModifiedBy>
  <cp:revision>122</cp:revision>
  <dcterms:created xsi:type="dcterms:W3CDTF">2006-08-16T00:00:00Z</dcterms:created>
  <dcterms:modified xsi:type="dcterms:W3CDTF">2015-01-23T16:49:21Z</dcterms:modified>
</cp:coreProperties>
</file>