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6"/>
  </p:notesMasterIdLst>
  <p:sldIdLst>
    <p:sldId id="277" r:id="rId2"/>
    <p:sldId id="276" r:id="rId3"/>
    <p:sldId id="257" r:id="rId4"/>
    <p:sldId id="281" r:id="rId5"/>
    <p:sldId id="282" r:id="rId6"/>
    <p:sldId id="290" r:id="rId7"/>
    <p:sldId id="279" r:id="rId8"/>
    <p:sldId id="258" r:id="rId9"/>
    <p:sldId id="283" r:id="rId10"/>
    <p:sldId id="285" r:id="rId11"/>
    <p:sldId id="300" r:id="rId12"/>
    <p:sldId id="287" r:id="rId13"/>
    <p:sldId id="286" r:id="rId14"/>
    <p:sldId id="261" r:id="rId15"/>
    <p:sldId id="263" r:id="rId16"/>
    <p:sldId id="291" r:id="rId17"/>
    <p:sldId id="264" r:id="rId18"/>
    <p:sldId id="292" r:id="rId19"/>
    <p:sldId id="294" r:id="rId20"/>
    <p:sldId id="299" r:id="rId21"/>
    <p:sldId id="266" r:id="rId22"/>
    <p:sldId id="267" r:id="rId23"/>
    <p:sldId id="268" r:id="rId24"/>
    <p:sldId id="269" r:id="rId25"/>
    <p:sldId id="288" r:id="rId26"/>
    <p:sldId id="270" r:id="rId27"/>
    <p:sldId id="271" r:id="rId28"/>
    <p:sldId id="295" r:id="rId29"/>
    <p:sldId id="296" r:id="rId30"/>
    <p:sldId id="273" r:id="rId31"/>
    <p:sldId id="274" r:id="rId32"/>
    <p:sldId id="289" r:id="rId33"/>
    <p:sldId id="275" r:id="rId34"/>
    <p:sldId id="278" r:id="rId35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76863" autoAdjust="0"/>
  </p:normalViewPr>
  <p:slideViewPr>
    <p:cSldViewPr>
      <p:cViewPr varScale="1">
        <p:scale>
          <a:sx n="50" d="100"/>
          <a:sy n="50" d="100"/>
        </p:scale>
        <p:origin x="-11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3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haddadi\Desktop\&#1662;&#1586;&#1588;&#1603;&#1610;%20&#1602;&#1575;&#1606;&#1608;&#1606;&#1610;.xls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1.8974846894138322E-2"/>
                  <c:y val="4.0511081948090399E-3"/>
                </c:manualLayout>
              </c:layout>
              <c:showCatName val="1"/>
              <c:showPercent val="1"/>
            </c:dLbl>
            <c:dLbl>
              <c:idx val="1"/>
              <c:layout>
                <c:manualLayout>
                  <c:x val="6.9726377952756782E-2"/>
                  <c:y val="-6.1820501603966176E-2"/>
                </c:manualLayout>
              </c:layout>
              <c:spPr/>
              <c:txPr>
                <a:bodyPr/>
                <a:lstStyle/>
                <a:p>
                  <a:pPr algn="ctr" rtl="0">
                    <a:defRPr lang="en-US" sz="1800" b="0" i="0" u="none" strike="noStrike" kern="1200" baseline="0" dirty="0">
                      <a:solidFill>
                        <a:prstClr val="black"/>
                      </a:solidFill>
                      <a:latin typeface="+mn-lt"/>
                      <a:ea typeface="+mn-ea"/>
                      <a:cs typeface="B Arshia" pitchFamily="2" charset="-78"/>
                    </a:defRPr>
                  </a:pPr>
                  <a:endParaRPr lang="en-US"/>
                </a:p>
              </c:txPr>
              <c:showCatName val="1"/>
              <c:showPercent val="1"/>
            </c:dLbl>
            <c:dLbl>
              <c:idx val="2"/>
              <c:layout>
                <c:manualLayout>
                  <c:x val="0.1020893803715712"/>
                  <c:y val="-1.9304461942257407E-3"/>
                </c:manualLayout>
              </c:layout>
              <c:showCatName val="1"/>
              <c:showPercent val="1"/>
            </c:dLbl>
            <c:dLbl>
              <c:idx val="3"/>
              <c:layout>
                <c:manualLayout>
                  <c:x val="3.1864422471577329E-2"/>
                  <c:y val="0"/>
                </c:manualLayout>
              </c:layout>
              <c:showCatName val="1"/>
              <c:showPercent val="1"/>
            </c:dLbl>
            <c:dLbl>
              <c:idx val="5"/>
              <c:layout>
                <c:manualLayout>
                  <c:x val="-9.6634951881015244E-2"/>
                  <c:y val="-8.9970472440945026E-2"/>
                </c:manualLayout>
              </c:layout>
              <c:showCatName val="1"/>
              <c:showPercent val="1"/>
            </c:dLbl>
            <c:dLbl>
              <c:idx val="6"/>
              <c:layout>
                <c:manualLayout>
                  <c:x val="6.1107830271216294E-3"/>
                  <c:y val="-0.10373067949839609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 algn="ctr">
                  <a:defRPr lang="en-US" sz="1800" b="0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B Arshia" pitchFamily="2" charset="-78"/>
                  </a:defRPr>
                </a:pPr>
                <a:endParaRPr lang="en-US"/>
              </a:p>
            </c:txPr>
            <c:showCatName val="1"/>
            <c:showPercent val="1"/>
            <c:showLeaderLines val="1"/>
          </c:dLbls>
          <c:cat>
            <c:strRef>
              <c:f>Sheet7!$A$1:$A$7</c:f>
              <c:strCache>
                <c:ptCount val="7"/>
                <c:pt idx="0">
                  <c:v>سوانح ترافيكي</c:v>
                </c:pt>
                <c:pt idx="1">
                  <c:v>غرق شدگي</c:v>
                </c:pt>
                <c:pt idx="2">
                  <c:v>سوختگي با آتش</c:v>
                </c:pt>
                <c:pt idx="3">
                  <c:v>سقوط</c:v>
                </c:pt>
                <c:pt idx="4">
                  <c:v>مسموميت</c:v>
                </c:pt>
                <c:pt idx="5">
                  <c:v>مصدوميتهاي عمدي</c:v>
                </c:pt>
                <c:pt idx="6">
                  <c:v>ساير مصدوميتهاي غير عمدي</c:v>
                </c:pt>
              </c:strCache>
            </c:strRef>
          </c:cat>
          <c:val>
            <c:numRef>
              <c:f>Sheet7!$B$1:$B$7</c:f>
              <c:numCache>
                <c:formatCode>General</c:formatCode>
                <c:ptCount val="7"/>
                <c:pt idx="0">
                  <c:v>22.3</c:v>
                </c:pt>
                <c:pt idx="1">
                  <c:v>16.8</c:v>
                </c:pt>
                <c:pt idx="2">
                  <c:v>9.1</c:v>
                </c:pt>
                <c:pt idx="3">
                  <c:v>4.2</c:v>
                </c:pt>
                <c:pt idx="4">
                  <c:v>3.9</c:v>
                </c:pt>
                <c:pt idx="5">
                  <c:v>12.5</c:v>
                </c:pt>
                <c:pt idx="6">
                  <c:v>31.2</c:v>
                </c:pt>
              </c:numCache>
            </c:numRef>
          </c:val>
        </c:ser>
        <c:dLbls>
          <c:showCatName val="1"/>
          <c:showPercent val="1"/>
        </c:dLbls>
        <c:firstSliceAng val="360"/>
      </c:pieChart>
    </c:plotArea>
    <c:plotVisOnly val="1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2.9538935619395794E-2"/>
                  <c:y val="-0.30660479940007596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آسيبهاي ترافيكي
43.3%</a:t>
                    </a:r>
                  </a:p>
                </c:rich>
              </c:tx>
              <c:showCatName val="1"/>
              <c:showPercent val="1"/>
            </c:dLbl>
            <c:dLbl>
              <c:idx val="2"/>
              <c:layout>
                <c:manualLayout>
                  <c:x val="-1.8891813357020889E-2"/>
                  <c:y val="1.9386535134233964E-2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غرق شدگي
10.6%</a:t>
                    </a:r>
                  </a:p>
                </c:rich>
              </c:tx>
              <c:showCatName val="1"/>
              <c:showPercent val="1"/>
            </c:dLbl>
            <c:dLbl>
              <c:idx val="3"/>
              <c:layout>
                <c:manualLayout>
                  <c:x val="-6.8815948006184134E-4"/>
                  <c:y val="4.7842488105173324E-2"/>
                </c:manualLayout>
              </c:layout>
              <c:showCatName val="1"/>
              <c:showPercent val="1"/>
            </c:dLbl>
            <c:dLbl>
              <c:idx val="4"/>
              <c:layout>
                <c:manualLayout>
                  <c:x val="-6.4483789524470342E-2"/>
                  <c:y val="3.3395538412286936E-2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سقوط
6.3%</a:t>
                    </a:r>
                  </a:p>
                </c:rich>
              </c:tx>
              <c:showCatName val="1"/>
              <c:showPercent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fa-IR"/>
                      <a:t>سوختگي با آب داغ
5.6%</a:t>
                    </a:r>
                  </a:p>
                </c:rich>
              </c:tx>
              <c:showCatName val="1"/>
              <c:showPercent val="1"/>
            </c:dLbl>
            <c:dLbl>
              <c:idx val="6"/>
              <c:layout>
                <c:manualLayout>
                  <c:x val="-7.4590398896383914E-2"/>
                  <c:y val="9.9206349206349656E-4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خفگي با دود
2.3%</a:t>
                    </a:r>
                  </a:p>
                </c:rich>
              </c:tx>
              <c:showCatName val="1"/>
              <c:showPercent val="1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fa-IR"/>
                      <a:t>ساير
10.9%</a:t>
                    </a:r>
                  </a:p>
                </c:rich>
              </c:tx>
              <c:showCatName val="1"/>
              <c:showPercent val="1"/>
            </c:dLbl>
            <c:txPr>
              <a:bodyPr/>
              <a:lstStyle/>
              <a:p>
                <a:pPr>
                  <a:defRPr sz="1800" b="0">
                    <a:cs typeface="Arshia" pitchFamily="2" charset="-78"/>
                  </a:defRPr>
                </a:pPr>
                <a:endParaRPr lang="en-US"/>
              </a:p>
            </c:txPr>
            <c:showCatName val="1"/>
            <c:showPercent val="1"/>
            <c:showLeaderLines val="1"/>
          </c:dLbls>
          <c:cat>
            <c:strRef>
              <c:f>Sheet1!$M$2:$M$10</c:f>
              <c:strCache>
                <c:ptCount val="9"/>
                <c:pt idx="0">
                  <c:v>آسيبهاي ترافيكي</c:v>
                </c:pt>
                <c:pt idx="1">
                  <c:v>انسداد راه هوايي</c:v>
                </c:pt>
                <c:pt idx="2">
                  <c:v>غرق شدگي</c:v>
                </c:pt>
                <c:pt idx="3">
                  <c:v>مسموميت</c:v>
                </c:pt>
                <c:pt idx="4">
                  <c:v>سقوط</c:v>
                </c:pt>
                <c:pt idx="5">
                  <c:v>سوختگي با آب داغ</c:v>
                </c:pt>
                <c:pt idx="6">
                  <c:v>خفگي با دود</c:v>
                </c:pt>
                <c:pt idx="7">
                  <c:v>گزيدگي</c:v>
                </c:pt>
                <c:pt idx="8">
                  <c:v>ساير</c:v>
                </c:pt>
              </c:strCache>
            </c:strRef>
          </c:cat>
          <c:val>
            <c:numRef>
              <c:f>Sheet1!$N$2:$N$10</c:f>
              <c:numCache>
                <c:formatCode>General</c:formatCode>
                <c:ptCount val="9"/>
                <c:pt idx="0">
                  <c:v>43.3</c:v>
                </c:pt>
                <c:pt idx="1">
                  <c:v>12</c:v>
                </c:pt>
                <c:pt idx="2">
                  <c:v>10.6</c:v>
                </c:pt>
                <c:pt idx="3">
                  <c:v>7</c:v>
                </c:pt>
                <c:pt idx="4">
                  <c:v>6.3</c:v>
                </c:pt>
                <c:pt idx="5">
                  <c:v>5.6</c:v>
                </c:pt>
                <c:pt idx="6">
                  <c:v>2.2999999999999998</c:v>
                </c:pt>
                <c:pt idx="7">
                  <c:v>2</c:v>
                </c:pt>
                <c:pt idx="8">
                  <c:v>10.9</c:v>
                </c:pt>
              </c:numCache>
            </c:numRef>
          </c:val>
        </c:ser>
        <c:dLbls>
          <c:showCatName val="1"/>
          <c:showPercent val="1"/>
        </c:dLbls>
        <c:firstSliceAng val="360"/>
      </c:pieChart>
    </c:plotArea>
    <c:plotVisOnly val="1"/>
  </c:chart>
  <c:externalData r:id="rId2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875185-8B24-4FC6-B8EE-EAA89DE1B028}" type="datetimeFigureOut">
              <a:rPr lang="en-US" smtClean="0"/>
              <a:pPr/>
              <a:t>12/26/2014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25BB99-D440-4146-9737-252759EE1E1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5BB99-D440-4146-9737-252759EE1E1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1C4D-7FD2-4097-BE87-278D2D0997C7}" type="datetimeFigureOut">
              <a:rPr lang="fa-IR" smtClean="0"/>
              <a:pPr/>
              <a:t>1436/03/05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501B-0A81-43FC-9694-88FE65F4ACE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1C4D-7FD2-4097-BE87-278D2D0997C7}" type="datetimeFigureOut">
              <a:rPr lang="fa-IR" smtClean="0"/>
              <a:pPr/>
              <a:t>1436/03/05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501B-0A81-43FC-9694-88FE65F4ACE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1C4D-7FD2-4097-BE87-278D2D0997C7}" type="datetimeFigureOut">
              <a:rPr lang="fa-IR" smtClean="0"/>
              <a:pPr/>
              <a:t>1436/03/05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501B-0A81-43FC-9694-88FE65F4ACE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1C4D-7FD2-4097-BE87-278D2D0997C7}" type="datetimeFigureOut">
              <a:rPr lang="fa-IR" smtClean="0"/>
              <a:pPr/>
              <a:t>1436/03/05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501B-0A81-43FC-9694-88FE65F4ACE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1C4D-7FD2-4097-BE87-278D2D0997C7}" type="datetimeFigureOut">
              <a:rPr lang="fa-IR" smtClean="0"/>
              <a:pPr/>
              <a:t>1436/03/05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501B-0A81-43FC-9694-88FE65F4ACE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1C4D-7FD2-4097-BE87-278D2D0997C7}" type="datetimeFigureOut">
              <a:rPr lang="fa-IR" smtClean="0"/>
              <a:pPr/>
              <a:t>1436/03/05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501B-0A81-43FC-9694-88FE65F4ACE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1C4D-7FD2-4097-BE87-278D2D0997C7}" type="datetimeFigureOut">
              <a:rPr lang="fa-IR" smtClean="0"/>
              <a:pPr/>
              <a:t>1436/03/05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501B-0A81-43FC-9694-88FE65F4ACE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1C4D-7FD2-4097-BE87-278D2D0997C7}" type="datetimeFigureOut">
              <a:rPr lang="fa-IR" smtClean="0"/>
              <a:pPr/>
              <a:t>1436/03/05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501B-0A81-43FC-9694-88FE65F4ACE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1C4D-7FD2-4097-BE87-278D2D0997C7}" type="datetimeFigureOut">
              <a:rPr lang="fa-IR" smtClean="0"/>
              <a:pPr/>
              <a:t>1436/03/05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501B-0A81-43FC-9694-88FE65F4ACE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1C4D-7FD2-4097-BE87-278D2D0997C7}" type="datetimeFigureOut">
              <a:rPr lang="fa-IR" smtClean="0"/>
              <a:pPr/>
              <a:t>1436/03/05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501B-0A81-43FC-9694-88FE65F4ACE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1C4D-7FD2-4097-BE87-278D2D0997C7}" type="datetimeFigureOut">
              <a:rPr lang="fa-IR" smtClean="0"/>
              <a:pPr/>
              <a:t>1436/03/05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501B-0A81-43FC-9694-88FE65F4ACE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  <a:alpha val="5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81C4D-7FD2-4097-BE87-278D2D0997C7}" type="datetimeFigureOut">
              <a:rPr lang="fa-IR" smtClean="0"/>
              <a:pPr/>
              <a:t>1436/03/05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A501B-0A81-43FC-9694-88FE65F4ACE0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hyperlink" Target="film%20accidence/&#1581;&#1608;&#1575;&#1583;&#1579;%20&#1578;&#1585;&#1575;&#1601;&#1610;&#1603;&#1610;/&#1587;&#1608;&#1575;&#1585;%20&#1603;&#1585;&#1583;&#1606;%20&#1603;&#1608;&#1583;&#1603;%20&#1585;&#1608;&#1610;%20&#1605;&#1608;&#1578;&#1608;&#1585;&#1587;&#1610;&#1603;&#1604;&#1578;.flv" TargetMode="External"/><Relationship Id="rId13" Type="http://schemas.openxmlformats.org/officeDocument/2006/relationships/hyperlink" Target="film%20accidence/&#1581;&#1608;&#1575;&#1583;&#1579;%20&#1578;&#1585;&#1575;&#1601;&#1610;&#1603;&#1610;/BusStopsHere.wmv" TargetMode="External"/><Relationship Id="rId3" Type="http://schemas.openxmlformats.org/officeDocument/2006/relationships/hyperlink" Target="film%20accidence/&#1581;&#1608;&#1575;&#1583;&#1579;%20&#1578;&#1585;&#1575;&#1601;&#1610;&#1603;&#1610;/033-partshodanzamashen.mpg" TargetMode="External"/><Relationship Id="rId7" Type="http://schemas.openxmlformats.org/officeDocument/2006/relationships/hyperlink" Target="film%20accidence/&#1581;&#1608;&#1575;&#1583;&#1579;%20&#1578;&#1585;&#1575;&#1601;&#1610;&#1603;&#1610;/&#1583;&#1608;&#1670;&#1585;&#1582;&#1607;&#8204;&#1587;&#1608;&#1575;&#1585;&#1610;.flv" TargetMode="External"/><Relationship Id="rId12" Type="http://schemas.openxmlformats.org/officeDocument/2006/relationships/hyperlink" Target="film%20accidence/&#1581;&#1608;&#1575;&#1583;&#1579;%20&#1578;&#1585;&#1575;&#1601;&#1610;&#1603;&#1610;/The_most_beautiful_seatbelt_advocacy_commercial_ever1.wmv" TargetMode="External"/><Relationship Id="rId2" Type="http://schemas.openxmlformats.org/officeDocument/2006/relationships/hyperlink" Target="film%20accidence/&#1581;&#1608;&#1575;&#1583;&#1579;%20&#1578;&#1585;&#1575;&#1601;&#1610;&#1603;&#1610;/021-panjere-mashen.m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film%20accidence/&#1581;&#1608;&#1575;&#1583;&#1579;%20&#1578;&#1585;&#1575;&#1601;&#1610;&#1603;&#1610;/&#1662;&#1610;&#1575;&#1583;&#1607;%20&#1588;&#1583;&#1606;%20&#1575;&#1586;%20&#1605;&#1575;&#1588;&#1610;&#1606;.mpg" TargetMode="External"/><Relationship Id="rId11" Type="http://schemas.openxmlformats.org/officeDocument/2006/relationships/hyperlink" Target="film%20accidence/&#1581;&#1608;&#1575;&#1583;&#1579;%20&#1578;&#1585;&#1575;&#1601;&#1610;&#1603;&#1610;/Parents!%20Be%20Careful!.wmv" TargetMode="External"/><Relationship Id="rId5" Type="http://schemas.openxmlformats.org/officeDocument/2006/relationships/hyperlink" Target="film%20accidence/&#1581;&#1608;&#1575;&#1583;&#1579;%20&#1578;&#1585;&#1575;&#1601;&#1610;&#1603;&#1610;/&#1576;&#1575;&#1586;&#1610;%20&#1583;&#1585;%20&#1582;&#1610;&#1575;&#1576;&#1575;&#1606;.mpg" TargetMode="External"/><Relationship Id="rId10" Type="http://schemas.openxmlformats.org/officeDocument/2006/relationships/hyperlink" Target="film%20accidence/&#1581;&#1608;&#1575;&#1583;&#1579;%20&#1578;&#1585;&#1575;&#1601;&#1610;&#1603;&#1610;/&#1578;&#1601;&#1575;&#1608;&#1578;%20&#1587;&#1585;&#1593;&#1578;.gif" TargetMode="External"/><Relationship Id="rId4" Type="http://schemas.openxmlformats.org/officeDocument/2006/relationships/hyperlink" Target="film%20accidence/&#1581;&#1608;&#1575;&#1583;&#1579;%20&#1578;&#1585;&#1575;&#1601;&#1610;&#1603;&#1610;/037-DandeAghab.mpg" TargetMode="External"/><Relationship Id="rId9" Type="http://schemas.openxmlformats.org/officeDocument/2006/relationships/hyperlink" Target="film%20accidence/&#1581;&#1608;&#1575;&#1583;&#1579;%20&#1578;&#1585;&#1575;&#1601;&#1610;&#1603;&#1610;/&#1581;&#1608;&#1575;&#1583;&#1579;%20&#1578;&#1585;&#1575;&#1601;&#1740;&#1705;&#1740;.DAT" TargetMode="Externa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jeld morabian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279904"/>
            <a:ext cx="4965955" cy="6389456"/>
          </a:xfrm>
          <a:prstGeom prst="rect">
            <a:avLst/>
          </a:prstGeom>
          <a:ln>
            <a:solidFill>
              <a:schemeClr val="accent6"/>
            </a:solidFill>
          </a:ln>
        </p:spPr>
      </p:pic>
      <p:pic>
        <p:nvPicPr>
          <p:cNvPr id="8" name="Picture 7" descr="01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12160" y="548680"/>
            <a:ext cx="2376265" cy="1619952"/>
          </a:xfrm>
          <a:prstGeom prst="rect">
            <a:avLst/>
          </a:prstGeom>
          <a:ln>
            <a:solidFill>
              <a:schemeClr val="accent6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3200" b="1" dirty="0" smtClean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>براي پيشگيري از حوادث ترافيكي چه بايد كرد؟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/>
            </a:r>
            <a:b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</a:br>
            <a:endParaRPr lang="fa-IR" sz="3200" dirty="0">
              <a:solidFill>
                <a:schemeClr val="accent6">
                  <a:lumMod val="75000"/>
                </a:schemeClr>
              </a:solidFill>
              <a:cs typeface="B Yagu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9654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400" b="1" dirty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جداسازي مسير وسايل نقليه دوچرخ </a:t>
            </a:r>
            <a:endParaRPr lang="fa-IR" sz="2400" b="1" dirty="0" smtClean="0">
              <a:solidFill>
                <a:schemeClr val="accent6">
                  <a:lumMod val="50000"/>
                </a:schemeClr>
              </a:solidFill>
              <a:cs typeface="B Yagut" pitchFamily="2" charset="-78"/>
            </a:endParaRPr>
          </a:p>
          <a:p>
            <a:endParaRPr lang="fa-IR" sz="2400" b="1" dirty="0" smtClean="0">
              <a:cs typeface="B Yagut" pitchFamily="2" charset="-78"/>
            </a:endParaRPr>
          </a:p>
          <a:p>
            <a:r>
              <a:rPr lang="fa-IR" sz="2400" b="1" dirty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كاهش </a:t>
            </a:r>
            <a:r>
              <a:rPr lang="fa-IR" sz="24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سرعت</a:t>
            </a:r>
          </a:p>
          <a:p>
            <a:pPr>
              <a:buNone/>
            </a:pPr>
            <a:r>
              <a:rPr lang="fa-IR" sz="2300" b="1" dirty="0" smtClean="0">
                <a:cs typeface="B Yagut" pitchFamily="2" charset="-78"/>
              </a:rPr>
              <a:t>بطور متوسط </a:t>
            </a:r>
            <a:r>
              <a:rPr lang="fa-IR" sz="23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كاهش سرعت به ميزان 1 كيلومتر در ساعت</a:t>
            </a:r>
            <a:r>
              <a:rPr lang="fa-IR" sz="2300" b="1" dirty="0" smtClean="0">
                <a:cs typeface="B Yagut" pitchFamily="2" charset="-78"/>
              </a:rPr>
              <a:t> موجب كاهش </a:t>
            </a:r>
            <a:r>
              <a:rPr lang="fa-IR" sz="23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خطر تصادفات  آسيب زا به ميزان 3% </a:t>
            </a:r>
            <a:r>
              <a:rPr lang="fa-IR" sz="2300" b="1" dirty="0" smtClean="0">
                <a:cs typeface="B Yagut" pitchFamily="2" charset="-78"/>
              </a:rPr>
              <a:t>و </a:t>
            </a:r>
            <a:r>
              <a:rPr lang="fa-IR" sz="23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تصادفات مرگبار به ميزان 4- 5% </a:t>
            </a:r>
            <a:r>
              <a:rPr lang="fa-IR" sz="2300" b="1" dirty="0" smtClean="0">
                <a:cs typeface="B Yagut" pitchFamily="2" charset="-78"/>
              </a:rPr>
              <a:t>ميشود. </a:t>
            </a:r>
          </a:p>
          <a:p>
            <a:pPr>
              <a:buNone/>
            </a:pPr>
            <a:endParaRPr lang="fa-IR" sz="2000" dirty="0" smtClean="0">
              <a:cs typeface="B Yagut" pitchFamily="2" charset="-78"/>
            </a:endParaRPr>
          </a:p>
          <a:p>
            <a:r>
              <a:rPr lang="fa-IR" sz="2400" b="1" dirty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تجهيزات ايمني كودك</a:t>
            </a:r>
            <a:r>
              <a:rPr lang="fa-IR" sz="2400" dirty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 </a:t>
            </a:r>
            <a:endParaRPr lang="fa-IR" sz="2400" dirty="0" smtClean="0">
              <a:solidFill>
                <a:schemeClr val="accent6">
                  <a:lumMod val="50000"/>
                </a:schemeClr>
              </a:solidFill>
              <a:cs typeface="B Yagut" pitchFamily="2" charset="-78"/>
            </a:endParaRPr>
          </a:p>
          <a:p>
            <a:pPr>
              <a:buNone/>
            </a:pPr>
            <a:r>
              <a:rPr lang="fa-IR" sz="2300" b="1" dirty="0" smtClean="0">
                <a:cs typeface="B Yagut" pitchFamily="2" charset="-78"/>
              </a:rPr>
              <a:t>صندلي مخصوص كودك در تصادفات، </a:t>
            </a:r>
            <a:r>
              <a:rPr lang="fa-IR" sz="23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مرگ كودك زير 1 سال را تا70% </a:t>
            </a:r>
            <a:r>
              <a:rPr lang="fa-IR" sz="2300" b="1" dirty="0" smtClean="0">
                <a:cs typeface="B Yagut" pitchFamily="2" charset="-78"/>
              </a:rPr>
              <a:t>و مرگ </a:t>
            </a:r>
            <a:r>
              <a:rPr lang="fa-IR" sz="23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كودك1 تا 4 سال را  54% تا 80% كاهش </a:t>
            </a:r>
            <a:r>
              <a:rPr lang="fa-IR" sz="2300" b="1" dirty="0" smtClean="0">
                <a:cs typeface="B Yagut" pitchFamily="2" charset="-78"/>
              </a:rPr>
              <a:t>ميدهد.</a:t>
            </a:r>
          </a:p>
          <a:p>
            <a:pPr>
              <a:buNone/>
            </a:pPr>
            <a:r>
              <a:rPr lang="fa-IR" sz="23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حفاظت كودكان 4 تا 7 ساله </a:t>
            </a:r>
            <a:r>
              <a:rPr lang="fa-IR" sz="2300" b="1" dirty="0" smtClean="0">
                <a:cs typeface="B Yagut" pitchFamily="2" charset="-78"/>
              </a:rPr>
              <a:t>اي كه از </a:t>
            </a:r>
            <a:r>
              <a:rPr lang="fa-IR" sz="23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صندلي حمايتي </a:t>
            </a:r>
            <a:r>
              <a:rPr lang="fa-IR" sz="2300" b="1" dirty="0" smtClean="0">
                <a:cs typeface="B Yagut" pitchFamily="2" charset="-78"/>
              </a:rPr>
              <a:t>استفاده مي كنند، </a:t>
            </a:r>
            <a:r>
              <a:rPr lang="fa-IR" sz="23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54</a:t>
            </a:r>
            <a:r>
              <a:rPr lang="fa-IR" sz="2300" b="1" dirty="0" smtClean="0">
                <a:cs typeface="B Yagut" pitchFamily="2" charset="-78"/>
              </a:rPr>
              <a:t>% بيش از كودكاني است كه از صندلي معمولي استفاده مي كنند.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3200" b="1" dirty="0" smtClean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>براي پيشگيري از حوادث ترافيكي چه بايد كرد؟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/>
            </a:r>
            <a:b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</a:br>
            <a:endParaRPr lang="fa-IR" sz="3200" dirty="0">
              <a:solidFill>
                <a:schemeClr val="accent6">
                  <a:lumMod val="75000"/>
                </a:schemeClr>
              </a:solidFill>
              <a:cs typeface="B Yagu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9654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endParaRPr lang="fa-IR" sz="2400" b="1" dirty="0" smtClean="0">
              <a:solidFill>
                <a:schemeClr val="accent6">
                  <a:lumMod val="50000"/>
                </a:schemeClr>
              </a:solidFill>
              <a:cs typeface="B Yagut" pitchFamily="2" charset="-78"/>
            </a:endParaRPr>
          </a:p>
          <a:p>
            <a:r>
              <a:rPr lang="fa-IR" sz="24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کلاه ایمنی:</a:t>
            </a:r>
          </a:p>
          <a:p>
            <a:pPr>
              <a:buNone/>
            </a:pPr>
            <a:r>
              <a:rPr lang="fa-IR" sz="2400" b="1" dirty="0" smtClean="0">
                <a:solidFill>
                  <a:schemeClr val="tx1"/>
                </a:solidFill>
                <a:cs typeface="B Yagut" pitchFamily="2" charset="-78"/>
              </a:rPr>
              <a:t>کلاه ایمنی موتور سواران خطر و شدت </a:t>
            </a:r>
            <a:r>
              <a:rPr lang="fa-IR" sz="24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آسیب را تا 72% </a:t>
            </a:r>
            <a:r>
              <a:rPr lang="fa-IR" sz="2400" b="1" dirty="0" smtClean="0">
                <a:solidFill>
                  <a:schemeClr val="tx1"/>
                </a:solidFill>
                <a:cs typeface="B Yagut" pitchFamily="2" charset="-78"/>
              </a:rPr>
              <a:t>و خطر </a:t>
            </a:r>
            <a:r>
              <a:rPr lang="fa-IR" sz="24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مرگ را تا 40% کاهش </a:t>
            </a:r>
            <a:r>
              <a:rPr lang="fa-IR" sz="2400" b="1" dirty="0" smtClean="0">
                <a:solidFill>
                  <a:schemeClr val="tx1"/>
                </a:solidFill>
                <a:cs typeface="B Yagut" pitchFamily="2" charset="-78"/>
              </a:rPr>
              <a:t>می دهد.</a:t>
            </a:r>
          </a:p>
          <a:p>
            <a:pPr>
              <a:buNone/>
            </a:pPr>
            <a:endParaRPr lang="fa-IR" sz="2400" b="1" dirty="0" smtClean="0">
              <a:solidFill>
                <a:schemeClr val="tx1"/>
              </a:solidFill>
              <a:cs typeface="B Yagut" pitchFamily="2" charset="-78"/>
            </a:endParaRPr>
          </a:p>
          <a:p>
            <a:pPr>
              <a:buNone/>
            </a:pPr>
            <a:endParaRPr lang="fa-IR" sz="2400" b="1" dirty="0" smtClean="0">
              <a:solidFill>
                <a:schemeClr val="tx1"/>
              </a:solidFill>
              <a:cs typeface="B Yagut" pitchFamily="2" charset="-78"/>
            </a:endParaRPr>
          </a:p>
          <a:p>
            <a:r>
              <a:rPr lang="fa-IR" sz="24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کمربند ایمنی:</a:t>
            </a:r>
          </a:p>
          <a:p>
            <a:pPr>
              <a:buNone/>
            </a:pPr>
            <a:r>
              <a:rPr lang="fa-IR" sz="2400" b="1" dirty="0" smtClean="0">
                <a:solidFill>
                  <a:schemeClr val="tx1"/>
                </a:solidFill>
                <a:cs typeface="B Yagut" pitchFamily="2" charset="-78"/>
              </a:rPr>
              <a:t>کمربند ایمنی شانس </a:t>
            </a:r>
            <a:r>
              <a:rPr lang="fa-IR" sz="24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مرگ</a:t>
            </a:r>
            <a:r>
              <a:rPr lang="fa-IR" sz="2400" b="1" dirty="0" smtClean="0">
                <a:solidFill>
                  <a:schemeClr val="tx1"/>
                </a:solidFill>
                <a:cs typeface="B Yagut" pitchFamily="2" charset="-78"/>
              </a:rPr>
              <a:t> را در سرنشینان </a:t>
            </a:r>
            <a:r>
              <a:rPr lang="fa-IR" sz="24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جلوی خودرو 40-50% </a:t>
            </a:r>
            <a:r>
              <a:rPr lang="fa-IR" sz="2400" b="1" dirty="0" smtClean="0">
                <a:solidFill>
                  <a:schemeClr val="tx1"/>
                </a:solidFill>
                <a:cs typeface="B Yagut" pitchFamily="2" charset="-78"/>
              </a:rPr>
              <a:t>و در سرنشینان </a:t>
            </a:r>
            <a:r>
              <a:rPr lang="fa-IR" sz="24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عقب خودرو 25 تا 75% کم </a:t>
            </a:r>
            <a:r>
              <a:rPr lang="fa-IR" sz="2400" b="1" dirty="0" smtClean="0">
                <a:solidFill>
                  <a:schemeClr val="tx1"/>
                </a:solidFill>
                <a:cs typeface="B Yagut" pitchFamily="2" charset="-78"/>
              </a:rPr>
              <a:t>میکند.</a:t>
            </a:r>
          </a:p>
          <a:p>
            <a:pPr>
              <a:buNone/>
            </a:pPr>
            <a:endParaRPr lang="fa-IR" sz="2300" b="1" dirty="0" smtClean="0">
              <a:solidFill>
                <a:schemeClr val="tx1"/>
              </a:solidFill>
              <a:cs typeface="B Yagu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>براي پيشگيري از حوادث ترافيكي چه بايد كرد؟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/>
            </a:r>
            <a:b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</a:br>
            <a:endParaRPr lang="fa-IR" sz="2800" dirty="0">
              <a:solidFill>
                <a:schemeClr val="accent6">
                  <a:lumMod val="75000"/>
                </a:schemeClr>
              </a:solidFill>
              <a:cs typeface="B Yagu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9654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4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كلاه‌هاي </a:t>
            </a:r>
            <a:r>
              <a:rPr lang="fa-IR" sz="2400" b="1" dirty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ايمني دوچرخه سواري</a:t>
            </a:r>
            <a:r>
              <a:rPr lang="fa-IR" sz="2400" dirty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 </a:t>
            </a:r>
            <a:endParaRPr lang="fa-IR" sz="2400" dirty="0" smtClean="0">
              <a:solidFill>
                <a:schemeClr val="accent6">
                  <a:lumMod val="50000"/>
                </a:schemeClr>
              </a:solidFill>
              <a:cs typeface="B Yagut" pitchFamily="2" charset="-78"/>
            </a:endParaRPr>
          </a:p>
          <a:p>
            <a:pPr>
              <a:buNone/>
            </a:pPr>
            <a:r>
              <a:rPr lang="fa-IR" sz="2300" b="1" dirty="0" smtClean="0">
                <a:cs typeface="B Yagut" pitchFamily="2" charset="-78"/>
              </a:rPr>
              <a:t>استفاده </a:t>
            </a:r>
            <a:r>
              <a:rPr lang="fa-IR" sz="23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از كلاه ايمني تا 85% از ضربه به سر و تا 88% از آسيبهاي مغزي پيشگيري ميكند.</a:t>
            </a:r>
          </a:p>
          <a:p>
            <a:pPr>
              <a:buNone/>
            </a:pPr>
            <a:endParaRPr lang="fa-IR" sz="2400" dirty="0" smtClean="0">
              <a:cs typeface="B Yagut" pitchFamily="2" charset="-78"/>
            </a:endParaRPr>
          </a:p>
          <a:p>
            <a:r>
              <a:rPr lang="fa-IR" sz="2400" b="1" dirty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افزايش امكان ديده شدن كودكان</a:t>
            </a:r>
            <a:r>
              <a:rPr lang="fa-IR" sz="2400" dirty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 </a:t>
            </a:r>
            <a:r>
              <a:rPr lang="fa-IR" sz="2300" b="1" dirty="0" smtClean="0">
                <a:solidFill>
                  <a:schemeClr val="tx1"/>
                </a:solidFill>
                <a:cs typeface="B Yagut" pitchFamily="2" charset="-78"/>
              </a:rPr>
              <a:t>(لباس های با رنگ روشن و شبرنگ)</a:t>
            </a:r>
          </a:p>
          <a:p>
            <a:endParaRPr lang="fa-IR" sz="2400" dirty="0" smtClean="0">
              <a:cs typeface="B Yagut" pitchFamily="2" charset="-78"/>
            </a:endParaRPr>
          </a:p>
          <a:p>
            <a:r>
              <a:rPr lang="fa-IR" sz="2400" b="1" dirty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آموزش ايمني جاده‌اي و مهارت آموزي</a:t>
            </a:r>
            <a:r>
              <a:rPr lang="fa-IR" sz="2400" dirty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 </a:t>
            </a:r>
            <a:endParaRPr lang="fa-IR" sz="2400" dirty="0" smtClean="0">
              <a:solidFill>
                <a:schemeClr val="accent6">
                  <a:lumMod val="50000"/>
                </a:schemeClr>
              </a:solidFill>
              <a:cs typeface="B Yagut" pitchFamily="2" charset="-78"/>
            </a:endParaRPr>
          </a:p>
          <a:p>
            <a:pPr>
              <a:buNone/>
            </a:pPr>
            <a:r>
              <a:rPr lang="fa-IR" sz="2300" b="1" dirty="0" smtClean="0">
                <a:cs typeface="B Yagut" pitchFamily="2" charset="-78"/>
              </a:rPr>
              <a:t>سنين پيش از دبستان براي يادگيري قوانين ترافيكي و رفتارهاي ايمن زمان مناسبي است. سال‌هاي دبستان 7 تا 11 سال براي شروع يادگيري دير است.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>براي پيشگيري از حوادث ترافيكي چه بايد كرد؟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/>
            </a:r>
            <a:b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</a:br>
            <a:endParaRPr lang="fa-IR" sz="2800" dirty="0">
              <a:solidFill>
                <a:schemeClr val="accent6">
                  <a:lumMod val="75000"/>
                </a:schemeClr>
              </a:solidFill>
              <a:cs typeface="B Yagu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9654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4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مقررات</a:t>
            </a:r>
          </a:p>
          <a:p>
            <a:pPr>
              <a:buNone/>
            </a:pPr>
            <a:r>
              <a:rPr lang="fa-IR" sz="2300" b="1" dirty="0" smtClean="0">
                <a:cs typeface="B Yagut" pitchFamily="2" charset="-78"/>
              </a:rPr>
              <a:t>ممنوعيت نشستن كودك در صندلي جلوي خودرو تا 12 سالگي، صندلي مخصوص كودك، استفاده از كلاه، ممنوعيت رانندگي رانندگان مبتدي در جاده ها و .....</a:t>
            </a:r>
          </a:p>
          <a:p>
            <a:pPr>
              <a:buNone/>
            </a:pPr>
            <a:endParaRPr lang="fa-IR" sz="2000" dirty="0" smtClean="0">
              <a:cs typeface="B Yagut" pitchFamily="2" charset="-78"/>
            </a:endParaRPr>
          </a:p>
          <a:p>
            <a:r>
              <a:rPr lang="fa-IR" sz="24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ايجاد </a:t>
            </a:r>
            <a:r>
              <a:rPr lang="fa-IR" sz="2400" b="1" dirty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تغييراتي در وسايل نقليه</a:t>
            </a:r>
            <a:r>
              <a:rPr lang="fa-IR" sz="2400" dirty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 </a:t>
            </a:r>
            <a:endParaRPr lang="fa-IR" sz="2400" dirty="0" smtClean="0">
              <a:solidFill>
                <a:schemeClr val="accent6">
                  <a:lumMod val="50000"/>
                </a:schemeClr>
              </a:solidFill>
              <a:cs typeface="B Yagut" pitchFamily="2" charset="-78"/>
            </a:endParaRPr>
          </a:p>
          <a:p>
            <a:pPr>
              <a:buNone/>
            </a:pPr>
            <a:r>
              <a:rPr lang="fa-IR" sz="2300" b="1" dirty="0" smtClean="0">
                <a:cs typeface="B Yagut" pitchFamily="2" charset="-78"/>
              </a:rPr>
              <a:t>تجهيز خودروها به هشدار دهنده هاي صوتي در هنگام عقب رفتن، قفل کودک </a:t>
            </a:r>
          </a:p>
          <a:p>
            <a:pPr>
              <a:buNone/>
            </a:pPr>
            <a:endParaRPr lang="fa-IR" sz="2000" dirty="0" smtClean="0">
              <a:cs typeface="B Yagut" pitchFamily="2" charset="-78"/>
            </a:endParaRPr>
          </a:p>
          <a:p>
            <a:r>
              <a:rPr lang="fa-IR" sz="2400" b="1" dirty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توسعه مراقبت‌هاي اورژانس بيمارستاني و پيش بيمارستاني و  خدمات توان بخشي</a:t>
            </a:r>
            <a:r>
              <a:rPr lang="fa-IR" sz="2400" dirty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51520" y="196552"/>
          <a:ext cx="8640960" cy="64008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724172"/>
                <a:gridCol w="1801124"/>
                <a:gridCol w="1994068"/>
                <a:gridCol w="1940142"/>
                <a:gridCol w="2181454"/>
              </a:tblGrid>
              <a:tr h="633670"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Yagut" pitchFamily="2" charset="-78"/>
                        </a:rPr>
                        <a:t>فاز </a:t>
                      </a:r>
                      <a:endParaRPr lang="fa-IR" sz="1800" dirty="0">
                        <a:cs typeface="B Yagut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Yagut" pitchFamily="2" charset="-78"/>
                        </a:rPr>
                        <a:t>كودك </a:t>
                      </a:r>
                      <a:endParaRPr lang="fa-IR" sz="1800" dirty="0">
                        <a:cs typeface="B Yagut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Yagut" pitchFamily="2" charset="-78"/>
                        </a:rPr>
                        <a:t>خودرو و تجهیزات</a:t>
                      </a:r>
                      <a:r>
                        <a:rPr lang="fa-IR" sz="1800" baseline="0" dirty="0" smtClean="0">
                          <a:cs typeface="B Yagut" pitchFamily="2" charset="-78"/>
                        </a:rPr>
                        <a:t> ایمنی</a:t>
                      </a:r>
                      <a:endParaRPr lang="fa-IR" sz="1800" dirty="0">
                        <a:cs typeface="B Yagut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Yagut" pitchFamily="2" charset="-78"/>
                        </a:rPr>
                        <a:t>محيط فيزيكي </a:t>
                      </a:r>
                      <a:endParaRPr lang="fa-IR" sz="1800" dirty="0">
                        <a:cs typeface="B Yagut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Yagut" pitchFamily="2" charset="-78"/>
                        </a:rPr>
                        <a:t>محيط اجتماعي- اقتصادي</a:t>
                      </a:r>
                      <a:endParaRPr lang="fa-IR" sz="1800" dirty="0">
                        <a:cs typeface="B Yagut" pitchFamily="2" charset="-78"/>
                      </a:endParaRPr>
                    </a:p>
                  </a:txBody>
                  <a:tcPr/>
                </a:tc>
              </a:tr>
              <a:tr h="1991536">
                <a:tc>
                  <a:txBody>
                    <a:bodyPr/>
                    <a:lstStyle/>
                    <a:p>
                      <a:pPr rtl="1"/>
                      <a:r>
                        <a:rPr lang="fa-I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قبل از رخداد </a:t>
                      </a:r>
                      <a:endParaRPr lang="fa-IR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Yagut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سن، جنس،</a:t>
                      </a:r>
                      <a:r>
                        <a:rPr lang="fa-IR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 عدم نظارت کافی، </a:t>
                      </a:r>
                      <a:r>
                        <a:rPr lang="fa-I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رفتارهای مخاطره</a:t>
                      </a:r>
                      <a:r>
                        <a:rPr lang="fa-IR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 آمیز و </a:t>
                      </a:r>
                      <a:r>
                        <a:rPr lang="fa-I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تکانشی،</a:t>
                      </a:r>
                      <a:r>
                        <a:rPr lang="fa-IR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 </a:t>
                      </a:r>
                      <a:r>
                        <a:rPr lang="fa-I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نافرماني، عدم اعمال قوانین </a:t>
                      </a:r>
                      <a:r>
                        <a:rPr lang="fa-I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بازدارنده</a:t>
                      </a:r>
                      <a:endParaRPr lang="en-US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Yagut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وسایل نقلیه</a:t>
                      </a:r>
                      <a:r>
                        <a:rPr lang="fa-IR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 غیرایمن، </a:t>
                      </a:r>
                      <a:r>
                        <a:rPr lang="fa-I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نور نامناسب، ترمز نامناسب، سرعت و بار زياد </a:t>
                      </a:r>
                      <a:endParaRPr lang="en-US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Yagut" pitchFamily="2" charset="-78"/>
                      </a:endParaRPr>
                    </a:p>
                    <a:p>
                      <a:pPr rtl="1"/>
                      <a:endParaRPr lang="fa-IR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Yagut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طراحي ضعيف جاده‌اي، نبود حمل و نقل عمومي، نبود محافظ ايمني (گاردریل)، </a:t>
                      </a:r>
                      <a:r>
                        <a:rPr lang="fa-I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زیرساختهای </a:t>
                      </a:r>
                      <a:r>
                        <a:rPr lang="fa-I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ضعيف ايمني عابران </a:t>
                      </a:r>
                      <a:endParaRPr lang="en-US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Yagut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فقر، تك والدي، پرجمعيتي خانواده، سطح پایین آگاهی مادر)،</a:t>
                      </a:r>
                      <a:r>
                        <a:rPr lang="fa-IR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 </a:t>
                      </a:r>
                      <a:r>
                        <a:rPr lang="fa-I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عدم آگاهي از خطرات در میان مراقبان و مربيان</a:t>
                      </a:r>
                      <a:endParaRPr lang="fa-IR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Yagut" pitchFamily="2" charset="-78"/>
                      </a:endParaRPr>
                    </a:p>
                  </a:txBody>
                  <a:tcPr/>
                </a:tc>
              </a:tr>
              <a:tr h="1719963">
                <a:tc>
                  <a:txBody>
                    <a:bodyPr/>
                    <a:lstStyle/>
                    <a:p>
                      <a:pPr rtl="1"/>
                      <a:r>
                        <a:rPr lang="fa-I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حين رخداد</a:t>
                      </a:r>
                      <a:endParaRPr lang="fa-IR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Yagut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تکامل فيزيكي و اندازه كودك،  بیماریهای زمینه ای کودک، عدم استفاده یا استفاده نادرست از تجهیزات حمایتی.</a:t>
                      </a:r>
                      <a:endParaRPr lang="en-US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Yagut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عدم وجود یا نامناسب بودن تجهیزات حمایتی، طراحي نامناسب وسايل نقليه</a:t>
                      </a:r>
                      <a:r>
                        <a:rPr lang="fa-IR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 و </a:t>
                      </a:r>
                      <a:r>
                        <a:rPr lang="fa-I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واژگونی</a:t>
                      </a:r>
                      <a:r>
                        <a:rPr lang="fa-IR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 وسیله نقلیه</a:t>
                      </a:r>
                      <a:endParaRPr lang="en-US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Yagut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موانع کنار جاده از قبيل درختان و تیرهای</a:t>
                      </a:r>
                      <a:r>
                        <a:rPr lang="fa-IR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 چراغ برق</a:t>
                      </a:r>
                      <a:endParaRPr lang="en-US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Yagut" pitchFamily="2" charset="-78"/>
                      </a:endParaRPr>
                    </a:p>
                    <a:p>
                      <a:pPr rtl="1"/>
                      <a:endParaRPr lang="fa-IR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Yagut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فقدان فرهنگ ایمنی در خودروهای سواری</a:t>
                      </a:r>
                      <a:r>
                        <a:rPr lang="fa-IR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 و راه</a:t>
                      </a:r>
                      <a:endParaRPr lang="en-US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Yagut" pitchFamily="2" charset="-78"/>
                      </a:endParaRPr>
                    </a:p>
                    <a:p>
                      <a:pPr rtl="1"/>
                      <a:endParaRPr lang="fa-IR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Yagut" pitchFamily="2" charset="-78"/>
                      </a:endParaRPr>
                    </a:p>
                  </a:txBody>
                  <a:tcPr/>
                </a:tc>
              </a:tr>
              <a:tr h="1991536">
                <a:tc>
                  <a:txBody>
                    <a:bodyPr/>
                    <a:lstStyle/>
                    <a:p>
                      <a:pPr rtl="1"/>
                      <a:r>
                        <a:rPr lang="fa-I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بعد از رخداد </a:t>
                      </a:r>
                      <a:endParaRPr lang="fa-IR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Yagut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پایین بودن مقاومت كودك، وضعیت</a:t>
                      </a:r>
                      <a:r>
                        <a:rPr lang="fa-IR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 </a:t>
                      </a:r>
                      <a:r>
                        <a:rPr lang="fa-I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عمومی کودک، عدم</a:t>
                      </a:r>
                      <a:r>
                        <a:rPr lang="fa-IR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 </a:t>
                      </a:r>
                      <a:r>
                        <a:rPr lang="fa-I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دسترسي به امکانات</a:t>
                      </a:r>
                      <a:r>
                        <a:rPr lang="fa-IR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 </a:t>
                      </a:r>
                      <a:r>
                        <a:rPr lang="fa-I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 درماني، عوارض بعد از آسيب </a:t>
                      </a:r>
                      <a:endParaRPr lang="en-US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Yagut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دسترسي دشوار به قرباني، عدم وجود تجهیزات نجات و رهاسازی مصدوم</a:t>
                      </a:r>
                      <a:endParaRPr lang="en-US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Yagut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نبود دسترسي به مراكز درماني و توان‌بخشي مناسب </a:t>
                      </a:r>
                      <a:endParaRPr lang="en-US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Yagut" pitchFamily="2" charset="-78"/>
                      </a:endParaRPr>
                    </a:p>
                    <a:p>
                      <a:pPr rtl="1"/>
                      <a:endParaRPr lang="fa-IR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Yagut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نبود فرهنگ حمايت از افراد آسيب‌ديده، عدم دریافت كمك‌هاي اوليه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 </a:t>
                      </a:r>
                      <a:r>
                        <a:rPr lang="fa-IR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agut" pitchFamily="2" charset="-78"/>
                        </a:rPr>
                        <a:t> در صحنه حادثه</a:t>
                      </a:r>
                      <a:endParaRPr lang="fa-IR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Yagut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>چگونگي اطمينان </a:t>
            </a:r>
            <a:r>
              <a:rPr lang="fa-IR" sz="2800" b="1" dirty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>از ايمني سفر </a:t>
            </a:r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>پيش از سفر با كودكان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/>
            </a:r>
            <a:b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</a:br>
            <a:endParaRPr lang="fa-IR" sz="2800" b="1" dirty="0">
              <a:solidFill>
                <a:schemeClr val="accent6">
                  <a:lumMod val="75000"/>
                </a:schemeClr>
              </a:solidFill>
              <a:cs typeface="B Yagu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lvl="0">
              <a:lnSpc>
                <a:spcPct val="200000"/>
              </a:lnSpc>
            </a:pPr>
            <a:r>
              <a:rPr lang="fa-IR" sz="2800" b="1" dirty="0">
                <a:cs typeface="B Yagut" pitchFamily="2" charset="-78"/>
              </a:rPr>
              <a:t>ايمني وسايل نقليه (اتومبيل، قطار، اتوبوس و ...) را بررسي </a:t>
            </a:r>
            <a:r>
              <a:rPr lang="fa-IR" sz="2800" b="1" dirty="0" smtClean="0">
                <a:cs typeface="B Yagut" pitchFamily="2" charset="-78"/>
              </a:rPr>
              <a:t>كنيد.</a:t>
            </a:r>
          </a:p>
          <a:p>
            <a:pPr lvl="0">
              <a:lnSpc>
                <a:spcPct val="200000"/>
              </a:lnSpc>
              <a:buNone/>
            </a:pPr>
            <a:r>
              <a:rPr lang="fa-IR" sz="2300" b="1" dirty="0" smtClean="0">
                <a:cs typeface="B Yagut" pitchFamily="2" charset="-78"/>
              </a:rPr>
              <a:t>سیستم گرمایش، معاینه فنی، بیمه، جعبه کمک های اولیه، درب  دارای قفل کودک</a:t>
            </a:r>
            <a:endParaRPr lang="en-US" sz="2300" b="1" dirty="0">
              <a:cs typeface="B Yagut" pitchFamily="2" charset="-78"/>
            </a:endParaRPr>
          </a:p>
          <a:p>
            <a:pPr lvl="0">
              <a:lnSpc>
                <a:spcPct val="200000"/>
              </a:lnSpc>
            </a:pPr>
            <a:r>
              <a:rPr lang="fa-IR" sz="2800" b="1" dirty="0">
                <a:cs typeface="B Yagut" pitchFamily="2" charset="-78"/>
              </a:rPr>
              <a:t>خصوصيات راننده را بررسي </a:t>
            </a:r>
            <a:r>
              <a:rPr lang="fa-IR" sz="2800" b="1" dirty="0" smtClean="0">
                <a:cs typeface="B Yagut" pitchFamily="2" charset="-78"/>
              </a:rPr>
              <a:t>كنيد.</a:t>
            </a:r>
          </a:p>
          <a:p>
            <a:pPr lvl="0">
              <a:lnSpc>
                <a:spcPct val="200000"/>
              </a:lnSpc>
            </a:pPr>
            <a:r>
              <a:rPr lang="fa-IR" sz="2300" b="1" dirty="0" smtClean="0">
                <a:cs typeface="B Yagut" pitchFamily="2" charset="-78"/>
              </a:rPr>
              <a:t>گواهینامه معتبر،سلامت جسمی و روانی، تجربه کافی</a:t>
            </a:r>
            <a:endParaRPr lang="en-US" sz="2300" b="1" dirty="0">
              <a:cs typeface="B Yagut" pitchFamily="2" charset="-78"/>
            </a:endParaRPr>
          </a:p>
          <a:p>
            <a:pPr>
              <a:lnSpc>
                <a:spcPct val="200000"/>
              </a:lnSpc>
            </a:pPr>
            <a:r>
              <a:rPr lang="fa-IR" sz="2800" b="1" dirty="0">
                <a:cs typeface="B Yagut" pitchFamily="2" charset="-78"/>
              </a:rPr>
              <a:t>برنامه سفر را بررسي </a:t>
            </a:r>
            <a:r>
              <a:rPr lang="fa-IR" sz="2800" b="1" dirty="0" smtClean="0">
                <a:cs typeface="B Yagut" pitchFamily="2" charset="-78"/>
              </a:rPr>
              <a:t>كنيد.</a:t>
            </a:r>
          </a:p>
          <a:p>
            <a:pPr>
              <a:lnSpc>
                <a:spcPct val="200000"/>
              </a:lnSpc>
              <a:buNone/>
            </a:pPr>
            <a:r>
              <a:rPr lang="fa-IR" sz="2300" b="1" dirty="0" smtClean="0">
                <a:cs typeface="B Yagut" pitchFamily="2" charset="-78"/>
              </a:rPr>
              <a:t>لیست کودکان بهمراه سابقه پزشکی، شماره منزل و شماره تماس ضروری، وجود مراقبت آشنا به کمک های اولیه، تقسیم کودکان به گروهای کوچکتر و انتخاب مراقب برای هر گروه</a:t>
            </a:r>
          </a:p>
          <a:p>
            <a:pPr>
              <a:lnSpc>
                <a:spcPct val="200000"/>
              </a:lnSpc>
            </a:pPr>
            <a:endParaRPr lang="fa-IR" sz="2800" b="1" dirty="0" smtClean="0">
              <a:cs typeface="B Yagut" pitchFamily="2" charset="-78"/>
            </a:endParaRPr>
          </a:p>
          <a:p>
            <a:pPr>
              <a:lnSpc>
                <a:spcPct val="200000"/>
              </a:lnSpc>
            </a:pPr>
            <a:endParaRPr lang="en-US" sz="28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3200" b="1" dirty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>رفتارهاي ايمن هنگامي‌كه كودكان در </a:t>
            </a:r>
            <a:r>
              <a:rPr lang="fa-IR" sz="3200" b="1" dirty="0" smtClean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>خودرو هستند: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/>
            </a:r>
            <a:br>
              <a:rPr lang="en-US" sz="3200" b="1" dirty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</a:br>
            <a:endParaRPr lang="fa-IR" sz="3200" dirty="0">
              <a:solidFill>
                <a:schemeClr val="accent6">
                  <a:lumMod val="75000"/>
                </a:schemeClr>
              </a:solidFill>
              <a:cs typeface="B Yagu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2400" b="1" dirty="0">
                <a:cs typeface="B Yagut" pitchFamily="2" charset="-78"/>
              </a:rPr>
              <a:t>هيچ‌گاه كودك در خودرو تنها </a:t>
            </a:r>
            <a:r>
              <a:rPr lang="fa-IR" sz="2400" b="1" dirty="0" smtClean="0">
                <a:cs typeface="B Yagut" pitchFamily="2" charset="-78"/>
              </a:rPr>
              <a:t>نماند.</a:t>
            </a:r>
          </a:p>
          <a:p>
            <a:endParaRPr lang="fa-IR" sz="2400" b="1" dirty="0" smtClean="0">
              <a:cs typeface="B Yagut" pitchFamily="2" charset="-78"/>
            </a:endParaRPr>
          </a:p>
          <a:p>
            <a:r>
              <a:rPr lang="fa-IR" sz="2400" b="1" dirty="0">
                <a:cs typeface="B Yagut" pitchFamily="2" charset="-78"/>
              </a:rPr>
              <a:t>كودك در داخل خودرو نبايد روي پاي كسي </a:t>
            </a:r>
            <a:r>
              <a:rPr lang="fa-IR" sz="2400" b="1" dirty="0" smtClean="0">
                <a:cs typeface="B Yagut" pitchFamily="2" charset="-78"/>
              </a:rPr>
              <a:t>بنشيند. </a:t>
            </a:r>
          </a:p>
          <a:p>
            <a:endParaRPr lang="fa-IR" sz="2400" b="1" dirty="0" smtClean="0">
              <a:cs typeface="B Yagut" pitchFamily="2" charset="-78"/>
            </a:endParaRPr>
          </a:p>
          <a:p>
            <a:r>
              <a:rPr lang="fa-IR" sz="2400" b="1" dirty="0">
                <a:cs typeface="B Yagut" pitchFamily="2" charset="-78"/>
              </a:rPr>
              <a:t>هنگام </a:t>
            </a:r>
            <a:r>
              <a:rPr lang="fa-IR" sz="2400" b="1" dirty="0" smtClean="0">
                <a:cs typeface="B Yagut" pitchFamily="2" charset="-78"/>
              </a:rPr>
              <a:t>شيردادن </a:t>
            </a:r>
            <a:r>
              <a:rPr lang="fa-IR" sz="2400" b="1" dirty="0">
                <a:cs typeface="B Yagut" pitchFamily="2" charset="-78"/>
              </a:rPr>
              <a:t>به كودك بايد توقف </a:t>
            </a:r>
            <a:r>
              <a:rPr lang="fa-IR" sz="2400" b="1" dirty="0" smtClean="0">
                <a:cs typeface="B Yagut" pitchFamily="2" charset="-78"/>
              </a:rPr>
              <a:t>كرد. </a:t>
            </a:r>
          </a:p>
          <a:p>
            <a:endParaRPr lang="fa-IR" sz="2400" b="1" dirty="0" smtClean="0">
              <a:cs typeface="B Yagut" pitchFamily="2" charset="-78"/>
            </a:endParaRPr>
          </a:p>
          <a:p>
            <a:pPr lvl="0"/>
            <a:r>
              <a:rPr lang="fa-IR" sz="2400" b="1" dirty="0">
                <a:cs typeface="B Yagut" pitchFamily="2" charset="-78"/>
              </a:rPr>
              <a:t>كودكان نبايد روي صندلي </a:t>
            </a:r>
            <a:r>
              <a:rPr lang="fa-IR" sz="2400" b="1" dirty="0" smtClean="0">
                <a:cs typeface="B Yagut" pitchFamily="2" charset="-78"/>
              </a:rPr>
              <a:t>اتومبيل </a:t>
            </a:r>
            <a:r>
              <a:rPr lang="fa-IR" sz="2400" b="1" dirty="0">
                <a:cs typeface="B Yagut" pitchFamily="2" charset="-78"/>
              </a:rPr>
              <a:t>در حال حركت بايستند، عقب خودرو دراز بكشند و يا دست يا سر خود را از شيشه </a:t>
            </a:r>
            <a:r>
              <a:rPr lang="fa-IR" sz="2400" b="1" dirty="0" smtClean="0">
                <a:cs typeface="B Yagut" pitchFamily="2" charset="-78"/>
              </a:rPr>
              <a:t>اتومبيل یا سان روف </a:t>
            </a:r>
            <a:r>
              <a:rPr lang="fa-IR" sz="2400" b="1" dirty="0">
                <a:cs typeface="B Yagut" pitchFamily="2" charset="-78"/>
              </a:rPr>
              <a:t>بيرون </a:t>
            </a:r>
            <a:r>
              <a:rPr lang="fa-IR" sz="2400" b="1" dirty="0" smtClean="0">
                <a:cs typeface="B Yagut" pitchFamily="2" charset="-78"/>
              </a:rPr>
              <a:t>بياورند. </a:t>
            </a:r>
            <a:endParaRPr lang="en-US" sz="2400" b="1" dirty="0">
              <a:cs typeface="B Yagut" pitchFamily="2" charset="-78"/>
            </a:endParaRPr>
          </a:p>
          <a:p>
            <a:endParaRPr lang="fa-IR" sz="2800" b="1" dirty="0">
              <a:cs typeface="B Yagu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fa-IR" sz="2800" b="1" dirty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>رفتارهاي ايمن هنگامي‌كه كودكان در </a:t>
            </a:r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>خودرو هستند: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/>
            </a:r>
            <a:b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</a:br>
            <a:endParaRPr lang="fa-IR" sz="2800" dirty="0">
              <a:solidFill>
                <a:schemeClr val="accent6">
                  <a:lumMod val="75000"/>
                </a:schemeClr>
              </a:solidFill>
              <a:cs typeface="B Yagu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2400" b="1" dirty="0" smtClean="0">
                <a:cs typeface="B Yagut" pitchFamily="2" charset="-78"/>
              </a:rPr>
              <a:t>براي </a:t>
            </a:r>
            <a:r>
              <a:rPr lang="fa-IR" sz="2400" b="1" dirty="0">
                <a:cs typeface="B Yagut" pitchFamily="2" charset="-78"/>
              </a:rPr>
              <a:t>سوار شدن و پياده شدن از خودرو بايد از درهاي سمت راست استفاده </a:t>
            </a:r>
            <a:r>
              <a:rPr lang="fa-IR" sz="2400" b="1" dirty="0" smtClean="0">
                <a:cs typeface="B Yagut" pitchFamily="2" charset="-78"/>
              </a:rPr>
              <a:t>كرد.</a:t>
            </a:r>
          </a:p>
          <a:p>
            <a:endParaRPr lang="fa-IR" sz="2400" b="1" dirty="0" smtClean="0">
              <a:cs typeface="B Yagut" pitchFamily="2" charset="-78"/>
            </a:endParaRPr>
          </a:p>
          <a:p>
            <a:r>
              <a:rPr lang="fa-IR" sz="2400" b="1" dirty="0">
                <a:cs typeface="B Yagut" pitchFamily="2" charset="-78"/>
              </a:rPr>
              <a:t>كودكان هنگام سوار شدن به خودرو بايد تحت نظارت والدين و بزرگترها اول سوار اتومبيل شوند و براي پياده شدن </a:t>
            </a:r>
            <a:r>
              <a:rPr lang="fa-IR" sz="2400" b="1" dirty="0" smtClean="0">
                <a:cs typeface="B Yagut" pitchFamily="2" charset="-78"/>
              </a:rPr>
              <a:t>بعد از بزرگترها پياده شوند.</a:t>
            </a:r>
          </a:p>
          <a:p>
            <a:endParaRPr lang="fa-IR" sz="2400" b="1" dirty="0" smtClean="0">
              <a:cs typeface="B Yagut" pitchFamily="2" charset="-78"/>
            </a:endParaRPr>
          </a:p>
          <a:p>
            <a:pPr lvl="0"/>
            <a:r>
              <a:rPr lang="fa-IR" sz="2400" b="1" dirty="0">
                <a:cs typeface="B Yagut" pitchFamily="2" charset="-78"/>
              </a:rPr>
              <a:t>هنگام بستن درب خودرو بايد مواظب بود انگشتان كودكان لاي درب </a:t>
            </a:r>
            <a:r>
              <a:rPr lang="fa-IR" sz="2400" b="1" dirty="0" smtClean="0">
                <a:cs typeface="B Yagut" pitchFamily="2" charset="-78"/>
              </a:rPr>
              <a:t>نماند. </a:t>
            </a:r>
            <a:endParaRPr lang="en-US" sz="2400" b="1" dirty="0">
              <a:cs typeface="B Yagut" pitchFamily="2" charset="-78"/>
            </a:endParaRPr>
          </a:p>
          <a:p>
            <a:endParaRPr lang="fa-IR" sz="28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28800"/>
            <a:ext cx="8445624" cy="478539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fa-IR" sz="2400" b="1" dirty="0" smtClean="0">
                <a:cs typeface="B Yagut" pitchFamily="2" charset="-78"/>
              </a:rPr>
              <a:t>2سال </a:t>
            </a:r>
            <a:r>
              <a:rPr lang="fa-IR" sz="2400" b="1" dirty="0">
                <a:cs typeface="B Yagut" pitchFamily="2" charset="-78"/>
              </a:rPr>
              <a:t>اول </a:t>
            </a:r>
            <a:r>
              <a:rPr lang="fa-IR" sz="2400" b="1" dirty="0" smtClean="0">
                <a:cs typeface="B Yagut" pitchFamily="2" charset="-78"/>
              </a:rPr>
              <a:t>زندگي: صندلي رو به عقب خودرو</a:t>
            </a:r>
          </a:p>
          <a:p>
            <a:pPr>
              <a:lnSpc>
                <a:spcPct val="200000"/>
              </a:lnSpc>
            </a:pPr>
            <a:r>
              <a:rPr lang="fa-IR" sz="2400" b="1" dirty="0" smtClean="0">
                <a:cs typeface="B Yagut" pitchFamily="2" charset="-78"/>
              </a:rPr>
              <a:t>2- 4 یا 5 سال، وزن 10 تا 18 كيلوگرم:</a:t>
            </a:r>
          </a:p>
          <a:p>
            <a:pPr>
              <a:lnSpc>
                <a:spcPct val="200000"/>
              </a:lnSpc>
              <a:buNone/>
            </a:pPr>
            <a:r>
              <a:rPr lang="fa-IR" sz="2400" b="1" dirty="0" smtClean="0">
                <a:cs typeface="B Yagut" pitchFamily="2" charset="-78"/>
              </a:rPr>
              <a:t> صندلي رو به جلو خودرو </a:t>
            </a:r>
          </a:p>
          <a:p>
            <a:pPr>
              <a:lnSpc>
                <a:spcPct val="200000"/>
              </a:lnSpc>
            </a:pPr>
            <a:r>
              <a:rPr lang="fa-IR" sz="2400" b="1" dirty="0" smtClean="0">
                <a:cs typeface="B Yagut" pitchFamily="2" charset="-78"/>
              </a:rPr>
              <a:t>قد 1 متر و وزن 20 كيلوگرم: صندلي حمايتي </a:t>
            </a:r>
          </a:p>
          <a:p>
            <a:pPr>
              <a:lnSpc>
                <a:spcPct val="200000"/>
              </a:lnSpc>
            </a:pPr>
            <a:r>
              <a:rPr lang="fa-IR" sz="2400" b="1" dirty="0" smtClean="0">
                <a:cs typeface="B Yagut" pitchFamily="2" charset="-78"/>
              </a:rPr>
              <a:t>10 سال به بالا و قد 145 سانتي‌متر به بالا كمربند خودرو </a:t>
            </a:r>
            <a:endParaRPr lang="en-US" sz="2400" b="1" dirty="0">
              <a:cs typeface="B Yagut" pitchFamily="2" charset="-78"/>
            </a:endParaRPr>
          </a:p>
          <a:p>
            <a:pPr lvl="1">
              <a:lnSpc>
                <a:spcPct val="200000"/>
              </a:lnSpc>
            </a:pPr>
            <a:endParaRPr lang="fa-IR" sz="2400" dirty="0">
              <a:cs typeface="B Nazanin" pitchFamily="2" charset="-7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>کودک و خودرو</a:t>
            </a:r>
            <a:endParaRPr lang="fa-IR" sz="2800" dirty="0">
              <a:solidFill>
                <a:schemeClr val="accent6">
                  <a:lumMod val="75000"/>
                </a:schemeClr>
              </a:solidFill>
              <a:cs typeface="B Yagut" pitchFamily="2" charset="-78"/>
            </a:endParaRPr>
          </a:p>
        </p:txBody>
      </p:sp>
      <p:pic>
        <p:nvPicPr>
          <p:cNvPr id="5" name="Picture 4" descr="3-1.bmp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11760" y="2564904"/>
            <a:ext cx="1181100" cy="1143000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6" name="Picture 5" descr="3-2.bmp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3528" y="3068960"/>
            <a:ext cx="1104394" cy="1400175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7" name="Picture 6" descr="3-3.bmp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123728" y="3789040"/>
            <a:ext cx="1381125" cy="1143000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8" name="Picture 7" descr="2 ter.bmp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99592" y="1844824"/>
            <a:ext cx="1524000" cy="1466850"/>
          </a:xfrm>
          <a:prstGeom prst="rect">
            <a:avLst/>
          </a:prstGeom>
        </p:spPr>
      </p:pic>
      <p:pic>
        <p:nvPicPr>
          <p:cNvPr id="9" name="Picture 8" descr="4 ter.bmp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67544" y="4365104"/>
            <a:ext cx="1343025" cy="1428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28800"/>
            <a:ext cx="8445624" cy="478539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1">
              <a:lnSpc>
                <a:spcPct val="200000"/>
              </a:lnSpc>
              <a:buNone/>
            </a:pPr>
            <a:r>
              <a:rPr lang="fa-IR" sz="2400" b="1" dirty="0" smtClean="0">
                <a:cs typeface="B Yagut" pitchFamily="2" charset="-78"/>
              </a:rPr>
              <a:t>اگر خودرو </a:t>
            </a:r>
            <a:r>
              <a:rPr lang="ar-SA" sz="2400" b="1" dirty="0" smtClean="0">
                <a:cs typeface="B Yagut" pitchFamily="2" charset="-78"/>
              </a:rPr>
              <a:t>مجهز به کیسه هوای سمت </a:t>
            </a:r>
            <a:r>
              <a:rPr lang="fa-IR" sz="2400" b="1" dirty="0" smtClean="0">
                <a:cs typeface="B Yagut" pitchFamily="2" charset="-78"/>
              </a:rPr>
              <a:t>شا</a:t>
            </a:r>
            <a:r>
              <a:rPr lang="ar-SA" sz="2400" b="1" dirty="0" smtClean="0">
                <a:cs typeface="B Yagut" pitchFamily="2" charset="-78"/>
              </a:rPr>
              <a:t>گرد باشد، هرگزنباید صندلی </a:t>
            </a:r>
            <a:r>
              <a:rPr lang="fa-IR" sz="2400" b="1" dirty="0" smtClean="0">
                <a:cs typeface="B Yagut" pitchFamily="2" charset="-78"/>
              </a:rPr>
              <a:t>کودک رو به عقب را در صندلی شاگرد نصب کرد (</a:t>
            </a:r>
            <a:r>
              <a:rPr lang="ar-SA" sz="2400" b="1" dirty="0" smtClean="0">
                <a:cs typeface="B Yagut" pitchFamily="2" charset="-78"/>
              </a:rPr>
              <a:t>به روش تکیه به کیسه هوا </a:t>
            </a:r>
            <a:r>
              <a:rPr lang="fa-IR" sz="2400" b="1" dirty="0" smtClean="0">
                <a:cs typeface="B Yagut" pitchFamily="2" charset="-78"/>
              </a:rPr>
              <a:t>) </a:t>
            </a:r>
            <a:r>
              <a:rPr lang="ar-SA" sz="2400" b="1" dirty="0" smtClean="0">
                <a:cs typeface="B Yagut" pitchFamily="2" charset="-78"/>
              </a:rPr>
              <a:t>این امر می</a:t>
            </a:r>
            <a:r>
              <a:rPr lang="fa-IR" sz="2400" b="1" dirty="0" smtClean="0">
                <a:cs typeface="B Yagut" pitchFamily="2" charset="-78"/>
              </a:rPr>
              <a:t> </a:t>
            </a:r>
            <a:r>
              <a:rPr lang="ar-SA" sz="2400" b="1" dirty="0" smtClean="0">
                <a:cs typeface="B Yagut" pitchFamily="2" charset="-78"/>
              </a:rPr>
              <a:t>تواند درهنگام فعال شدن کیسه هوا باعث پرتاب صندلی به عقب شده ومرگ آفرین باشد. </a:t>
            </a:r>
            <a:endParaRPr lang="fa-IR" sz="2400" b="1" dirty="0" smtClean="0">
              <a:cs typeface="B Yagut" pitchFamily="2" charset="-78"/>
            </a:endParaRPr>
          </a:p>
          <a:p>
            <a:pPr lvl="1">
              <a:lnSpc>
                <a:spcPct val="200000"/>
              </a:lnSpc>
              <a:buNone/>
            </a:pPr>
            <a:r>
              <a:rPr lang="ar-SA" sz="24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لذا درصورت وجود کیسه هوا در سمت شاگرد حتماً</a:t>
            </a:r>
            <a:r>
              <a:rPr lang="fa-IR" sz="24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 بایست </a:t>
            </a:r>
            <a:r>
              <a:rPr lang="ar-SA" sz="24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صندلی کودک را در عقب </a:t>
            </a:r>
            <a:r>
              <a:rPr lang="fa-IR" sz="24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خودرو قرار داد.</a:t>
            </a:r>
            <a:endParaRPr lang="fa-IR" sz="2400" dirty="0">
              <a:solidFill>
                <a:schemeClr val="accent6">
                  <a:lumMod val="50000"/>
                </a:schemeClr>
              </a:solidFill>
              <a:cs typeface="B Nazanin" pitchFamily="2" charset="-7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>هشدار</a:t>
            </a:r>
            <a:endParaRPr lang="fa-IR" sz="2800" dirty="0">
              <a:solidFill>
                <a:schemeClr val="accent6">
                  <a:lumMod val="75000"/>
                </a:schemeClr>
              </a:solidFill>
              <a:cs typeface="B Yagu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1470025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3200" b="1" dirty="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B Nazanin" pitchFamily="2" charset="-78"/>
              </a:rPr>
              <a:t>بچه‌هاي كوچك، حوادث بزرگ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2564904"/>
            <a:ext cx="7992888" cy="1752600"/>
          </a:xfrm>
        </p:spPr>
        <p:txBody>
          <a:bodyPr>
            <a:normAutofit/>
          </a:bodyPr>
          <a:lstStyle/>
          <a:p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از سري كتاب‌هاي ”</a:t>
            </a:r>
            <a:r>
              <a:rPr lang="ar-SA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آسیب های کودکان قابل پیشگیری هستند</a:t>
            </a:r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“</a:t>
            </a:r>
            <a:endParaRPr lang="en-US" sz="2800" dirty="0" smtClean="0">
              <a:solidFill>
                <a:schemeClr val="accent6">
                  <a:lumMod val="75000"/>
                </a:schemeClr>
              </a:solidFill>
              <a:cs typeface="B Nazanin" pitchFamily="2" charset="-78"/>
            </a:endParaRPr>
          </a:p>
          <a:p>
            <a:r>
              <a:rPr lang="ar-SA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ويژه مربيان</a:t>
            </a:r>
            <a:endParaRPr lang="en-US" sz="2800" dirty="0" smtClean="0">
              <a:solidFill>
                <a:schemeClr val="accent6">
                  <a:lumMod val="75000"/>
                </a:schemeClr>
              </a:solidFill>
              <a:cs typeface="B Nazanin" pitchFamily="2" charset="-78"/>
            </a:endParaRPr>
          </a:p>
          <a:p>
            <a:endParaRPr lang="fa-IR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6" name="Picture 5" descr="1 terafic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9" y="3960431"/>
            <a:ext cx="7823154" cy="1810317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> صندلی حمایتی کودک</a:t>
            </a:r>
            <a:endParaRPr lang="fa-IR" sz="2800" dirty="0">
              <a:solidFill>
                <a:schemeClr val="accent6">
                  <a:lumMod val="75000"/>
                </a:schemeClr>
              </a:solidFill>
              <a:cs typeface="B Yagut" pitchFamily="2" charset="-78"/>
            </a:endParaRPr>
          </a:p>
        </p:txBody>
      </p:sp>
      <p:pic>
        <p:nvPicPr>
          <p:cNvPr id="7" name="Content Placeholder 6" descr="booste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51920" y="1772816"/>
            <a:ext cx="4608512" cy="3600400"/>
          </a:xfrm>
        </p:spPr>
      </p:pic>
      <p:pic>
        <p:nvPicPr>
          <p:cNvPr id="1026" name="Picture 2" descr="C:\Users\mashyaneh\Pictures\booster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3717032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301608" cy="70609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/>
            </a:r>
            <a:b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</a:br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>رفتارهاي </a:t>
            </a:r>
            <a:r>
              <a:rPr lang="fa-IR" sz="2800" b="1" dirty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>ايمن هنگام دوچرخه سواري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/>
            </a:r>
            <a:b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</a:br>
            <a:endParaRPr lang="fa-IR" sz="2800" dirty="0">
              <a:solidFill>
                <a:schemeClr val="accent6">
                  <a:lumMod val="75000"/>
                </a:schemeClr>
              </a:solidFill>
              <a:cs typeface="B Yagu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5073427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fa-IR" sz="2400" b="1" dirty="0">
                <a:cs typeface="B Yagut" pitchFamily="2" charset="-78"/>
              </a:rPr>
              <a:t>دوچرخه كودك </a:t>
            </a:r>
            <a:r>
              <a:rPr lang="fa-IR" sz="2400" b="1" dirty="0" smtClean="0">
                <a:cs typeface="B Yagut" pitchFamily="2" charset="-78"/>
              </a:rPr>
              <a:t>كاملاً </a:t>
            </a:r>
            <a:r>
              <a:rPr lang="fa-IR" sz="2400" b="1" dirty="0">
                <a:cs typeface="B Yagut" pitchFamily="2" charset="-78"/>
              </a:rPr>
              <a:t>متناسب اندازه او </a:t>
            </a:r>
            <a:r>
              <a:rPr lang="fa-IR" sz="2400" b="1" dirty="0" smtClean="0">
                <a:cs typeface="B Yagut" pitchFamily="2" charset="-78"/>
              </a:rPr>
              <a:t>باشد.</a:t>
            </a:r>
          </a:p>
          <a:p>
            <a:pPr lvl="1"/>
            <a:r>
              <a:rPr lang="fa-IR" sz="2400" b="1" dirty="0" smtClean="0">
                <a:cs typeface="B Yagut" pitchFamily="2" charset="-78"/>
              </a:rPr>
              <a:t>ارتفاع </a:t>
            </a:r>
            <a:r>
              <a:rPr lang="fa-IR" sz="2400" b="1" dirty="0">
                <a:cs typeface="B Yagut" pitchFamily="2" charset="-78"/>
              </a:rPr>
              <a:t>زين </a:t>
            </a:r>
            <a:r>
              <a:rPr lang="fa-IR" sz="2400" b="1" dirty="0" smtClean="0">
                <a:cs typeface="B Yagut" pitchFamily="2" charset="-78"/>
              </a:rPr>
              <a:t>و طول دوچرخه</a:t>
            </a:r>
          </a:p>
          <a:p>
            <a:pPr lvl="1">
              <a:buNone/>
            </a:pPr>
            <a:endParaRPr lang="fa-IR" sz="2400" b="1" dirty="0" smtClean="0">
              <a:cs typeface="B Yagut" pitchFamily="2" charset="-78"/>
            </a:endParaRPr>
          </a:p>
          <a:p>
            <a:pPr lvl="1">
              <a:buFont typeface="Arial" pitchFamily="34" charset="0"/>
              <a:buChar char="•"/>
            </a:pPr>
            <a:r>
              <a:rPr lang="fa-IR" sz="2400" b="1" dirty="0" smtClean="0">
                <a:cs typeface="B Yagut" pitchFamily="2" charset="-78"/>
              </a:rPr>
              <a:t>مجهز </a:t>
            </a:r>
            <a:r>
              <a:rPr lang="fa-IR" sz="2400" b="1" dirty="0">
                <a:cs typeface="B Yagut" pitchFamily="2" charset="-78"/>
              </a:rPr>
              <a:t>به آينه، چراغ جلو، چراغ عقب و شب‌نماي </a:t>
            </a:r>
            <a:r>
              <a:rPr lang="fa-IR" sz="2400" b="1" dirty="0" smtClean="0">
                <a:cs typeface="B Yagut" pitchFamily="2" charset="-78"/>
              </a:rPr>
              <a:t>پشت و ترمز باشد.</a:t>
            </a:r>
          </a:p>
          <a:p>
            <a:pPr lvl="1">
              <a:buFont typeface="Arial" pitchFamily="34" charset="0"/>
              <a:buChar char="•"/>
            </a:pPr>
            <a:r>
              <a:rPr lang="fa-IR" sz="2400" b="1" dirty="0" smtClean="0">
                <a:cs typeface="B Yagut" pitchFamily="2" charset="-78"/>
              </a:rPr>
              <a:t>باد </a:t>
            </a:r>
            <a:r>
              <a:rPr lang="fa-IR" sz="2400" b="1" dirty="0">
                <a:cs typeface="B Yagut" pitchFamily="2" charset="-78"/>
              </a:rPr>
              <a:t>چرخ‌هايش مناسب باشد و ترمزهايش بخوبي كار كنند.  </a:t>
            </a:r>
            <a:endParaRPr lang="fa-IR" sz="2400" b="1" dirty="0" smtClean="0">
              <a:cs typeface="B Yagut" pitchFamily="2" charset="-78"/>
            </a:endParaRPr>
          </a:p>
          <a:p>
            <a:pPr lvl="1">
              <a:buNone/>
            </a:pPr>
            <a:endParaRPr lang="en-US" sz="2400" b="1" dirty="0">
              <a:cs typeface="B Yagut" pitchFamily="2" charset="-78"/>
            </a:endParaRPr>
          </a:p>
          <a:p>
            <a:pPr lvl="0"/>
            <a:r>
              <a:rPr lang="fa-IR" sz="2400" b="1" dirty="0">
                <a:cs typeface="B Yagut" pitchFamily="2" charset="-78"/>
              </a:rPr>
              <a:t>هنگامي كودك مهارت كافي براي دوچرخه‌سواري دارد كه بتواند </a:t>
            </a:r>
            <a:r>
              <a:rPr lang="fa-IR" sz="2400" b="1" dirty="0" smtClean="0">
                <a:cs typeface="B Yagut" pitchFamily="2" charset="-78"/>
              </a:rPr>
              <a:t>حين دوچرخه‌سواري </a:t>
            </a:r>
            <a:r>
              <a:rPr lang="fa-IR" sz="2400" b="1" dirty="0">
                <a:cs typeface="B Yagut" pitchFamily="2" charset="-78"/>
              </a:rPr>
              <a:t>با دستش علامت راهنما بدهد، برگردد و به پشت سرش نگاه كند، مهار حركات دوچرخه را كاملاً در دست داشته باشد و بتواند از بين موانع عبور كند. </a:t>
            </a:r>
            <a:endParaRPr lang="fa-IR" sz="2400" b="1" dirty="0" smtClean="0">
              <a:cs typeface="B Yagut" pitchFamily="2" charset="-78"/>
            </a:endParaRPr>
          </a:p>
          <a:p>
            <a:pPr lvl="0">
              <a:buNone/>
            </a:pPr>
            <a:endParaRPr lang="en-US" sz="2400" b="1" dirty="0">
              <a:cs typeface="B Yagut" pitchFamily="2" charset="-78"/>
            </a:endParaRPr>
          </a:p>
          <a:p>
            <a:pPr lvl="0"/>
            <a:r>
              <a:rPr lang="fa-IR" sz="2400" b="1" dirty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كودكان زير 9 سال حق دوچرخه‌سواري تنها در خارج از </a:t>
            </a:r>
            <a:r>
              <a:rPr lang="fa-IR" sz="24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خانه </a:t>
            </a:r>
            <a:r>
              <a:rPr lang="fa-IR" sz="2400" b="1" dirty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را ندارند. </a:t>
            </a:r>
            <a:endParaRPr lang="en-US" sz="2400" b="1" dirty="0">
              <a:solidFill>
                <a:schemeClr val="accent6">
                  <a:lumMod val="50000"/>
                </a:schemeClr>
              </a:solidFill>
              <a:cs typeface="B Yagut" pitchFamily="2" charset="-78"/>
            </a:endParaRPr>
          </a:p>
          <a:p>
            <a:endParaRPr lang="fa-IR" sz="24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28800"/>
            <a:ext cx="8496944" cy="492392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fa-IR" sz="2400" b="1" dirty="0" smtClean="0">
                <a:cs typeface="B Yagut" pitchFamily="2" charset="-78"/>
              </a:rPr>
              <a:t>استفاده از كلاه ايمني هنگام دوچرخه‌سواري، اسكيت و اسكوتر ضروري است. </a:t>
            </a:r>
          </a:p>
          <a:p>
            <a:pPr lvl="0"/>
            <a:r>
              <a:rPr lang="fa-IR" sz="2400" b="1" dirty="0" smtClean="0">
                <a:cs typeface="B Yagut" pitchFamily="2" charset="-78"/>
              </a:rPr>
              <a:t>هنگام خريد كلاه ايمني توجه شود به:</a:t>
            </a:r>
          </a:p>
          <a:p>
            <a:pPr lvl="1"/>
            <a:r>
              <a:rPr lang="fa-IR" sz="2400" b="1" dirty="0" smtClean="0">
                <a:cs typeface="B Yagut" pitchFamily="2" charset="-78"/>
              </a:rPr>
              <a:t> تناسب سايز آن با سر كودك.</a:t>
            </a:r>
          </a:p>
          <a:p>
            <a:pPr lvl="1"/>
            <a:r>
              <a:rPr lang="fa-IR" sz="2400" b="1" dirty="0" smtClean="0">
                <a:cs typeface="B Yagut" pitchFamily="2" charset="-78"/>
              </a:rPr>
              <a:t>بندی که زير چانه ثابت شود و هنگام حركت به جلو و عقب ليز نخورد. </a:t>
            </a:r>
          </a:p>
          <a:p>
            <a:pPr lvl="1"/>
            <a:r>
              <a:rPr lang="fa-IR" sz="2400" b="1" dirty="0" smtClean="0">
                <a:cs typeface="B Yagut" pitchFamily="2" charset="-78"/>
              </a:rPr>
              <a:t>تاييد استاندارد</a:t>
            </a:r>
          </a:p>
          <a:p>
            <a:pPr lvl="1"/>
            <a:endParaRPr lang="fa-IR" sz="2400" b="1" dirty="0" smtClean="0">
              <a:cs typeface="B Yagut" pitchFamily="2" charset="-78"/>
            </a:endParaRPr>
          </a:p>
          <a:p>
            <a:pPr lvl="1"/>
            <a:r>
              <a:rPr lang="fa-IR" sz="2400" b="1" dirty="0" smtClean="0">
                <a:cs typeface="B Yagut" pitchFamily="2" charset="-78"/>
              </a:rPr>
              <a:t> از كلاه‌هاي ورزش‌هاي ديگر مانند تكواندو يا هاكي (چوگان) براي دوچرخه‌سواري استفاده نشود.</a:t>
            </a:r>
          </a:p>
          <a:p>
            <a:pPr lvl="1"/>
            <a:r>
              <a:rPr lang="fa-IR" sz="2400" b="1" dirty="0" smtClean="0">
                <a:cs typeface="B Yagut" pitchFamily="2" charset="-78"/>
              </a:rPr>
              <a:t> در صورت زمين خوردن يا تصادف براي اطمينان از قابل استفاده بودن دوچرخه را بايد به مغازه لوازم دوچرخه‌سواري نشان داد.</a:t>
            </a:r>
            <a:endParaRPr lang="en-US" sz="2400" b="1" dirty="0" smtClean="0">
              <a:cs typeface="B Yagut" pitchFamily="2" charset="-78"/>
            </a:endParaRPr>
          </a:p>
          <a:p>
            <a:endParaRPr lang="fa-IR" sz="2400" b="1" dirty="0">
              <a:cs typeface="B Yagut" pitchFamily="2" charset="-7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800" b="1" dirty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>رفتارهاي ايمن هنگام دوچرخه سواري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/>
            </a:r>
            <a:b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</a:br>
            <a:endParaRPr lang="fa-IR" sz="2800" dirty="0">
              <a:solidFill>
                <a:schemeClr val="accent6">
                  <a:lumMod val="75000"/>
                </a:schemeClr>
              </a:solidFill>
              <a:cs typeface="B Yagu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2800" b="1" dirty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>رفتارهاي ايمن در مسير خانه تا مركز آموزش </a:t>
            </a:r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>كودكان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/>
            </a:r>
            <a:b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</a:br>
            <a:endParaRPr lang="fa-IR" sz="2800" dirty="0">
              <a:solidFill>
                <a:schemeClr val="accent6">
                  <a:lumMod val="75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75252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2400" b="1" dirty="0" smtClean="0">
                <a:cs typeface="B Yagut" pitchFamily="2" charset="-78"/>
              </a:rPr>
              <a:t>همراه داشتن آدرس </a:t>
            </a:r>
            <a:r>
              <a:rPr lang="fa-IR" sz="2400" b="1" dirty="0">
                <a:cs typeface="B Yagut" pitchFamily="2" charset="-78"/>
              </a:rPr>
              <a:t>و شماره تلفن منزل </a:t>
            </a:r>
            <a:r>
              <a:rPr lang="fa-IR" sz="2400" b="1" dirty="0" smtClean="0">
                <a:cs typeface="B Yagut" pitchFamily="2" charset="-78"/>
              </a:rPr>
              <a:t>در کیف</a:t>
            </a:r>
            <a:endParaRPr lang="en-US" sz="2400" b="1" dirty="0" smtClean="0">
              <a:cs typeface="B Yagut" pitchFamily="2" charset="-78"/>
            </a:endParaRPr>
          </a:p>
          <a:p>
            <a:endParaRPr lang="en-US" sz="2400" b="1" dirty="0">
              <a:cs typeface="B Yagut" pitchFamily="2" charset="-78"/>
            </a:endParaRPr>
          </a:p>
          <a:p>
            <a:r>
              <a:rPr lang="fa-IR" sz="2400" b="1" dirty="0" smtClean="0">
                <a:cs typeface="B Yagut" pitchFamily="2" charset="-78"/>
              </a:rPr>
              <a:t>مراجعه به پلیس در </a:t>
            </a:r>
            <a:r>
              <a:rPr lang="fa-IR" sz="2400" b="1" dirty="0">
                <a:cs typeface="B Yagut" pitchFamily="2" charset="-78"/>
              </a:rPr>
              <a:t>صورت مواجهه با هر </a:t>
            </a:r>
            <a:r>
              <a:rPr lang="fa-IR" sz="2400" b="1" dirty="0" smtClean="0">
                <a:cs typeface="B Yagut" pitchFamily="2" charset="-78"/>
              </a:rPr>
              <a:t>گونه مشکل</a:t>
            </a:r>
            <a:endParaRPr lang="en-US" sz="2400" b="1" dirty="0" smtClean="0">
              <a:cs typeface="B Yagut" pitchFamily="2" charset="-78"/>
            </a:endParaRPr>
          </a:p>
          <a:p>
            <a:endParaRPr lang="en-US" sz="2400" b="1" dirty="0">
              <a:cs typeface="B Yagut" pitchFamily="2" charset="-78"/>
            </a:endParaRPr>
          </a:p>
          <a:p>
            <a:r>
              <a:rPr lang="fa-IR" sz="2400" b="1" dirty="0" smtClean="0">
                <a:cs typeface="B Yagut" pitchFamily="2" charset="-78"/>
              </a:rPr>
              <a:t>عدم صحبت با </a:t>
            </a:r>
            <a:r>
              <a:rPr lang="fa-IR" sz="2400" b="1" dirty="0">
                <a:cs typeface="B Yagut" pitchFamily="2" charset="-78"/>
              </a:rPr>
              <a:t>غريبه‌ها </a:t>
            </a:r>
            <a:r>
              <a:rPr lang="fa-IR" sz="2400" b="1" dirty="0" smtClean="0">
                <a:cs typeface="B Yagut" pitchFamily="2" charset="-78"/>
              </a:rPr>
              <a:t>و سوار شدن در ماشين </a:t>
            </a:r>
            <a:r>
              <a:rPr lang="fa-IR" sz="2400" b="1" dirty="0">
                <a:cs typeface="B Yagut" pitchFamily="2" charset="-78"/>
              </a:rPr>
              <a:t>آن‌ها </a:t>
            </a:r>
            <a:endParaRPr lang="fa-IR" sz="2400" b="1" dirty="0" smtClean="0">
              <a:cs typeface="B Yagut" pitchFamily="2" charset="-78"/>
            </a:endParaRPr>
          </a:p>
          <a:p>
            <a:endParaRPr lang="en-US" sz="2400" b="1" dirty="0">
              <a:cs typeface="B Yagut" pitchFamily="2" charset="-78"/>
            </a:endParaRPr>
          </a:p>
          <a:p>
            <a:r>
              <a:rPr lang="fa-IR" sz="24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اگر </a:t>
            </a:r>
            <a:r>
              <a:rPr lang="fa-IR" sz="2400" b="1" dirty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سن‌ كودك زير 10 سال است تنها و بدون کمک شخص بزرگتر از عرض خيابان عبور </a:t>
            </a:r>
            <a:r>
              <a:rPr lang="fa-IR" sz="24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نکند.</a:t>
            </a:r>
            <a:endParaRPr lang="en-US" sz="2400" b="1" dirty="0" smtClean="0">
              <a:solidFill>
                <a:schemeClr val="accent6">
                  <a:lumMod val="50000"/>
                </a:schemeClr>
              </a:solidFill>
              <a:cs typeface="B Yagut" pitchFamily="2" charset="-78"/>
            </a:endParaRPr>
          </a:p>
          <a:p>
            <a:endParaRPr lang="en-US" sz="2400" b="1" dirty="0">
              <a:solidFill>
                <a:schemeClr val="accent6">
                  <a:lumMod val="50000"/>
                </a:schemeClr>
              </a:solidFill>
              <a:cs typeface="B Yagut" pitchFamily="2" charset="-78"/>
            </a:endParaRPr>
          </a:p>
          <a:p>
            <a:r>
              <a:rPr lang="fa-IR" sz="2400" b="1" dirty="0" smtClean="0">
                <a:cs typeface="B Yagut" pitchFamily="2" charset="-78"/>
              </a:rPr>
              <a:t>آشنایی و کسب مهارت </a:t>
            </a:r>
            <a:r>
              <a:rPr lang="fa-IR" sz="2400" b="1" dirty="0">
                <a:cs typeface="B Yagut" pitchFamily="2" charset="-78"/>
              </a:rPr>
              <a:t>عبور از </a:t>
            </a:r>
            <a:r>
              <a:rPr lang="fa-IR" sz="2400" b="1" dirty="0" smtClean="0">
                <a:cs typeface="B Yagut" pitchFamily="2" charset="-78"/>
              </a:rPr>
              <a:t>خيابان</a:t>
            </a:r>
            <a:endParaRPr lang="fa-IR" sz="2800" b="1" dirty="0">
              <a:cs typeface="B Yagu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445624" cy="77809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/>
            </a:r>
            <a:b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</a:br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>آموزش رفتارهاي </a:t>
            </a:r>
            <a:r>
              <a:rPr lang="fa-IR" sz="2800" b="1" dirty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>ايمن هنگام عبور از </a:t>
            </a:r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>خيابان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/>
            </a:r>
            <a:b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</a:br>
            <a:endParaRPr lang="fa-IR" sz="2800" dirty="0">
              <a:solidFill>
                <a:schemeClr val="accent6">
                  <a:lumMod val="75000"/>
                </a:schemeClr>
              </a:solidFill>
              <a:cs typeface="B Yagu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507288" cy="532859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400" b="1" dirty="0" smtClean="0">
                <a:cs typeface="B Yagut" pitchFamily="2" charset="-78"/>
              </a:rPr>
              <a:t>ايمن‌ترين راه براي </a:t>
            </a:r>
            <a:r>
              <a:rPr lang="fa-IR" sz="2400" b="1" dirty="0">
                <a:cs typeface="B Yagut" pitchFamily="2" charset="-78"/>
              </a:rPr>
              <a:t>عبور از عرض خيابان، </a:t>
            </a:r>
            <a:r>
              <a:rPr lang="fa-IR" sz="24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خطوط </a:t>
            </a:r>
            <a:r>
              <a:rPr lang="fa-IR" sz="2400" b="1" dirty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عابر </a:t>
            </a:r>
            <a:r>
              <a:rPr lang="fa-IR" sz="24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پياده(محل </a:t>
            </a:r>
            <a:r>
              <a:rPr lang="fa-IR" sz="2400" b="1" dirty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چراغ عابر </a:t>
            </a:r>
            <a:r>
              <a:rPr lang="fa-IR" sz="24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پياده)، پل‌هاي زيرگذر و روگذر و </a:t>
            </a:r>
            <a:r>
              <a:rPr lang="fa-IR" sz="2400" b="1" dirty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يا عبور از خيابان با كمك پليس </a:t>
            </a:r>
            <a:r>
              <a:rPr lang="fa-IR" sz="2400" b="1" dirty="0" smtClean="0">
                <a:cs typeface="B Yagut" pitchFamily="2" charset="-78"/>
              </a:rPr>
              <a:t>است.</a:t>
            </a:r>
          </a:p>
          <a:p>
            <a:endParaRPr lang="fa-IR" sz="2400" b="1" dirty="0" smtClean="0">
              <a:cs typeface="B Yagut" pitchFamily="2" charset="-78"/>
            </a:endParaRPr>
          </a:p>
          <a:p>
            <a:r>
              <a:rPr lang="fa-IR" sz="2400" b="1" dirty="0" smtClean="0">
                <a:cs typeface="B Yagut" pitchFamily="2" charset="-78"/>
              </a:rPr>
              <a:t> </a:t>
            </a:r>
            <a:r>
              <a:rPr lang="fa-IR" sz="2400" b="1" dirty="0">
                <a:cs typeface="B Yagut" pitchFamily="2" charset="-78"/>
              </a:rPr>
              <a:t>اگر هيچ‌يك از اين‌ها ميسر نباشد، ايمن‌ترين جا مكاني است كه از هر دو طرف ديد زيادي داشته </a:t>
            </a:r>
            <a:r>
              <a:rPr lang="fa-IR" sz="2400" b="1" dirty="0" smtClean="0">
                <a:cs typeface="B Yagut" pitchFamily="2" charset="-78"/>
              </a:rPr>
              <a:t>باشد.</a:t>
            </a:r>
          </a:p>
          <a:p>
            <a:endParaRPr lang="en-US" sz="2400" b="1" dirty="0">
              <a:cs typeface="B Yagut" pitchFamily="2" charset="-78"/>
            </a:endParaRPr>
          </a:p>
          <a:p>
            <a:r>
              <a:rPr lang="fa-IR" sz="2400" b="1" dirty="0">
                <a:cs typeface="B Yagut" pitchFamily="2" charset="-78"/>
              </a:rPr>
              <a:t>در صورتي که مي‌خواهند از محلي رد شوند که چراغ راهنمايي دارد، منتظر بمانند تا چراغ آدمک سبز روشن شود و پس از توقف اتومبيل‌ها باز هم با دقت کامل از عرض خيابان عبور </a:t>
            </a:r>
            <a:r>
              <a:rPr lang="fa-IR" sz="2400" b="1" dirty="0" smtClean="0">
                <a:cs typeface="B Yagut" pitchFamily="2" charset="-78"/>
              </a:rPr>
              <a:t>کنند.</a:t>
            </a:r>
          </a:p>
          <a:p>
            <a:endParaRPr lang="en-US" sz="2400" b="1" dirty="0">
              <a:cs typeface="B Yagut" pitchFamily="2" charset="-78"/>
            </a:endParaRPr>
          </a:p>
          <a:p>
            <a:r>
              <a:rPr lang="fa-IR" sz="2400" b="1" dirty="0" smtClean="0">
                <a:cs typeface="B Yagut" pitchFamily="2" charset="-78"/>
              </a:rPr>
              <a:t>رد </a:t>
            </a:r>
            <a:r>
              <a:rPr lang="fa-IR" sz="2400" b="1" dirty="0">
                <a:cs typeface="B Yagut" pitchFamily="2" charset="-78"/>
              </a:rPr>
              <a:t>شدن از وسط بزرگراه‌ها كار بسيار خطرناكي است و خطرناكتر از آن بالا رفتن از نرده‌هاي كنار و يا وسط بزرگراه‌ها براي عبور از خيابان </a:t>
            </a:r>
            <a:r>
              <a:rPr lang="fa-IR" sz="2400" b="1" dirty="0" smtClean="0">
                <a:cs typeface="B Yagut" pitchFamily="2" charset="-78"/>
              </a:rPr>
              <a:t>است. </a:t>
            </a:r>
            <a:endParaRPr lang="en-US" sz="2400" b="1" dirty="0">
              <a:cs typeface="B Yagu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445624" cy="77809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/>
            </a:r>
            <a:b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</a:br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>آموزش رفتارهاي </a:t>
            </a:r>
            <a:r>
              <a:rPr lang="fa-IR" sz="2800" b="1" dirty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>ايمن هنگام عبور از </a:t>
            </a:r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>خيابان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/>
            </a:r>
            <a:b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</a:br>
            <a:endParaRPr lang="fa-IR" sz="2800" dirty="0">
              <a:solidFill>
                <a:schemeClr val="accent6">
                  <a:lumMod val="75000"/>
                </a:schemeClr>
              </a:solidFill>
              <a:cs typeface="B Yagu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507288" cy="532859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endParaRPr lang="fa-IR" sz="2400" b="1" dirty="0" smtClean="0">
              <a:cs typeface="B Yagut" pitchFamily="2" charset="-78"/>
            </a:endParaRPr>
          </a:p>
          <a:p>
            <a:r>
              <a:rPr lang="fa-IR" sz="2400" b="1" dirty="0" smtClean="0">
                <a:cs typeface="B Yagut" pitchFamily="2" charset="-78"/>
              </a:rPr>
              <a:t>هميشه </a:t>
            </a:r>
            <a:r>
              <a:rPr lang="fa-IR" sz="2400" b="1" dirty="0">
                <a:cs typeface="B Yagut" pitchFamily="2" charset="-78"/>
              </a:rPr>
              <a:t>در پياده‌رو راه بروند و اگر جايي پياده‌رو ندارد از طرفي حركت كنند كه بتوانند اتومبيل‌ها را ببينند يعني خلاف جهت اتومبيل‌ها حركت </a:t>
            </a:r>
            <a:r>
              <a:rPr lang="fa-IR" sz="2400" b="1" dirty="0" smtClean="0">
                <a:cs typeface="B Yagut" pitchFamily="2" charset="-78"/>
              </a:rPr>
              <a:t>كنند.</a:t>
            </a:r>
          </a:p>
          <a:p>
            <a:endParaRPr lang="en-US" sz="2400" b="1" dirty="0">
              <a:cs typeface="B Yagut" pitchFamily="2" charset="-78"/>
            </a:endParaRPr>
          </a:p>
          <a:p>
            <a:r>
              <a:rPr lang="fa-IR" sz="2400" b="1" dirty="0">
                <a:cs typeface="B Yagut" pitchFamily="2" charset="-78"/>
              </a:rPr>
              <a:t>بهترين الگوي </a:t>
            </a:r>
            <a:r>
              <a:rPr lang="fa-IR" sz="2400" b="1" dirty="0" smtClean="0">
                <a:cs typeface="B Yagut" pitchFamily="2" charset="-78"/>
              </a:rPr>
              <a:t>كودكان، والدين </a:t>
            </a:r>
            <a:r>
              <a:rPr lang="fa-IR" sz="2400" b="1" dirty="0">
                <a:cs typeface="B Yagut" pitchFamily="2" charset="-78"/>
              </a:rPr>
              <a:t>و مراقبانشان هستند آن‌ها بايد سعي كنند هميشه بطور صحيح و با رعايت قوانين از خيابان عبور </a:t>
            </a:r>
            <a:r>
              <a:rPr lang="fa-IR" sz="2400" b="1" dirty="0" smtClean="0">
                <a:cs typeface="B Yagut" pitchFamily="2" charset="-78"/>
              </a:rPr>
              <a:t>كنند.</a:t>
            </a:r>
          </a:p>
          <a:p>
            <a:endParaRPr lang="fa-IR" sz="2400" dirty="0" smtClean="0">
              <a:cs typeface="B Nazanin" pitchFamily="2" charset="-78"/>
            </a:endParaRPr>
          </a:p>
          <a:p>
            <a:endParaRPr lang="en-US" sz="2400" dirty="0">
              <a:cs typeface="B Nazanin" pitchFamily="2" charset="-78"/>
            </a:endParaRPr>
          </a:p>
          <a:p>
            <a:endParaRPr lang="fa-IR" sz="24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18457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400" b="1" dirty="0" smtClean="0">
                <a:cs typeface="B Yagut" pitchFamily="2" charset="-78"/>
              </a:rPr>
              <a:t>براي عبور از خيابان ابتدا مكاني خلوت و مناسب براي عبور پيدا كنند. </a:t>
            </a:r>
            <a:endParaRPr lang="en-US" sz="2400" b="1" dirty="0" smtClean="0">
              <a:cs typeface="B Yagut" pitchFamily="2" charset="-78"/>
            </a:endParaRPr>
          </a:p>
          <a:p>
            <a:r>
              <a:rPr lang="fa-IR" sz="2400" b="1" dirty="0" smtClean="0">
                <a:cs typeface="B Yagut" pitchFamily="2" charset="-78"/>
              </a:rPr>
              <a:t>در پياده‌رو كنار خيابان يک قدم مانده به جدول خيابان، يا در صورت نبودن پياده‌رو يک قدم مانده به حاشيه جاده بايستند.</a:t>
            </a:r>
            <a:endParaRPr lang="en-US" sz="2400" b="1" dirty="0" smtClean="0">
              <a:cs typeface="B Yagut" pitchFamily="2" charset="-78"/>
            </a:endParaRPr>
          </a:p>
          <a:p>
            <a:r>
              <a:rPr lang="fa-IR" sz="2400" b="1" dirty="0" smtClean="0">
                <a:cs typeface="B Yagut" pitchFamily="2" charset="-78"/>
              </a:rPr>
              <a:t>به دقت به دو طرف خيابان نگاه كنند و به صداي اتومبيل‌ها گوش كنند.</a:t>
            </a:r>
            <a:endParaRPr lang="en-US" sz="2400" b="1" dirty="0" smtClean="0">
              <a:cs typeface="B Yagut" pitchFamily="2" charset="-78"/>
            </a:endParaRPr>
          </a:p>
          <a:p>
            <a:r>
              <a:rPr lang="fa-IR" sz="2400" b="1" dirty="0" smtClean="0">
                <a:cs typeface="B Yagut" pitchFamily="2" charset="-78"/>
              </a:rPr>
              <a:t>اگر اتومبيل در حال عبور است صبر كنند تا بگذرد و مجدداً به دو سمت خيابان نگاه كنند.</a:t>
            </a:r>
            <a:endParaRPr lang="en-US" sz="2400" b="1" dirty="0" smtClean="0">
              <a:cs typeface="B Yagut" pitchFamily="2" charset="-78"/>
            </a:endParaRPr>
          </a:p>
          <a:p>
            <a:r>
              <a:rPr lang="fa-IR" sz="2400" b="1" dirty="0" smtClean="0">
                <a:cs typeface="B Yagut" pitchFamily="2" charset="-78"/>
              </a:rPr>
              <a:t>وقتي عبور و مرور اتومبيل‌ها قطع شد و وسيله نقليه‌اي نبود يا همه ايستاده‌ بودند عرض خيابان را به‌طور مستقيم و به آرامي طي کنند .</a:t>
            </a:r>
            <a:endParaRPr lang="en-US" sz="2400" b="1" dirty="0" smtClean="0">
              <a:cs typeface="B Yagut" pitchFamily="2" charset="-78"/>
            </a:endParaRPr>
          </a:p>
          <a:p>
            <a:r>
              <a:rPr lang="fa-IR" sz="2400" b="1" dirty="0" smtClean="0">
                <a:cs typeface="B Yagut" pitchFamily="2" charset="-78"/>
              </a:rPr>
              <a:t>در حين عبور نيز به اطراف نگاه كنند و به صداي اتومبيل‌ها گوش فرا دهند.</a:t>
            </a:r>
            <a:endParaRPr lang="en-US" sz="2400" b="1" dirty="0" smtClean="0">
              <a:cs typeface="B Yagut" pitchFamily="2" charset="-78"/>
            </a:endParaRPr>
          </a:p>
          <a:p>
            <a:r>
              <a:rPr lang="fa-IR" sz="2400" b="1" dirty="0" smtClean="0">
                <a:cs typeface="B Yagut" pitchFamily="2" charset="-78"/>
              </a:rPr>
              <a:t>ابتدا به سمت چپ خيابان نگاه کنند.</a:t>
            </a:r>
            <a:endParaRPr lang="en-US" sz="2400" b="1" dirty="0" smtClean="0">
              <a:cs typeface="B Yagut" pitchFamily="2" charset="-78"/>
            </a:endParaRPr>
          </a:p>
          <a:p>
            <a:r>
              <a:rPr lang="fa-IR" sz="2400" b="1" dirty="0" smtClean="0">
                <a:cs typeface="B Yagut" pitchFamily="2" charset="-78"/>
              </a:rPr>
              <a:t>وقتي به وسط خيابان رسيد بايستند و به سمت راست نگاه کنند.</a:t>
            </a:r>
            <a:endParaRPr lang="en-US" sz="2400" b="1" dirty="0" smtClean="0">
              <a:cs typeface="B Yagut" pitchFamily="2" charset="-78"/>
            </a:endParaRPr>
          </a:p>
          <a:p>
            <a:r>
              <a:rPr lang="fa-IR" sz="2400" b="1" dirty="0" smtClean="0">
                <a:cs typeface="B Yagut" pitchFamily="2" charset="-78"/>
              </a:rPr>
              <a:t>اگر خيابان امن بود از عرض آن رد شوند.</a:t>
            </a:r>
            <a:endParaRPr lang="en-US" sz="2400" b="1" dirty="0" smtClean="0">
              <a:cs typeface="B Yagut" pitchFamily="2" charset="-78"/>
            </a:endParaRPr>
          </a:p>
          <a:p>
            <a:endParaRPr lang="fa-IR" sz="2400" b="1" dirty="0">
              <a:cs typeface="B Yagut" pitchFamily="2" charset="-7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>آموزش رفتارهاي </a:t>
            </a:r>
            <a:r>
              <a:rPr lang="fa-IR" sz="2800" b="1" dirty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>ايمن هنگام عبور از </a:t>
            </a:r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>خيابان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/>
            </a:r>
            <a:b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</a:br>
            <a:endParaRPr lang="fa-IR" sz="2800" dirty="0">
              <a:solidFill>
                <a:schemeClr val="accent6">
                  <a:lumMod val="75000"/>
                </a:schemeClr>
              </a:solidFill>
              <a:cs typeface="B Yagu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77809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800" b="1" dirty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>نكاتي </a:t>
            </a:r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>براي </a:t>
            </a:r>
            <a:r>
              <a:rPr lang="fa-IR" sz="2800" b="1" dirty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>انتخاب سرويس مناسب براي </a:t>
            </a:r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>كودك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/>
            </a:r>
            <a:b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</a:br>
            <a:endParaRPr lang="fa-IR" sz="2800" dirty="0">
              <a:solidFill>
                <a:schemeClr val="accent6">
                  <a:lumMod val="75000"/>
                </a:schemeClr>
              </a:solidFill>
              <a:cs typeface="B Yagu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301608" cy="54006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>
              <a:lnSpc>
                <a:spcPct val="150000"/>
              </a:lnSpc>
            </a:pPr>
            <a:r>
              <a:rPr lang="fa-IR" sz="2200" b="1" dirty="0" smtClean="0">
                <a:cs typeface="B Yagut" pitchFamily="2" charset="-78"/>
              </a:rPr>
              <a:t>توجه به </a:t>
            </a:r>
            <a:r>
              <a:rPr lang="fa-IR" sz="2200" b="1" dirty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سلامت </a:t>
            </a:r>
            <a:r>
              <a:rPr lang="fa-IR" sz="22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جسمی و روانی راننده</a:t>
            </a:r>
            <a:r>
              <a:rPr lang="fa-IR" sz="2200" b="1" dirty="0" smtClean="0">
                <a:cs typeface="B Yagut" pitchFamily="2" charset="-78"/>
              </a:rPr>
              <a:t>.</a:t>
            </a:r>
            <a:endParaRPr lang="en-US" sz="2200" b="1" dirty="0">
              <a:cs typeface="B Yagut" pitchFamily="2" charset="-78"/>
            </a:endParaRPr>
          </a:p>
          <a:p>
            <a:pPr>
              <a:lnSpc>
                <a:spcPct val="150000"/>
              </a:lnSpc>
            </a:pPr>
            <a:r>
              <a:rPr lang="fa-IR" sz="22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گواهي‌نامه </a:t>
            </a:r>
            <a:r>
              <a:rPr lang="fa-IR" sz="2200" b="1" dirty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معتبر </a:t>
            </a:r>
            <a:r>
              <a:rPr lang="fa-IR" sz="2200" b="1" dirty="0" smtClean="0">
                <a:cs typeface="B Yagut" pitchFamily="2" charset="-78"/>
              </a:rPr>
              <a:t>مخصوص</a:t>
            </a:r>
            <a:endParaRPr lang="en-US" sz="2200" b="1" dirty="0">
              <a:cs typeface="B Yagut" pitchFamily="2" charset="-78"/>
            </a:endParaRPr>
          </a:p>
          <a:p>
            <a:pPr lvl="0">
              <a:lnSpc>
                <a:spcPct val="150000"/>
              </a:lnSpc>
            </a:pPr>
            <a:r>
              <a:rPr lang="fa-IR" sz="2200" b="1" dirty="0" smtClean="0">
                <a:cs typeface="B Yagut" pitchFamily="2" charset="-78"/>
              </a:rPr>
              <a:t>تجربه کافی(عجول </a:t>
            </a:r>
            <a:r>
              <a:rPr lang="fa-IR" sz="2200" b="1" dirty="0">
                <a:cs typeface="B Yagut" pitchFamily="2" charset="-78"/>
              </a:rPr>
              <a:t>نبوده </a:t>
            </a:r>
            <a:r>
              <a:rPr lang="fa-IR" sz="2200" b="1" dirty="0" smtClean="0">
                <a:cs typeface="B Yagut" pitchFamily="2" charset="-78"/>
              </a:rPr>
              <a:t>و </a:t>
            </a:r>
            <a:r>
              <a:rPr lang="fa-IR" sz="2200" b="1" dirty="0">
                <a:cs typeface="B Yagut" pitchFamily="2" charset="-78"/>
              </a:rPr>
              <a:t>توصيه شده </a:t>
            </a:r>
            <a:r>
              <a:rPr lang="fa-IR" sz="2200" b="1" dirty="0" smtClean="0">
                <a:cs typeface="B Yagut" pitchFamily="2" charset="-78"/>
              </a:rPr>
              <a:t>باشد.)</a:t>
            </a:r>
            <a:endParaRPr lang="en-US" sz="2200" b="1" dirty="0" smtClean="0">
              <a:cs typeface="B Yagut" pitchFamily="2" charset="-78"/>
            </a:endParaRPr>
          </a:p>
          <a:p>
            <a:pPr>
              <a:lnSpc>
                <a:spcPct val="150000"/>
              </a:lnSpc>
            </a:pPr>
            <a:r>
              <a:rPr lang="en-US" sz="2200" b="1" dirty="0" smtClean="0">
                <a:cs typeface="B Yagut" pitchFamily="2" charset="-78"/>
              </a:rPr>
              <a:t> </a:t>
            </a:r>
            <a:r>
              <a:rPr lang="fa-IR" sz="2200" b="1" dirty="0" smtClean="0">
                <a:cs typeface="B Yagut" pitchFamily="2" charset="-78"/>
              </a:rPr>
              <a:t>در </a:t>
            </a:r>
            <a:r>
              <a:rPr lang="fa-IR" sz="2200" b="1" dirty="0">
                <a:cs typeface="B Yagut" pitchFamily="2" charset="-78"/>
              </a:rPr>
              <a:t>پايان روز و به طور تصادفي از كودك درباره شيوه رانندگي راننده سوال </a:t>
            </a:r>
            <a:r>
              <a:rPr lang="fa-IR" sz="2200" b="1" dirty="0" smtClean="0">
                <a:cs typeface="B Yagut" pitchFamily="2" charset="-78"/>
              </a:rPr>
              <a:t>کنيد.</a:t>
            </a:r>
            <a:endParaRPr lang="en-US" sz="2200" b="1" dirty="0">
              <a:cs typeface="B Yagut" pitchFamily="2" charset="-78"/>
            </a:endParaRPr>
          </a:p>
          <a:p>
            <a:pPr lvl="0">
              <a:lnSpc>
                <a:spcPct val="150000"/>
              </a:lnSpc>
            </a:pPr>
            <a:r>
              <a:rPr lang="fa-IR" sz="2200" b="1" dirty="0" smtClean="0">
                <a:cs typeface="B Yagut" pitchFamily="2" charset="-78"/>
              </a:rPr>
              <a:t>با </a:t>
            </a:r>
            <a:r>
              <a:rPr lang="fa-IR" sz="2200" b="1" dirty="0">
                <a:cs typeface="B Yagut" pitchFamily="2" charset="-78"/>
              </a:rPr>
              <a:t>والدين كودكان درباره وضعيت راننده طرف قرارداد مشورت کنيد و مسايل مهم را در ميان </a:t>
            </a:r>
            <a:r>
              <a:rPr lang="fa-IR" sz="2200" b="1" dirty="0" smtClean="0">
                <a:cs typeface="B Yagut" pitchFamily="2" charset="-78"/>
              </a:rPr>
              <a:t>بگذاريد.</a:t>
            </a:r>
            <a:endParaRPr lang="en-US" sz="2200" b="1" dirty="0">
              <a:cs typeface="B Yagut" pitchFamily="2" charset="-78"/>
            </a:endParaRPr>
          </a:p>
          <a:p>
            <a:pPr lvl="0">
              <a:lnSpc>
                <a:spcPct val="150000"/>
              </a:lnSpc>
            </a:pPr>
            <a:r>
              <a:rPr lang="fa-IR" sz="2200" b="1" dirty="0">
                <a:cs typeface="B Yagut" pitchFamily="2" charset="-78"/>
              </a:rPr>
              <a:t> </a:t>
            </a:r>
            <a:r>
              <a:rPr lang="fa-IR" sz="2200" b="1" dirty="0" smtClean="0">
                <a:cs typeface="B Yagut" pitchFamily="2" charset="-78"/>
              </a:rPr>
              <a:t>سعي </a:t>
            </a:r>
            <a:r>
              <a:rPr lang="fa-IR" sz="2200" b="1" dirty="0">
                <a:cs typeface="B Yagut" pitchFamily="2" charset="-78"/>
              </a:rPr>
              <a:t>نکنيد با قرار دادن تعداد بيشتري از كودكان در يک خودروي سواري، جان آن‌ها را به خطر </a:t>
            </a:r>
            <a:r>
              <a:rPr lang="fa-IR" sz="2200" b="1" dirty="0" smtClean="0">
                <a:cs typeface="B Yagut" pitchFamily="2" charset="-78"/>
              </a:rPr>
              <a:t>بيندازيد</a:t>
            </a:r>
            <a:r>
              <a:rPr lang="en-US" sz="2200" b="1" dirty="0" smtClean="0">
                <a:cs typeface="B Yagut" pitchFamily="2" charset="-78"/>
              </a:rPr>
              <a:t> </a:t>
            </a:r>
            <a:r>
              <a:rPr lang="fa-IR" sz="2200" b="1" dirty="0" smtClean="0">
                <a:cs typeface="B Yagut" pitchFamily="2" charset="-78"/>
              </a:rPr>
              <a:t>و به </a:t>
            </a:r>
            <a:r>
              <a:rPr lang="fa-IR" sz="2200" b="1" dirty="0">
                <a:cs typeface="B Yagut" pitchFamily="2" charset="-78"/>
              </a:rPr>
              <a:t>ایمنی اتومبیل از نظر فنی </a:t>
            </a:r>
            <a:r>
              <a:rPr lang="fa-IR" sz="2200" b="1" dirty="0" smtClean="0">
                <a:cs typeface="B Yagut" pitchFamily="2" charset="-78"/>
              </a:rPr>
              <a:t>هم توجه كنيد.</a:t>
            </a:r>
            <a:endParaRPr lang="en-US" sz="2200" b="1" dirty="0">
              <a:cs typeface="B Yagut" pitchFamily="2" charset="-78"/>
            </a:endParaRPr>
          </a:p>
          <a:p>
            <a:pPr>
              <a:lnSpc>
                <a:spcPct val="150000"/>
              </a:lnSpc>
            </a:pPr>
            <a:endParaRPr lang="fa-IR" sz="2200" dirty="0">
              <a:cs typeface="B Nazanin" pitchFamily="2" charset="-78"/>
            </a:endParaRPr>
          </a:p>
        </p:txBody>
      </p:sp>
      <p:pic>
        <p:nvPicPr>
          <p:cNvPr id="4" name="Picture 3" descr="3 ter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1412776"/>
            <a:ext cx="2088232" cy="17281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>آموزش رفتارهاي </a:t>
            </a:r>
            <a:r>
              <a:rPr lang="fa-IR" sz="2800" b="1" dirty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>ايمن هنگام استفاده از </a:t>
            </a:r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>سرويس </a:t>
            </a:r>
            <a:endParaRPr lang="fa-IR" sz="2800" b="1" dirty="0">
              <a:solidFill>
                <a:schemeClr val="accent6">
                  <a:lumMod val="75000"/>
                </a:schemeClr>
              </a:solidFill>
              <a:cs typeface="B Yagu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9654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lvl="0"/>
            <a:r>
              <a:rPr lang="fa-IR" sz="2800" b="1" dirty="0" smtClean="0">
                <a:cs typeface="B Yagut" pitchFamily="2" charset="-78"/>
              </a:rPr>
              <a:t>هنگام </a:t>
            </a:r>
            <a:r>
              <a:rPr lang="fa-IR" sz="2800" b="1" dirty="0">
                <a:cs typeface="B Yagut" pitchFamily="2" charset="-78"/>
              </a:rPr>
              <a:t>سوار و پياده‌ شدن از سرويس مدرسه عجله </a:t>
            </a:r>
            <a:r>
              <a:rPr lang="fa-IR" sz="2800" b="1" dirty="0" smtClean="0">
                <a:cs typeface="B Yagut" pitchFamily="2" charset="-78"/>
              </a:rPr>
              <a:t>نكنند و به </a:t>
            </a:r>
            <a:r>
              <a:rPr lang="fa-IR" sz="2800" b="1" dirty="0">
                <a:cs typeface="B Yagut" pitchFamily="2" charset="-78"/>
              </a:rPr>
              <a:t>نوبت سوار و پياده ‌شوند و باعجله به داخل يا بيرون سرويس </a:t>
            </a:r>
            <a:r>
              <a:rPr lang="fa-IR" sz="2800" b="1" dirty="0" smtClean="0">
                <a:cs typeface="B Yagut" pitchFamily="2" charset="-78"/>
              </a:rPr>
              <a:t>نروند.</a:t>
            </a:r>
            <a:endParaRPr lang="en-US" sz="2800" b="1" dirty="0">
              <a:cs typeface="B Yagut" pitchFamily="2" charset="-78"/>
            </a:endParaRPr>
          </a:p>
          <a:p>
            <a:pPr lvl="0"/>
            <a:endParaRPr lang="en-US" sz="2800" b="1" dirty="0">
              <a:cs typeface="B Yagut" pitchFamily="2" charset="-78"/>
            </a:endParaRPr>
          </a:p>
          <a:p>
            <a:pPr lvl="0"/>
            <a:r>
              <a:rPr lang="fa-IR" sz="2800" b="1" dirty="0">
                <a:cs typeface="B Yagut" pitchFamily="2" charset="-78"/>
              </a:rPr>
              <a:t>با دیدن سرویس مدرسه ذوق زده نشوند و به طرف آن در وسط خیابان </a:t>
            </a:r>
            <a:r>
              <a:rPr lang="fa-IR" sz="2800" b="1" dirty="0" smtClean="0">
                <a:cs typeface="B Yagut" pitchFamily="2" charset="-78"/>
              </a:rPr>
              <a:t>ندوند.</a:t>
            </a:r>
          </a:p>
          <a:p>
            <a:pPr lvl="0"/>
            <a:endParaRPr lang="en-US" sz="2800" b="1" dirty="0">
              <a:cs typeface="B Yagut" pitchFamily="2" charset="-78"/>
            </a:endParaRPr>
          </a:p>
          <a:p>
            <a:pPr lvl="0"/>
            <a:r>
              <a:rPr lang="fa-IR" sz="2800" b="1" dirty="0">
                <a:cs typeface="B Yagut" pitchFamily="2" charset="-78"/>
              </a:rPr>
              <a:t>تا اتوبوس یا مینی بوس کاملاً متوقف و در آن باز نشده و راننده اجازه ورود نداده است به سمت اتومبیل حرکت نکنند </a:t>
            </a:r>
            <a:r>
              <a:rPr lang="fa-IR" sz="2800" b="1" dirty="0" smtClean="0">
                <a:cs typeface="B Yagut" pitchFamily="2" charset="-78"/>
              </a:rPr>
              <a:t>و </a:t>
            </a:r>
            <a:r>
              <a:rPr lang="fa-IR" sz="2800" b="1" dirty="0">
                <a:cs typeface="B Yagut" pitchFamily="2" charset="-78"/>
              </a:rPr>
              <a:t>در پياده‌رو يا حريم خيابان باقي بمانند. </a:t>
            </a:r>
            <a:endParaRPr lang="fa-IR" sz="2800" b="1" dirty="0" smtClean="0">
              <a:cs typeface="B Yagut" pitchFamily="2" charset="-78"/>
            </a:endParaRPr>
          </a:p>
          <a:p>
            <a:pPr lvl="0"/>
            <a:endParaRPr lang="en-US" sz="2800" b="1" dirty="0">
              <a:cs typeface="B Yagut" pitchFamily="2" charset="-78"/>
            </a:endParaRPr>
          </a:p>
          <a:p>
            <a:pPr lvl="0"/>
            <a:r>
              <a:rPr lang="fa-IR" sz="2800" b="1" dirty="0" smtClean="0">
                <a:cs typeface="B Yagut" pitchFamily="2" charset="-78"/>
              </a:rPr>
              <a:t>هنگام </a:t>
            </a:r>
            <a:r>
              <a:rPr lang="fa-IR" sz="2800" b="1" dirty="0">
                <a:cs typeface="B Yagut" pitchFamily="2" charset="-78"/>
              </a:rPr>
              <a:t>سوار شدن یا پیاده شدن میله دم در را در دست </a:t>
            </a:r>
            <a:r>
              <a:rPr lang="fa-IR" sz="2800" b="1" dirty="0" smtClean="0">
                <a:cs typeface="B Yagut" pitchFamily="2" charset="-78"/>
              </a:rPr>
              <a:t>بگیرند.</a:t>
            </a:r>
            <a:endParaRPr lang="en-US" sz="2800" b="1" dirty="0">
              <a:cs typeface="B Yagu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>آموزش رفتارهاي </a:t>
            </a:r>
            <a:r>
              <a:rPr lang="fa-IR" sz="2800" b="1" dirty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>ايمن هنگام استفاده از </a:t>
            </a:r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>سرويس </a:t>
            </a:r>
            <a:endParaRPr lang="fa-IR" sz="2800" b="1" dirty="0">
              <a:solidFill>
                <a:schemeClr val="accent6">
                  <a:lumMod val="75000"/>
                </a:schemeClr>
              </a:solidFill>
              <a:cs typeface="B Yagu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9654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fa-IR" sz="2400" dirty="0" smtClean="0">
                <a:cs typeface="B Nazanin" pitchFamily="2" charset="-78"/>
              </a:rPr>
              <a:t> </a:t>
            </a:r>
            <a:r>
              <a:rPr lang="fa-IR" sz="2800" b="1" dirty="0">
                <a:cs typeface="B Yagut" pitchFamily="2" charset="-78"/>
              </a:rPr>
              <a:t>هنگام سوار شدن و بستن در مواظب باشند دست يا کيف يا لباسشان لاي در گير </a:t>
            </a:r>
            <a:r>
              <a:rPr lang="fa-IR" sz="2800" b="1" dirty="0" smtClean="0">
                <a:cs typeface="B Yagut" pitchFamily="2" charset="-78"/>
              </a:rPr>
              <a:t>نکند.</a:t>
            </a:r>
          </a:p>
          <a:p>
            <a:endParaRPr lang="en-US" sz="2800" b="1" dirty="0">
              <a:cs typeface="B Yagut" pitchFamily="2" charset="-78"/>
            </a:endParaRPr>
          </a:p>
          <a:p>
            <a:r>
              <a:rPr lang="fa-IR" sz="2800" b="1" dirty="0">
                <a:cs typeface="B Yagut" pitchFamily="2" charset="-78"/>
              </a:rPr>
              <a:t>وقتي اتومبيل حرکت کرد آرام روي صندلي بنشينند و دست يا سرشان را از پنجره بيرون </a:t>
            </a:r>
            <a:r>
              <a:rPr lang="fa-IR" sz="2800" b="1" dirty="0" smtClean="0">
                <a:cs typeface="B Yagut" pitchFamily="2" charset="-78"/>
              </a:rPr>
              <a:t>نکنند.</a:t>
            </a:r>
          </a:p>
          <a:p>
            <a:endParaRPr lang="fa-IR" sz="2800" b="1" dirty="0" smtClean="0">
              <a:cs typeface="B Yagut" pitchFamily="2" charset="-78"/>
            </a:endParaRPr>
          </a:p>
          <a:p>
            <a:pPr lvl="0"/>
            <a:r>
              <a:rPr lang="fa-IR" sz="2800" b="1" dirty="0" smtClean="0">
                <a:cs typeface="B Yagut" pitchFamily="2" charset="-78"/>
              </a:rPr>
              <a:t>پس از پياده‌ شدن از اتومبيل يا اتوبوس کاملاً صبر کنند تا سرويس حرکت کرده و دور شود تا خيابان به خوبي قابل ديد باشد.</a:t>
            </a:r>
          </a:p>
          <a:p>
            <a:pPr lvl="0"/>
            <a:endParaRPr lang="en-US" sz="2800" b="1" dirty="0" smtClean="0">
              <a:cs typeface="B Yagut" pitchFamily="2" charset="-78"/>
            </a:endParaRPr>
          </a:p>
          <a:p>
            <a:r>
              <a:rPr lang="fa-IR" sz="2800" b="1" dirty="0" smtClean="0">
                <a:cs typeface="B Yagut" pitchFamily="2" charset="-78"/>
              </a:rPr>
              <a:t> هرگز از پشت يک وسيله نقليه داراي راننده و ازپشت اتوبوس يا ميني‌بوس سرويس عبور نکنند.</a:t>
            </a:r>
          </a:p>
          <a:p>
            <a:endParaRPr lang="fa-IR" sz="28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3"/>
            <a:ext cx="8229600" cy="403244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lnSpc>
                <a:spcPct val="200000"/>
              </a:lnSpc>
              <a:buNone/>
            </a:pPr>
            <a:r>
              <a:rPr lang="fa-IR" dirty="0" smtClean="0">
                <a:cs typeface="B Nazanin" pitchFamily="2" charset="-78"/>
              </a:rPr>
              <a:t>   </a:t>
            </a:r>
            <a:r>
              <a:rPr lang="fa-IR" sz="2800" b="1" dirty="0" smtClean="0">
                <a:cs typeface="B Yagut" pitchFamily="2" charset="-78"/>
              </a:rPr>
              <a:t>مرگي </a:t>
            </a:r>
            <a:r>
              <a:rPr lang="fa-IR" sz="2800" b="1" dirty="0">
                <a:cs typeface="B Yagut" pitchFamily="2" charset="-78"/>
              </a:rPr>
              <a:t>كه در حين تصادف يا در عرض 30 روز پس از تصادف با </a:t>
            </a:r>
            <a:r>
              <a:rPr lang="fa-IR" sz="2800" b="1" dirty="0" smtClean="0">
                <a:cs typeface="B Yagut" pitchFamily="2" charset="-78"/>
              </a:rPr>
              <a:t>وسيله‌اي</a:t>
            </a:r>
            <a:r>
              <a:rPr lang="en-US" sz="2800" b="1" dirty="0" smtClean="0">
                <a:cs typeface="B Yagut" pitchFamily="2" charset="-78"/>
              </a:rPr>
              <a:t> </a:t>
            </a:r>
            <a:r>
              <a:rPr lang="fa-IR" sz="2800" b="1" dirty="0" smtClean="0">
                <a:cs typeface="B Yagut" pitchFamily="2" charset="-78"/>
              </a:rPr>
              <a:t>كه قابليت </a:t>
            </a:r>
            <a:r>
              <a:rPr lang="fa-IR" sz="2800" b="1" dirty="0">
                <a:cs typeface="B Yagut" pitchFamily="2" charset="-78"/>
              </a:rPr>
              <a:t>انتقال افراد يا اجناس را از جايي به جايي ديگر </a:t>
            </a:r>
            <a:r>
              <a:rPr lang="fa-IR" sz="2800" b="1" dirty="0" smtClean="0">
                <a:cs typeface="B Yagut" pitchFamily="2" charset="-78"/>
              </a:rPr>
              <a:t>دارد.</a:t>
            </a:r>
            <a:endParaRPr lang="en-US" sz="2800" b="1" dirty="0">
              <a:cs typeface="B Yagut" pitchFamily="2" charset="-78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143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3200" b="1" dirty="0" smtClean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>مرگ ناشي از حادثه ترافيكي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/>
            </a:r>
            <a:b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</a:br>
            <a:endParaRPr lang="fa-IR" sz="3200" dirty="0">
              <a:solidFill>
                <a:schemeClr val="accent6">
                  <a:lumMod val="75000"/>
                </a:schemeClr>
              </a:solidFill>
              <a:cs typeface="B Yagu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532859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endParaRPr lang="en-US" sz="2400" b="1" dirty="0" smtClean="0">
              <a:cs typeface="B Yagut" pitchFamily="2" charset="-78"/>
            </a:endParaRPr>
          </a:p>
          <a:p>
            <a:pPr lvl="0"/>
            <a:r>
              <a:rPr lang="fa-IR" sz="2400" b="1" dirty="0" smtClean="0">
                <a:cs typeface="B Yagut" pitchFamily="2" charset="-78"/>
              </a:rPr>
              <a:t>مطمئن شوند هنگام دور یا نزدیک شدن به اتوبوس راننده او را می بیند.</a:t>
            </a:r>
          </a:p>
          <a:p>
            <a:pPr lvl="0"/>
            <a:endParaRPr lang="en-US" sz="2400" b="1" dirty="0" smtClean="0">
              <a:cs typeface="B Yagut" pitchFamily="2" charset="-78"/>
            </a:endParaRPr>
          </a:p>
          <a:p>
            <a:pPr lvl="0"/>
            <a:r>
              <a:rPr lang="fa-IR" sz="2400" b="1" dirty="0" smtClean="0">
                <a:cs typeface="B Yagut" pitchFamily="2" charset="-78"/>
              </a:rPr>
              <a:t>ناحيه خطر منطقه‌اي </a:t>
            </a:r>
            <a:r>
              <a:rPr lang="fa-IR" sz="24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در فاصله سه متر از هر طرف ميني‌بوس </a:t>
            </a:r>
            <a:r>
              <a:rPr lang="fa-IR" sz="2400" b="1" dirty="0" smtClean="0">
                <a:cs typeface="B Yagut" pitchFamily="2" charset="-78"/>
              </a:rPr>
              <a:t>است که بیشترین  خطر تصادف در آن رقم می خورد.(کودکان باید این ناحیه را بشناسند)</a:t>
            </a:r>
          </a:p>
          <a:p>
            <a:pPr lvl="0"/>
            <a:endParaRPr lang="fa-IR" sz="2400" b="1" dirty="0" smtClean="0">
              <a:cs typeface="B Yagut" pitchFamily="2" charset="-78"/>
            </a:endParaRPr>
          </a:p>
          <a:p>
            <a:pPr lvl="0"/>
            <a:r>
              <a:rPr lang="fa-IR" sz="2400" b="1" dirty="0" smtClean="0">
                <a:cs typeface="B Yagut" pitchFamily="2" charset="-78"/>
              </a:rPr>
              <a:t> هنگام پياده‌ شدن و عبور از خيابان در کنار ميني‌بوس يا اتوبوس سرويس راه نروند و حداقل سه تا چهار متر جلوتر قرار بگيرند تا راننده سرويس آن‌ها را بييند.</a:t>
            </a:r>
          </a:p>
          <a:p>
            <a:pPr lvl="0"/>
            <a:endParaRPr lang="fa-IR" sz="2800" dirty="0">
              <a:cs typeface="B Nazanin" pitchFamily="2" charset="-7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85010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2800" b="1" dirty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>رفتارهاي ايمن هنگام استفاده از سرويس: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800" b="1" dirty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>نكات كليدي پيشگيري از حوادث ترافيكي:  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/>
            </a:r>
            <a:b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</a:br>
            <a:endParaRPr lang="fa-IR" sz="2800" b="1" dirty="0">
              <a:solidFill>
                <a:schemeClr val="accent6">
                  <a:lumMod val="75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fa-IR" sz="2400" b="1" dirty="0" smtClean="0">
                <a:cs typeface="B Yagut" pitchFamily="2" charset="-78"/>
              </a:rPr>
              <a:t>مراحل را بشناسید. </a:t>
            </a:r>
          </a:p>
          <a:p>
            <a:pPr lvl="1"/>
            <a:r>
              <a:rPr lang="fa-IR" sz="22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نوزادان </a:t>
            </a:r>
            <a:r>
              <a:rPr lang="fa-IR" sz="2200" b="1" dirty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و کودکان نوپا تا 2 سالگی یا بعد از آن</a:t>
            </a:r>
            <a:r>
              <a:rPr lang="fa-IR" sz="2200" b="1" dirty="0">
                <a:cs typeface="B Yagut" pitchFamily="2" charset="-78"/>
              </a:rPr>
              <a:t>،  تا وقتي‌كه با صندلی تناسب داشته باشند (تا </a:t>
            </a:r>
            <a:r>
              <a:rPr lang="fa-IR" sz="2200" b="1" dirty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وزن حدود 10 کیلوگرم</a:t>
            </a:r>
            <a:r>
              <a:rPr lang="fa-IR" sz="2200" b="1" dirty="0">
                <a:cs typeface="B Yagut" pitchFamily="2" charset="-78"/>
              </a:rPr>
              <a:t>)، باید در صندلی مخصوص کودک رو به عقب قرار گیرند. </a:t>
            </a:r>
            <a:endParaRPr lang="fa-IR" sz="2200" b="1" dirty="0" smtClean="0">
              <a:cs typeface="B Yagut" pitchFamily="2" charset="-78"/>
            </a:endParaRPr>
          </a:p>
          <a:p>
            <a:pPr lvl="1"/>
            <a:r>
              <a:rPr lang="fa-IR" sz="2200" b="1" dirty="0" smtClean="0">
                <a:cs typeface="B Yagut" pitchFamily="2" charset="-78"/>
              </a:rPr>
              <a:t>وقتی </a:t>
            </a:r>
            <a:r>
              <a:rPr lang="fa-IR" sz="2200" b="1" dirty="0">
                <a:cs typeface="B Yagut" pitchFamily="2" charset="-78"/>
              </a:rPr>
              <a:t>کودکان </a:t>
            </a:r>
            <a:r>
              <a:rPr lang="fa-IR" sz="2200" b="1" dirty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بزرگتر از 2 سال</a:t>
            </a:r>
            <a:r>
              <a:rPr lang="fa-IR" sz="2200" b="1" dirty="0">
                <a:cs typeface="B Yagut" pitchFamily="2" charset="-78"/>
              </a:rPr>
              <a:t> شدند، تا زمانی که به حداکثر وزن و قدی که سازنده صندلی تعیین کرده است برسند (</a:t>
            </a:r>
            <a:r>
              <a:rPr lang="fa-IR" sz="2200" b="1" dirty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تا 5-4 سالگی، وزن حدود 18 کیلوگرم و قد حدود 1 متر)،</a:t>
            </a:r>
            <a:r>
              <a:rPr lang="fa-IR" sz="2200" b="1" dirty="0">
                <a:cs typeface="B Yagut" pitchFamily="2" charset="-78"/>
              </a:rPr>
              <a:t> باید از صندلی‌های کودک رو به جلو استفاده کنند. </a:t>
            </a:r>
            <a:endParaRPr lang="fa-IR" sz="2200" b="1" dirty="0" smtClean="0">
              <a:cs typeface="B Yagut" pitchFamily="2" charset="-78"/>
            </a:endParaRPr>
          </a:p>
          <a:p>
            <a:pPr lvl="1"/>
            <a:r>
              <a:rPr lang="fa-IR" sz="2200" b="1" dirty="0" smtClean="0">
                <a:cs typeface="B Yagut" pitchFamily="2" charset="-78"/>
              </a:rPr>
              <a:t>وقتی </a:t>
            </a:r>
            <a:r>
              <a:rPr lang="fa-IR" sz="2200" b="1" dirty="0">
                <a:cs typeface="B Yagut" pitchFamily="2" charset="-78"/>
              </a:rPr>
              <a:t>کودکان بزرگتر شدند تا زمانی که کمربندهای ماشین با بدن آن‌ها تناسب داشته باشد که </a:t>
            </a:r>
            <a:r>
              <a:rPr lang="fa-IR" sz="2200" b="1" dirty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معمولاً تا قد 145 سانتی متر </a:t>
            </a:r>
            <a:r>
              <a:rPr lang="fa-IR" sz="2200" b="1" dirty="0">
                <a:cs typeface="B Yagut" pitchFamily="2" charset="-78"/>
              </a:rPr>
              <a:t>می‌باشد، باید از </a:t>
            </a:r>
            <a:r>
              <a:rPr lang="fa-IR" sz="2200" b="1" dirty="0" smtClean="0">
                <a:cs typeface="B Yagut" pitchFamily="2" charset="-78"/>
              </a:rPr>
              <a:t>صندلی حمایتی استفاده </a:t>
            </a:r>
            <a:r>
              <a:rPr lang="fa-IR" sz="2200" b="1" dirty="0">
                <a:cs typeface="B Yagut" pitchFamily="2" charset="-78"/>
              </a:rPr>
              <a:t>کنند</a:t>
            </a:r>
            <a:r>
              <a:rPr lang="fa-IR" sz="2200" b="1" dirty="0" smtClean="0">
                <a:cs typeface="B Yagut" pitchFamily="2" charset="-78"/>
              </a:rPr>
              <a:t>.</a:t>
            </a:r>
          </a:p>
          <a:p>
            <a:pPr lvl="1"/>
            <a:r>
              <a:rPr lang="fa-IR" sz="2200" b="1" dirty="0" smtClean="0">
                <a:cs typeface="B Yagut" pitchFamily="2" charset="-78"/>
              </a:rPr>
              <a:t>همه </a:t>
            </a:r>
            <a:r>
              <a:rPr lang="fa-IR" sz="2200" b="1" dirty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کودکان زیر 13 سال </a:t>
            </a:r>
            <a:r>
              <a:rPr lang="fa-IR" sz="2200" b="1" dirty="0">
                <a:cs typeface="B Yagut" pitchFamily="2" charset="-78"/>
              </a:rPr>
              <a:t>باید در صندلی عقب وسیله نقلیه بنشینند. </a:t>
            </a:r>
            <a:endParaRPr lang="en-US" sz="2200" b="1" dirty="0">
              <a:cs typeface="B Yagut" pitchFamily="2" charset="-78"/>
            </a:endParaRPr>
          </a:p>
          <a:p>
            <a:endParaRPr lang="fa-IR" sz="2400" b="1" dirty="0">
              <a:cs typeface="B Yagu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800" b="1" dirty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>نكات كليدي پيشگيري از حوادث ترافيكي:  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/>
            </a:r>
            <a:b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</a:br>
            <a:endParaRPr lang="fa-IR" sz="2800" b="1" dirty="0">
              <a:solidFill>
                <a:schemeClr val="accent6">
                  <a:lumMod val="75000"/>
                </a:schemeClr>
              </a:solidFill>
              <a:cs typeface="B Yagu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fa-IR" sz="2400" b="1" dirty="0" smtClean="0">
                <a:cs typeface="B Yagut" pitchFamily="2" charset="-78"/>
              </a:rPr>
              <a:t>والدین </a:t>
            </a:r>
            <a:r>
              <a:rPr lang="fa-IR" sz="2400" b="1" dirty="0">
                <a:cs typeface="B Yagut" pitchFamily="2" charset="-78"/>
              </a:rPr>
              <a:t>نوجوانان یک نکته را بدانند. </a:t>
            </a:r>
            <a:endParaRPr lang="fa-IR" sz="2400" b="1" dirty="0" smtClean="0">
              <a:cs typeface="B Yagut" pitchFamily="2" charset="-78"/>
            </a:endParaRPr>
          </a:p>
          <a:p>
            <a:pPr lvl="0">
              <a:buNone/>
            </a:pPr>
            <a:r>
              <a:rPr lang="fa-IR" sz="2400" b="1" dirty="0" smtClean="0">
                <a:cs typeface="B Yagut" pitchFamily="2" charset="-78"/>
              </a:rPr>
              <a:t>والدين يك نوجوان كه درحال یادگیری </a:t>
            </a:r>
            <a:r>
              <a:rPr lang="fa-IR" sz="2400" b="1" dirty="0">
                <a:cs typeface="B Yagut" pitchFamily="2" charset="-78"/>
              </a:rPr>
              <a:t>رانندگی است، </a:t>
            </a:r>
            <a:r>
              <a:rPr lang="fa-IR" sz="2400" b="1" dirty="0" smtClean="0">
                <a:cs typeface="B Yagut" pitchFamily="2" charset="-78"/>
              </a:rPr>
              <a:t>بايد علائم </a:t>
            </a:r>
            <a:r>
              <a:rPr lang="fa-IR" sz="2400" b="1" dirty="0">
                <a:cs typeface="B Yagut" pitchFamily="2" charset="-78"/>
              </a:rPr>
              <a:t>را به او بیاموزند و خطرات رانندگی با سرنشینان نوجوان و رانندگی در شب را به او گوشزد کنند. </a:t>
            </a:r>
            <a:endParaRPr lang="fa-IR" sz="2400" b="1" dirty="0" smtClean="0">
              <a:cs typeface="B Yagut" pitchFamily="2" charset="-78"/>
            </a:endParaRPr>
          </a:p>
          <a:p>
            <a:pPr lvl="0"/>
            <a:endParaRPr lang="en-US" sz="2400" b="1" dirty="0">
              <a:cs typeface="B Yagut" pitchFamily="2" charset="-78"/>
            </a:endParaRPr>
          </a:p>
          <a:p>
            <a:pPr lvl="0"/>
            <a:r>
              <a:rPr lang="fa-IR" sz="2400" b="1" dirty="0">
                <a:cs typeface="B Yagut" pitchFamily="2" charset="-78"/>
              </a:rPr>
              <a:t>کلاه ایمنی می‌تواند کمک کند</a:t>
            </a:r>
            <a:r>
              <a:rPr lang="fa-IR" sz="2400" b="1" dirty="0" smtClean="0">
                <a:cs typeface="B Yagut" pitchFamily="2" charset="-78"/>
              </a:rPr>
              <a:t>.</a:t>
            </a:r>
          </a:p>
          <a:p>
            <a:pPr lvl="0">
              <a:buNone/>
            </a:pPr>
            <a:r>
              <a:rPr lang="fa-IR" sz="2400" b="1" dirty="0" smtClean="0">
                <a:cs typeface="B Yagut" pitchFamily="2" charset="-78"/>
              </a:rPr>
              <a:t> </a:t>
            </a:r>
            <a:r>
              <a:rPr lang="fa-IR" sz="2400" b="1" dirty="0">
                <a:cs typeface="B Yagut" pitchFamily="2" charset="-78"/>
              </a:rPr>
              <a:t>هر وقت کودکان از </a:t>
            </a:r>
            <a:r>
              <a:rPr lang="fa-IR" sz="2400" b="1" dirty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موتورسیکلت، </a:t>
            </a:r>
            <a:r>
              <a:rPr lang="fa-IR" sz="2400" b="1" dirty="0">
                <a:cs typeface="B Yagut" pitchFamily="2" charset="-78"/>
              </a:rPr>
              <a:t>دوچرخه، اسکیت برد، اسکوتر یا اسکیت استفاده می‌کنند باید کلاه ایمنی مناسب بپوشند.</a:t>
            </a:r>
            <a:endParaRPr lang="en-US" sz="2400" b="1" dirty="0">
              <a:cs typeface="B Yagut" pitchFamily="2" charset="-78"/>
            </a:endParaRPr>
          </a:p>
          <a:p>
            <a:endParaRPr lang="fa-IR" sz="2400" b="1" dirty="0">
              <a:cs typeface="B Yagu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>فيلم </a:t>
            </a:r>
            <a:endParaRPr lang="fa-IR" sz="2800" b="1" dirty="0">
              <a:solidFill>
                <a:schemeClr val="accent6">
                  <a:lumMod val="75000"/>
                </a:schemeClr>
              </a:solidFill>
              <a:cs typeface="B Yagu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fa-IR" sz="2800" dirty="0" smtClean="0">
                <a:cs typeface="B Nazanin" pitchFamily="2" charset="-78"/>
                <a:hlinkClick r:id="rId2" action="ppaction://hlinkfile"/>
              </a:rPr>
              <a:t>پنجره ماشين </a:t>
            </a:r>
            <a:endParaRPr lang="fa-IR" sz="2800" dirty="0" smtClean="0">
              <a:cs typeface="B Nazanin" pitchFamily="2" charset="-78"/>
            </a:endParaRPr>
          </a:p>
          <a:p>
            <a:r>
              <a:rPr lang="fa-IR" sz="2800" dirty="0" smtClean="0">
                <a:cs typeface="B Nazanin" pitchFamily="2" charset="-78"/>
                <a:hlinkClick r:id="rId3" action="ppaction://hlinkfile"/>
              </a:rPr>
              <a:t>پرت شدن از ماشين </a:t>
            </a:r>
            <a:endParaRPr lang="fa-IR" sz="2800" dirty="0" smtClean="0">
              <a:cs typeface="B Nazanin" pitchFamily="2" charset="-78"/>
            </a:endParaRPr>
          </a:p>
          <a:p>
            <a:r>
              <a:rPr lang="fa-IR" sz="2800" dirty="0" smtClean="0">
                <a:cs typeface="B Nazanin" pitchFamily="2" charset="-78"/>
                <a:hlinkClick r:id="rId4" action="ppaction://hlinkfile"/>
              </a:rPr>
              <a:t>دنده عقب </a:t>
            </a:r>
            <a:endParaRPr lang="fa-IR" sz="2800" dirty="0" smtClean="0">
              <a:cs typeface="B Nazanin" pitchFamily="2" charset="-78"/>
            </a:endParaRPr>
          </a:p>
          <a:p>
            <a:r>
              <a:rPr lang="fa-IR" sz="2800" dirty="0" smtClean="0">
                <a:cs typeface="B Nazanin" pitchFamily="2" charset="-78"/>
                <a:hlinkClick r:id="rId5" action="ppaction://hlinkfile"/>
              </a:rPr>
              <a:t>بازي در خيابان </a:t>
            </a:r>
            <a:endParaRPr lang="fa-IR" sz="2800" dirty="0" smtClean="0">
              <a:cs typeface="B Nazanin" pitchFamily="2" charset="-78"/>
            </a:endParaRPr>
          </a:p>
          <a:p>
            <a:r>
              <a:rPr lang="fa-IR" sz="2800" dirty="0" smtClean="0">
                <a:cs typeface="B Nazanin" pitchFamily="2" charset="-78"/>
                <a:hlinkClick r:id="rId6" action="ppaction://hlinkfile"/>
              </a:rPr>
              <a:t>پياده شدن از ماشين </a:t>
            </a:r>
            <a:endParaRPr lang="fa-IR" sz="2800" dirty="0" smtClean="0">
              <a:cs typeface="B Nazanin" pitchFamily="2" charset="-78"/>
            </a:endParaRPr>
          </a:p>
          <a:p>
            <a:r>
              <a:rPr lang="fa-IR" sz="2800" dirty="0" smtClean="0">
                <a:cs typeface="B Nazanin" pitchFamily="2" charset="-78"/>
                <a:hlinkClick r:id="rId7" action="ppaction://hlinkfile"/>
              </a:rPr>
              <a:t>دوچرخه سواري </a:t>
            </a:r>
            <a:endParaRPr lang="fa-IR" sz="2800" dirty="0" smtClean="0">
              <a:cs typeface="B Nazanin" pitchFamily="2" charset="-78"/>
            </a:endParaRPr>
          </a:p>
          <a:p>
            <a:r>
              <a:rPr lang="fa-IR" sz="2800" dirty="0" smtClean="0">
                <a:cs typeface="B Nazanin" pitchFamily="2" charset="-78"/>
                <a:hlinkClick r:id="rId8" action="ppaction://hlinkfile"/>
              </a:rPr>
              <a:t>سوار كردن كودك روي موتورسيكلت </a:t>
            </a:r>
            <a:endParaRPr lang="fa-IR" sz="2800" dirty="0" smtClean="0">
              <a:cs typeface="B Nazanin" pitchFamily="2" charset="-78"/>
            </a:endParaRPr>
          </a:p>
          <a:p>
            <a:r>
              <a:rPr lang="fa-IR" sz="2800" dirty="0" smtClean="0">
                <a:cs typeface="B Nazanin" pitchFamily="2" charset="-78"/>
                <a:hlinkClick r:id="rId9" action="ppaction://hlinkfile"/>
              </a:rPr>
              <a:t>حوادث ترافيكي </a:t>
            </a:r>
            <a:endParaRPr lang="fa-IR" sz="2800" dirty="0" smtClean="0">
              <a:cs typeface="B Nazanin" pitchFamily="2" charset="-78"/>
            </a:endParaRPr>
          </a:p>
          <a:p>
            <a:r>
              <a:rPr lang="fa-IR" sz="2800" dirty="0" smtClean="0">
                <a:cs typeface="B Nazanin" pitchFamily="2" charset="-78"/>
                <a:hlinkClick r:id="rId10" action="ppaction://hlinkfile"/>
              </a:rPr>
              <a:t>تفاوت سرعت </a:t>
            </a:r>
            <a:endParaRPr lang="fa-IR" sz="2800" dirty="0" smtClean="0">
              <a:cs typeface="B Nazanin" pitchFamily="2" charset="-78"/>
            </a:endParaRPr>
          </a:p>
          <a:p>
            <a:r>
              <a:rPr lang="fa-IR" sz="2800" dirty="0" smtClean="0">
                <a:cs typeface="B Nazanin" pitchFamily="2" charset="-78"/>
                <a:hlinkClick r:id="rId11" action="ppaction://hlinkfile"/>
              </a:rPr>
              <a:t>والدين مراقب باشند </a:t>
            </a:r>
            <a:endParaRPr lang="fa-IR" sz="2800" dirty="0" smtClean="0">
              <a:cs typeface="B Nazanin" pitchFamily="2" charset="-78"/>
            </a:endParaRPr>
          </a:p>
          <a:p>
            <a:r>
              <a:rPr lang="fa-IR" sz="2800" dirty="0" smtClean="0">
                <a:cs typeface="B Nazanin" pitchFamily="2" charset="-78"/>
                <a:hlinkClick r:id="rId12" action="ppaction://hlinkfile"/>
              </a:rPr>
              <a:t>كمربند ايمني </a:t>
            </a:r>
            <a:endParaRPr lang="fa-IR" sz="2800" dirty="0" smtClean="0">
              <a:cs typeface="B Nazanin" pitchFamily="2" charset="-78"/>
            </a:endParaRPr>
          </a:p>
          <a:p>
            <a:r>
              <a:rPr lang="fa-IR" sz="2800" dirty="0" smtClean="0">
                <a:cs typeface="B Nazanin" pitchFamily="2" charset="-78"/>
                <a:hlinkClick r:id="rId13" action="ppaction://hlinkfile"/>
              </a:rPr>
              <a:t>ايستگاه اتوبوس</a:t>
            </a:r>
            <a:endParaRPr lang="fa-IR" sz="2800" dirty="0" smtClean="0">
              <a:cs typeface="B Nazanin" pitchFamily="2" charset="-78"/>
            </a:endParaRPr>
          </a:p>
          <a:p>
            <a:endParaRPr lang="fa-IR" sz="28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2160" y="620688"/>
            <a:ext cx="2674640" cy="1143000"/>
          </a:xfr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3200" b="1" dirty="0" smtClean="0">
                <a:ln>
                  <a:solidFill>
                    <a:srgbClr val="FFC000"/>
                  </a:solidFill>
                </a:ln>
                <a:solidFill>
                  <a:srgbClr val="0070C0"/>
                </a:solidFill>
                <a:latin typeface="+mn-lt"/>
                <a:ea typeface="+mn-ea"/>
                <a:cs typeface="B Nazanin" pitchFamily="2" charset="-78"/>
              </a:rPr>
              <a:t>سلامت باشيد </a:t>
            </a:r>
          </a:p>
        </p:txBody>
      </p:sp>
      <p:pic>
        <p:nvPicPr>
          <p:cNvPr id="4" name="Content Placeholder 3" descr="jeld morabian 2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5" y="260648"/>
            <a:ext cx="4950275" cy="6264696"/>
          </a:xfrm>
          <a:ln>
            <a:solidFill>
              <a:schemeClr val="accent6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>
              <a:cs typeface="Times New Roman" pitchFamily="18" charset="0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smtClean="0">
              <a:cs typeface="Arial" charset="0"/>
            </a:endParaRPr>
          </a:p>
        </p:txBody>
      </p:sp>
      <p:pic>
        <p:nvPicPr>
          <p:cNvPr id="717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15913"/>
            <a:ext cx="9144000" cy="774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195736" y="3933056"/>
            <a:ext cx="1296144" cy="36004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491880" y="692696"/>
            <a:ext cx="1152128" cy="43204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860032" y="692696"/>
            <a:ext cx="1152128" cy="43204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300192" y="332656"/>
            <a:ext cx="1152128" cy="36004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2483768" y="260648"/>
            <a:ext cx="864096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3707904" y="260648"/>
            <a:ext cx="864096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5004048" y="260648"/>
            <a:ext cx="864096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6372200" y="260648"/>
            <a:ext cx="864096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7740352" y="260648"/>
            <a:ext cx="864096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7596336" y="3501008"/>
            <a:ext cx="1296144" cy="36004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274638"/>
            <a:ext cx="8291512" cy="1143000"/>
          </a:xfrm>
          <a:solidFill>
            <a:schemeClr val="tx2">
              <a:lumMod val="20000"/>
              <a:lumOff val="80000"/>
              <a:alpha val="3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>
            <a:normAutofit/>
          </a:bodyPr>
          <a:lstStyle/>
          <a:p>
            <a:pPr>
              <a:defRPr/>
            </a:pPr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>توزيع جهاني علل مرگ ناشي از مصدوميت ها: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/>
            </a:r>
            <a:b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</a:br>
            <a:endParaRPr lang="fa-IR" sz="2800" b="1" dirty="0" smtClean="0">
              <a:solidFill>
                <a:schemeClr val="accent6">
                  <a:lumMod val="75000"/>
                </a:schemeClr>
              </a:solidFill>
              <a:cs typeface="B Yagu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600200"/>
            <a:ext cx="8291512" cy="45259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cs typeface="B Nazanin" pitchFamily="2" charset="-78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a-IR" dirty="0"/>
          </a:p>
        </p:txBody>
      </p:sp>
      <p:sp>
        <p:nvSpPr>
          <p:cNvPr id="7" name="Rectangle 6"/>
          <p:cNvSpPr/>
          <p:nvPr/>
        </p:nvSpPr>
        <p:spPr>
          <a:xfrm>
            <a:off x="468313" y="5733504"/>
            <a:ext cx="7991475" cy="431800"/>
          </a:xfrm>
          <a:prstGeom prst="rect">
            <a:avLst/>
          </a:prstGeom>
          <a:solidFill>
            <a:schemeClr val="tx2">
              <a:lumMod val="20000"/>
              <a:lumOff val="80000"/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b="1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itchFamily="2" charset="-78"/>
              </a:rPr>
              <a:t>نمودار مربوط به گروه سني  زير 17 سال است.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  <a:cs typeface="B Nazanin" pitchFamily="2" charset="-78"/>
            </a:endParaRP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827584" y="1773287"/>
          <a:ext cx="7632848" cy="3816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Graphic spid="6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99412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3200" b="1" dirty="0" smtClean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>اپيدميولوژي: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/>
            </a:r>
            <a:br>
              <a:rPr lang="en-US" sz="3200" b="1" dirty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</a:br>
            <a:endParaRPr lang="fa-IR" sz="3200" dirty="0">
              <a:solidFill>
                <a:schemeClr val="accent6">
                  <a:lumMod val="75000"/>
                </a:schemeClr>
              </a:solidFill>
              <a:cs typeface="B Yagu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556792"/>
            <a:ext cx="8507288" cy="504056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800" b="1" dirty="0" smtClean="0">
                <a:cs typeface="B Yagut" pitchFamily="2" charset="-78"/>
              </a:rPr>
              <a:t>آسيبهاي ترافيكي علت اصلي مرگ در بين سنين 15 تا 19 سال و دومين علت مرگ 5 تا 9 و 10 تا 14ساله ها است.</a:t>
            </a:r>
          </a:p>
          <a:p>
            <a:endParaRPr lang="fa-IR" sz="2800" b="1" dirty="0" smtClean="0">
              <a:cs typeface="B Yagut" pitchFamily="2" charset="-78"/>
            </a:endParaRPr>
          </a:p>
          <a:p>
            <a:r>
              <a:rPr lang="fa-IR" sz="2800" b="1" dirty="0" smtClean="0">
                <a:cs typeface="B Yagut" pitchFamily="2" charset="-78"/>
              </a:rPr>
              <a:t>22% مرگ هاي ناشي از آسيب در كودكان مربوط به حوادث ترافيكي است.</a:t>
            </a:r>
          </a:p>
          <a:p>
            <a:endParaRPr lang="fa-IR" sz="2800" b="1" dirty="0" smtClean="0">
              <a:cs typeface="B Yagut" pitchFamily="2" charset="-78"/>
            </a:endParaRPr>
          </a:p>
          <a:p>
            <a:r>
              <a:rPr lang="fa-IR" sz="2800" b="1" dirty="0" smtClean="0">
                <a:cs typeface="B Yagut" pitchFamily="2" charset="-78"/>
              </a:rPr>
              <a:t>21% مرگهاي ناشي از حوادث ترافيكي، در كودكان است.</a:t>
            </a:r>
          </a:p>
          <a:p>
            <a:pPr>
              <a:buNone/>
            </a:pPr>
            <a:r>
              <a:rPr lang="fa-IR" sz="2800" b="1" dirty="0" smtClean="0">
                <a:cs typeface="B Yagut" pitchFamily="2" charset="-78"/>
              </a:rPr>
              <a:t>(در سال 2004، 262 هزار کودک در اثرحوادث ترافیکی فوت کردند )</a:t>
            </a:r>
          </a:p>
          <a:p>
            <a:endParaRPr lang="fa-IR" sz="2800" b="1" dirty="0" smtClean="0">
              <a:cs typeface="B Yagu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99412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3200" b="1" dirty="0" smtClean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>اپیدمیولوژی بر حسب انواع کاربری: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/>
            </a:r>
            <a:b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</a:br>
            <a:endParaRPr lang="fa-IR" sz="3200" dirty="0">
              <a:solidFill>
                <a:schemeClr val="accent6">
                  <a:lumMod val="75000"/>
                </a:schemeClr>
              </a:solidFill>
              <a:cs typeface="B Yagu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8363272" cy="504056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>عابرین پیاده:</a:t>
            </a:r>
          </a:p>
          <a:p>
            <a:pPr>
              <a:buNone/>
            </a:pPr>
            <a:r>
              <a:rPr lang="fa-IR" sz="2400" b="1" dirty="0" smtClean="0">
                <a:cs typeface="B Yagut" pitchFamily="2" charset="-78"/>
              </a:rPr>
              <a:t>در كشورهاي </a:t>
            </a:r>
            <a:r>
              <a:rPr lang="fa-IR" sz="24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با درآمد بالا، بين 5 تا 10 درصد </a:t>
            </a:r>
            <a:r>
              <a:rPr lang="fa-IR" sz="2400" b="1" dirty="0" smtClean="0">
                <a:cs typeface="B Yagut" pitchFamily="2" charset="-78"/>
              </a:rPr>
              <a:t>عابرین قربانی حوادث ترافيكي، را کودکان تشکیل میدهند. در كشورهاي با </a:t>
            </a:r>
            <a:r>
              <a:rPr lang="fa-IR" sz="24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درآمد كم و متوسط اين نسبت بين 30 تا 40 درصد </a:t>
            </a:r>
            <a:r>
              <a:rPr lang="fa-IR" sz="2400" b="1" dirty="0" smtClean="0">
                <a:cs typeface="B Yagut" pitchFamily="2" charset="-78"/>
              </a:rPr>
              <a:t>متغير است.</a:t>
            </a:r>
          </a:p>
          <a:p>
            <a:pPr>
              <a:buNone/>
            </a:pPr>
            <a:endParaRPr lang="fa-IR" sz="2400" dirty="0" smtClean="0">
              <a:cs typeface="B Yagut" pitchFamily="2" charset="-78"/>
            </a:endParaRPr>
          </a:p>
          <a:p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>دوچرخه سواران:</a:t>
            </a:r>
          </a:p>
          <a:p>
            <a:pPr>
              <a:buNone/>
            </a:pPr>
            <a:r>
              <a:rPr lang="fa-IR" sz="2400" b="1" dirty="0" smtClean="0">
                <a:cs typeface="B Yagut" pitchFamily="2" charset="-78"/>
              </a:rPr>
              <a:t>در سراسر جهان دوچرخه‌سواری </a:t>
            </a:r>
            <a:r>
              <a:rPr lang="fa-IR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Yagut" pitchFamily="2" charset="-78"/>
              </a:rPr>
              <a:t>3 تا 15 درصد آسيب‌هاي </a:t>
            </a:r>
            <a:r>
              <a:rPr lang="fa-IR" sz="24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ناشي از حوادث </a:t>
            </a:r>
            <a:r>
              <a:rPr lang="fa-IR" sz="2400" b="1" dirty="0" smtClean="0">
                <a:cs typeface="B Yagut" pitchFamily="2" charset="-78"/>
              </a:rPr>
              <a:t>كودكان و </a:t>
            </a:r>
            <a:r>
              <a:rPr lang="fa-IR" sz="24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2 تا 8 درصد از مرگ‌هاي</a:t>
            </a:r>
            <a:r>
              <a:rPr lang="fa-IR" sz="2400" b="1" dirty="0" smtClean="0">
                <a:cs typeface="B Yagut" pitchFamily="2" charset="-78"/>
              </a:rPr>
              <a:t> ناشی ازحوادث ترافیکی در کودکان را به خود اختصاص مي‌دهند. در برخي كشورهاي آسيايي اين رقم به 33% مي‌رسد. </a:t>
            </a:r>
            <a:r>
              <a:rPr lang="fa-IR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Yagut" pitchFamily="2" charset="-78"/>
              </a:rPr>
              <a:t>در آسیا علت اصلی مرگ در گروه سنی 13 تا 19 سالگی حوادث مربوط به موتورسیکلت است.</a:t>
            </a:r>
          </a:p>
          <a:p>
            <a:pPr>
              <a:buNone/>
            </a:pPr>
            <a:endParaRPr lang="fa-IR" sz="2400" dirty="0" smtClean="0">
              <a:cs typeface="B Yagu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91264" cy="99412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3200" b="1" dirty="0" smtClean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>اپیدمیولوژی بر حسب انواع کاربری: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/>
            </a:r>
            <a:b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</a:br>
            <a:endParaRPr lang="fa-IR" sz="3200" dirty="0">
              <a:solidFill>
                <a:schemeClr val="accent6">
                  <a:lumMod val="75000"/>
                </a:schemeClr>
              </a:solidFill>
              <a:cs typeface="B Yagu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8363272" cy="504056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endParaRPr lang="fa-IR" sz="2400" b="1" dirty="0" smtClean="0">
              <a:cs typeface="B Yagut" pitchFamily="2" charset="-78"/>
            </a:endParaRPr>
          </a:p>
          <a:p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>سرنشینان خودرو:</a:t>
            </a:r>
          </a:p>
          <a:p>
            <a:pPr>
              <a:buNone/>
            </a:pPr>
            <a:r>
              <a:rPr lang="fa-IR" sz="24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در کشورهای با درآمد بالا، 50% مرگ </a:t>
            </a:r>
            <a:r>
              <a:rPr lang="fa-IR" sz="2400" b="1" dirty="0" smtClean="0">
                <a:cs typeface="B Yagut" pitchFamily="2" charset="-78"/>
              </a:rPr>
              <a:t>ناشي از حوادث ترافيكي کودکان را سرنشينان اتومبيل‌ها تشكيل مي‌دهند. </a:t>
            </a:r>
          </a:p>
          <a:p>
            <a:pPr>
              <a:buNone/>
            </a:pPr>
            <a:endParaRPr lang="fa-IR" sz="2800" b="1" dirty="0" smtClean="0">
              <a:cs typeface="B Yagut" pitchFamily="2" charset="-78"/>
            </a:endParaRPr>
          </a:p>
          <a:p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Yagut" pitchFamily="2" charset="-78"/>
              </a:rPr>
              <a:t>رانندگان جوان:</a:t>
            </a:r>
          </a:p>
          <a:p>
            <a:pPr>
              <a:buNone/>
            </a:pPr>
            <a:r>
              <a:rPr lang="fa-IR" sz="2400" b="1" dirty="0" smtClean="0">
                <a:cs typeface="B Yagut" pitchFamily="2" charset="-78"/>
              </a:rPr>
              <a:t>در برخی کشورها </a:t>
            </a:r>
            <a:r>
              <a:rPr lang="fa-IR" sz="24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20 </a:t>
            </a:r>
            <a:r>
              <a:rPr lang="fa-IR" sz="2400" b="1" dirty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تا 30 درصد </a:t>
            </a:r>
            <a:r>
              <a:rPr lang="fa-IR" sz="24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موارد مرگ ناشی از حوادث ترافیکی مربوط به رانندگان جوان (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Teenager</a:t>
            </a:r>
            <a:r>
              <a:rPr lang="fa-IR" sz="24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)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 </a:t>
            </a:r>
            <a:r>
              <a:rPr lang="fa-IR" sz="2400" b="1" dirty="0" smtClean="0">
                <a:solidFill>
                  <a:schemeClr val="accent6">
                    <a:lumMod val="50000"/>
                  </a:schemeClr>
                </a:solidFill>
                <a:cs typeface="B Yagut" pitchFamily="2" charset="-78"/>
              </a:rPr>
              <a:t>است.</a:t>
            </a:r>
            <a:r>
              <a:rPr lang="fa-IR" sz="2400" b="1" dirty="0" smtClean="0">
                <a:cs typeface="B Yagut" pitchFamily="2" charset="-78"/>
              </a:rPr>
              <a:t> این گروه سنی 15 تا 33 برابر بیشتر در معرض خطر تصادفات رانندگی هستند.(بويژه در اولين سال رانندگي)</a:t>
            </a:r>
          </a:p>
          <a:p>
            <a:endParaRPr lang="fa-IR" sz="2400" b="1" dirty="0">
              <a:cs typeface="B Yagu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274638"/>
            <a:ext cx="8291512" cy="1143000"/>
          </a:xfrm>
          <a:solidFill>
            <a:schemeClr val="tx2">
              <a:lumMod val="20000"/>
              <a:lumOff val="80000"/>
              <a:alpha val="3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Nazanin" pitchFamily="2" charset="-78"/>
              </a:rPr>
              <a:t>مرگ ناشي از سوانح غيرعمدي در كشور:</a:t>
            </a:r>
            <a:endParaRPr lang="fa-IR" sz="2800" b="1" dirty="0">
              <a:solidFill>
                <a:schemeClr val="accent6">
                  <a:lumMod val="75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600200"/>
            <a:ext cx="8291512" cy="45259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cs typeface="B Nazanin" pitchFamily="2" charset="-78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a-IR" dirty="0"/>
          </a:p>
        </p:txBody>
      </p:sp>
      <p:sp>
        <p:nvSpPr>
          <p:cNvPr id="7" name="Rectangle 6"/>
          <p:cNvSpPr/>
          <p:nvPr/>
        </p:nvSpPr>
        <p:spPr>
          <a:xfrm>
            <a:off x="6732240" y="1989138"/>
            <a:ext cx="1872011" cy="2808287"/>
          </a:xfrm>
          <a:prstGeom prst="rect">
            <a:avLst/>
          </a:prstGeom>
          <a:solidFill>
            <a:schemeClr val="tx2">
              <a:lumMod val="20000"/>
              <a:lumOff val="80000"/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None/>
            </a:pPr>
            <a:r>
              <a:rPr lang="fa-IR" b="1" dirty="0" smtClean="0">
                <a:solidFill>
                  <a:schemeClr val="dk1"/>
                </a:solidFill>
                <a:cs typeface="B Yagut" pitchFamily="2" charset="-78"/>
              </a:rPr>
              <a:t>به ازاي هر مورد فوت در اثر حوادث ترافيكي </a:t>
            </a:r>
            <a:r>
              <a:rPr lang="fa-IR" b="1" dirty="0" smtClean="0">
                <a:solidFill>
                  <a:srgbClr val="FF0000"/>
                </a:solidFill>
                <a:cs typeface="B Yagut" pitchFamily="2" charset="-78"/>
              </a:rPr>
              <a:t>در گروه سنی کودک در جهان:</a:t>
            </a:r>
          </a:p>
          <a:p>
            <a:pPr>
              <a:buNone/>
            </a:pPr>
            <a:r>
              <a:rPr lang="fa-IR" b="1" dirty="0" smtClean="0">
                <a:solidFill>
                  <a:schemeClr val="dk1"/>
                </a:solidFill>
                <a:cs typeface="B Yagut" pitchFamily="2" charset="-78"/>
              </a:rPr>
              <a:t>254 كودك بستري و 4 كودك با معلوليت‌ </a:t>
            </a:r>
            <a:r>
              <a:rPr lang="fa-IR" b="1" dirty="0" smtClean="0">
                <a:solidFill>
                  <a:schemeClr val="dk1"/>
                </a:solidFill>
                <a:cs typeface="B Yagut" pitchFamily="2" charset="-78"/>
              </a:rPr>
              <a:t>دائمي </a:t>
            </a:r>
            <a:r>
              <a:rPr lang="fa-IR" b="1" dirty="0" smtClean="0">
                <a:solidFill>
                  <a:schemeClr val="dk1"/>
                </a:solidFill>
                <a:cs typeface="B Yagut" pitchFamily="2" charset="-78"/>
              </a:rPr>
              <a:t>مرخص مي‌شوند.</a:t>
            </a:r>
            <a:endParaRPr lang="en-US" b="1" dirty="0" smtClean="0">
              <a:solidFill>
                <a:schemeClr val="dk1"/>
              </a:solidFill>
              <a:cs typeface="B Yagut" pitchFamily="2" charset="-78"/>
            </a:endParaRPr>
          </a:p>
        </p:txBody>
      </p:sp>
      <p:graphicFrame>
        <p:nvGraphicFramePr>
          <p:cNvPr id="9" name="Chart 8"/>
          <p:cNvGraphicFramePr/>
          <p:nvPr/>
        </p:nvGraphicFramePr>
        <p:xfrm>
          <a:off x="467545" y="1556792"/>
          <a:ext cx="5832647" cy="3778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Rectangle 9"/>
          <p:cNvSpPr/>
          <p:nvPr/>
        </p:nvSpPr>
        <p:spPr>
          <a:xfrm>
            <a:off x="467544" y="5373216"/>
            <a:ext cx="8136904" cy="720080"/>
          </a:xfrm>
          <a:prstGeom prst="rect">
            <a:avLst/>
          </a:prstGeom>
          <a:solidFill>
            <a:schemeClr val="tx2">
              <a:lumMod val="20000"/>
              <a:lumOff val="80000"/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a-IR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Nazanin" pitchFamily="2" charset="-78"/>
              </a:rPr>
              <a:t>در كشور 20.2% موارد مرگ كودكان 59-1 ماهه به دليل سوانح و حوادث غير عمدي-</a:t>
            </a:r>
            <a:endParaRPr lang="en-US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Nazanin" pitchFamily="2" charset="-78"/>
              </a:rPr>
              <a:t>نمودار </a:t>
            </a:r>
            <a:r>
              <a:rPr lang="fa-IR" b="1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itchFamily="2" charset="-78"/>
              </a:rPr>
              <a:t>مربوط به گروه سني  1تا 59 ماه در سالهاي 86 تا  89است.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Graphic spid="9" grpId="0">
        <p:bldAsOne/>
      </p:bldGraphic>
      <p:bldP spid="10" grpId="0" animBg="1"/>
    </p:bldLst>
  </p:timing>
</p:sld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Office Theme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quity">
    <a:majorFont>
      <a:latin typeface="Franklin Gothic Book"/>
      <a:ea typeface=""/>
      <a:cs typeface=""/>
      <a:font script="Grek" typeface="Calibri"/>
      <a:font script="Cyrl" typeface="Calibri"/>
      <a:font script="Jpan" typeface="HGｺﾞｼｯｸM"/>
      <a:font script="Hang" typeface="바탕"/>
      <a:font script="Hans" typeface="幼圆"/>
      <a:font script="Hant" typeface="微軟正黑體"/>
      <a:font script="Arab" typeface="Tahoma"/>
      <a:font script="Hebr" typeface="Aharoni"/>
      <a:font script="Thai" typeface="Lily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Perpetua"/>
      <a:ea typeface=""/>
      <a:cs typeface=""/>
      <a:font script="Grek" typeface="Cambria"/>
      <a:font script="Cyrl" typeface="Cambria"/>
      <a:font script="Jpan" typeface="HG創英ﾌﾟﾚｾﾞﾝｽEB"/>
      <a:font script="Hang" typeface="맑은 고딕"/>
      <a:font script="Hans" typeface="宋体"/>
      <a:font script="Hant" typeface="新細明體"/>
      <a:font script="Arab" typeface="Times New Roman"/>
      <a:font script="Hebr" typeface="Aharoni"/>
      <a:font script="Thai" typeface="Eucrosia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Equity">
    <a: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tint val="30000"/>
              <a:satMod val="300000"/>
            </a:schemeClr>
            <a:schemeClr val="phClr">
              <a:tint val="40000"/>
              <a:satMod val="200000"/>
            </a:schemeClr>
          </a:duotone>
        </a:blip>
        <a:tile tx="0" ty="0" sx="70000" sy="70000" flip="none" algn="ctr"/>
      </a:blipFill>
      <a:blipFill>
        <a:blip xmlns:r="http://schemas.openxmlformats.org/officeDocument/2006/relationships" r:embed="rId1">
          <a:duotone>
            <a:schemeClr val="phClr">
              <a:shade val="22000"/>
              <a:satMod val="160000"/>
            </a:schemeClr>
            <a:schemeClr val="phClr">
              <a:shade val="45000"/>
              <a:satMod val="100000"/>
            </a:schemeClr>
          </a:duotone>
        </a:blip>
        <a:tile tx="0" ty="0" sx="65000" sy="65000" flip="none" algn="ctr"/>
      </a:blipFill>
    </a:fillStyleLst>
    <a:lnStyleLst>
      <a:ln w="9525" cap="flat" cmpd="sng" algn="ctr">
        <a:solidFill>
          <a:schemeClr val="phClr">
            <a:shade val="60000"/>
            <a:satMod val="110000"/>
          </a:schemeClr>
        </a:solidFill>
        <a:prstDash val="solid"/>
      </a:ln>
      <a:ln w="127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38100" dist="25400" dir="54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phClr">
              <a:tint val="10000"/>
              <a:satMod val="13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40000"/>
              <a:satMod val="165000"/>
            </a:schemeClr>
          </a:gs>
          <a:gs pos="50000">
            <a:schemeClr val="phClr">
              <a:shade val="80000"/>
              <a:satMod val="155000"/>
            </a:schemeClr>
          </a:gs>
          <a:gs pos="100000">
            <a:schemeClr val="phClr">
              <a:tint val="95000"/>
              <a:satMod val="20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tint val="95000"/>
              <a:satMod val="200000"/>
            </a:schemeClr>
            <a:schemeClr val="phClr">
              <a:shade val="80000"/>
              <a:satMod val="100000"/>
            </a:schemeClr>
          </a:duotone>
        </a:blip>
        <a:tile tx="0" ty="0" sx="55000" sy="55000" flip="none" algn="tl"/>
      </a:blip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806</TotalTime>
  <Words>2401</Words>
  <Application>Microsoft Office PowerPoint</Application>
  <PresentationFormat>On-screen Show (4:3)</PresentationFormat>
  <Paragraphs>239</Paragraphs>
  <Slides>34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Slide 1</vt:lpstr>
      <vt:lpstr>بچه‌هاي كوچك، حوادث بزرگ </vt:lpstr>
      <vt:lpstr>مرگ ناشي از حادثه ترافيكي  </vt:lpstr>
      <vt:lpstr>Slide 4</vt:lpstr>
      <vt:lpstr>توزيع جهاني علل مرگ ناشي از مصدوميت ها: </vt:lpstr>
      <vt:lpstr>اپيدميولوژي:  </vt:lpstr>
      <vt:lpstr>اپیدمیولوژی بر حسب انواع کاربری:  </vt:lpstr>
      <vt:lpstr>اپیدمیولوژی بر حسب انواع کاربری:  </vt:lpstr>
      <vt:lpstr>مرگ ناشي از سوانح غيرعمدي در كشور:</vt:lpstr>
      <vt:lpstr>براي پيشگيري از حوادث ترافيكي چه بايد كرد؟  </vt:lpstr>
      <vt:lpstr>براي پيشگيري از حوادث ترافيكي چه بايد كرد؟  </vt:lpstr>
      <vt:lpstr>براي پيشگيري از حوادث ترافيكي چه بايد كرد؟  </vt:lpstr>
      <vt:lpstr>براي پيشگيري از حوادث ترافيكي چه بايد كرد؟  </vt:lpstr>
      <vt:lpstr>Slide 14</vt:lpstr>
      <vt:lpstr>چگونگي اطمينان از ايمني سفر پيش از سفر با كودكان  </vt:lpstr>
      <vt:lpstr>رفتارهاي ايمن هنگامي‌كه كودكان در خودرو هستند: </vt:lpstr>
      <vt:lpstr>رفتارهاي ايمن هنگامي‌كه كودكان در خودرو هستند: </vt:lpstr>
      <vt:lpstr>کودک و خودرو</vt:lpstr>
      <vt:lpstr>هشدار</vt:lpstr>
      <vt:lpstr> صندلی حمایتی کودک</vt:lpstr>
      <vt:lpstr> رفتارهاي ايمن هنگام دوچرخه سواري  </vt:lpstr>
      <vt:lpstr>رفتارهاي ايمن هنگام دوچرخه سواري  </vt:lpstr>
      <vt:lpstr>رفتارهاي ايمن در مسير خانه تا مركز آموزش كودكان </vt:lpstr>
      <vt:lpstr> آموزش رفتارهاي ايمن هنگام عبور از خيابان  </vt:lpstr>
      <vt:lpstr> آموزش رفتارهاي ايمن هنگام عبور از خيابان  </vt:lpstr>
      <vt:lpstr>آموزش رفتارهاي ايمن هنگام عبور از خيابان  </vt:lpstr>
      <vt:lpstr>نكاتي براي انتخاب سرويس مناسب براي كودك  </vt:lpstr>
      <vt:lpstr>آموزش رفتارهاي ايمن هنگام استفاده از سرويس </vt:lpstr>
      <vt:lpstr>آموزش رفتارهاي ايمن هنگام استفاده از سرويس </vt:lpstr>
      <vt:lpstr>رفتارهاي ايمن هنگام استفاده از سرويس: </vt:lpstr>
      <vt:lpstr>نكات كليدي پيشگيري از حوادث ترافيكي:    </vt:lpstr>
      <vt:lpstr>نكات كليدي پيشگيري از حوادث ترافيكي:    </vt:lpstr>
      <vt:lpstr>فيلم </vt:lpstr>
      <vt:lpstr>سلامت باشيد </vt:lpstr>
    </vt:vector>
  </TitlesOfParts>
  <Company>Office07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بچه‌هاي كوچك، حوادث بزرگ </dc:title>
  <dc:creator>abolghasemi-n</dc:creator>
  <cp:lastModifiedBy>mashyaneh</cp:lastModifiedBy>
  <cp:revision>143</cp:revision>
  <dcterms:created xsi:type="dcterms:W3CDTF">2014-06-14T07:03:19Z</dcterms:created>
  <dcterms:modified xsi:type="dcterms:W3CDTF">2014-12-26T07:39:41Z</dcterms:modified>
</cp:coreProperties>
</file>