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9"/>
  </p:notesMasterIdLst>
  <p:sldIdLst>
    <p:sldId id="256" r:id="rId2"/>
    <p:sldId id="275" r:id="rId3"/>
    <p:sldId id="272" r:id="rId4"/>
    <p:sldId id="281" r:id="rId5"/>
    <p:sldId id="273" r:id="rId6"/>
    <p:sldId id="279" r:id="rId7"/>
    <p:sldId id="258" r:id="rId8"/>
    <p:sldId id="283" r:id="rId9"/>
    <p:sldId id="282" r:id="rId10"/>
    <p:sldId id="260" r:id="rId11"/>
    <p:sldId id="261" r:id="rId12"/>
    <p:sldId id="262" r:id="rId13"/>
    <p:sldId id="263" r:id="rId14"/>
    <p:sldId id="264" r:id="rId15"/>
    <p:sldId id="265" r:id="rId16"/>
    <p:sldId id="266" r:id="rId17"/>
    <p:sldId id="267" r:id="rId18"/>
    <p:sldId id="268" r:id="rId19"/>
    <p:sldId id="269" r:id="rId20"/>
    <p:sldId id="285" r:id="rId21"/>
    <p:sldId id="270" r:id="rId22"/>
    <p:sldId id="288" r:id="rId23"/>
    <p:sldId id="284" r:id="rId24"/>
    <p:sldId id="290" r:id="rId25"/>
    <p:sldId id="291" r:id="rId26"/>
    <p:sldId id="274" r:id="rId27"/>
    <p:sldId id="276" r:id="rId28"/>
  </p:sldIdLst>
  <p:sldSz cx="9144000" cy="6858000" type="screen4x3"/>
  <p:notesSz cx="6858000" cy="9144000"/>
  <p:defaultTextStyle>
    <a:defPPr>
      <a:defRPr lang="fa-I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380"/>
    <p:restoredTop sz="55461" autoAdjust="0"/>
  </p:normalViewPr>
  <p:slideViewPr>
    <p:cSldViewPr>
      <p:cViewPr>
        <p:scale>
          <a:sx n="69" d="100"/>
          <a:sy n="69" d="100"/>
        </p:scale>
        <p:origin x="-63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haddadi\Desktop\&#1662;&#1586;&#1588;&#1603;&#1610;%20&#1602;&#1575;&#1606;&#1608;&#1606;&#1610;.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Book1"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pieChart>
        <c:varyColors val="1"/>
        <c:ser>
          <c:idx val="0"/>
          <c:order val="0"/>
          <c:dLbls>
            <c:dLbl>
              <c:idx val="0"/>
              <c:layout>
                <c:manualLayout>
                  <c:x val="1.8974846894138329E-2"/>
                  <c:y val="4.0511081948090416E-3"/>
                </c:manualLayout>
              </c:layout>
              <c:showCatName val="1"/>
              <c:showPercent val="1"/>
            </c:dLbl>
            <c:dLbl>
              <c:idx val="1"/>
              <c:layout>
                <c:manualLayout>
                  <c:x val="6.9726377952756824E-2"/>
                  <c:y val="-6.1820501603966183E-2"/>
                </c:manualLayout>
              </c:layout>
              <c:spPr/>
              <c:txPr>
                <a:bodyPr/>
                <a:lstStyle/>
                <a:p>
                  <a:pPr algn="ctr" rtl="0">
                    <a:defRPr lang="en-US" sz="1800" b="0" i="0" u="none" strike="noStrike" kern="1200" baseline="0" dirty="0">
                      <a:solidFill>
                        <a:prstClr val="black"/>
                      </a:solidFill>
                      <a:latin typeface="+mn-lt"/>
                      <a:ea typeface="+mn-ea"/>
                      <a:cs typeface="B Arshia" pitchFamily="2" charset="-78"/>
                    </a:defRPr>
                  </a:pPr>
                  <a:endParaRPr lang="en-US"/>
                </a:p>
              </c:txPr>
              <c:showCatName val="1"/>
              <c:showPercent val="1"/>
            </c:dLbl>
            <c:dLbl>
              <c:idx val="2"/>
              <c:layout>
                <c:manualLayout>
                  <c:x val="0.1020893803715712"/>
                  <c:y val="-1.9304461942257409E-3"/>
                </c:manualLayout>
              </c:layout>
              <c:showCatName val="1"/>
              <c:showPercent val="1"/>
            </c:dLbl>
            <c:dLbl>
              <c:idx val="3"/>
              <c:layout>
                <c:manualLayout>
                  <c:x val="3.1864422471577343E-2"/>
                  <c:y val="0"/>
                </c:manualLayout>
              </c:layout>
              <c:showCatName val="1"/>
              <c:showPercent val="1"/>
            </c:dLbl>
            <c:dLbl>
              <c:idx val="5"/>
              <c:layout>
                <c:manualLayout>
                  <c:x val="-9.6634951881015244E-2"/>
                  <c:y val="-8.9970472440945026E-2"/>
                </c:manualLayout>
              </c:layout>
              <c:showCatName val="1"/>
              <c:showPercent val="1"/>
            </c:dLbl>
            <c:dLbl>
              <c:idx val="6"/>
              <c:layout>
                <c:manualLayout>
                  <c:x val="6.1107830271216312E-3"/>
                  <c:y val="-0.10373067949839609"/>
                </c:manualLayout>
              </c:layout>
              <c:showCatName val="1"/>
              <c:showPercent val="1"/>
            </c:dLbl>
            <c:txPr>
              <a:bodyPr/>
              <a:lstStyle/>
              <a:p>
                <a:pPr algn="ctr">
                  <a:defRPr lang="en-US" sz="1800" b="0" i="0" u="none" strike="noStrike" kern="1200" baseline="0">
                    <a:solidFill>
                      <a:prstClr val="black"/>
                    </a:solidFill>
                    <a:latin typeface="+mn-lt"/>
                    <a:ea typeface="+mn-ea"/>
                    <a:cs typeface="B Arshia" pitchFamily="2" charset="-78"/>
                  </a:defRPr>
                </a:pPr>
                <a:endParaRPr lang="en-US"/>
              </a:p>
            </c:txPr>
            <c:showCatName val="1"/>
            <c:showPercent val="1"/>
            <c:showLeaderLines val="1"/>
          </c:dLbls>
          <c:cat>
            <c:strRef>
              <c:f>Sheet7!$A$1:$A$7</c:f>
              <c:strCache>
                <c:ptCount val="7"/>
                <c:pt idx="0">
                  <c:v>سوانح ترافيكي</c:v>
                </c:pt>
                <c:pt idx="1">
                  <c:v>غرق شدگي</c:v>
                </c:pt>
                <c:pt idx="2">
                  <c:v>سوختگي با آتش</c:v>
                </c:pt>
                <c:pt idx="3">
                  <c:v>سقوط</c:v>
                </c:pt>
                <c:pt idx="4">
                  <c:v>مسموميت</c:v>
                </c:pt>
                <c:pt idx="5">
                  <c:v>مصدوميتهاي عمدي</c:v>
                </c:pt>
                <c:pt idx="6">
                  <c:v>ساير مصدوميتهاي غير عمدي</c:v>
                </c:pt>
              </c:strCache>
            </c:strRef>
          </c:cat>
          <c:val>
            <c:numRef>
              <c:f>Sheet7!$B$1:$B$7</c:f>
              <c:numCache>
                <c:formatCode>General</c:formatCode>
                <c:ptCount val="7"/>
                <c:pt idx="0">
                  <c:v>22.3</c:v>
                </c:pt>
                <c:pt idx="1">
                  <c:v>16.8</c:v>
                </c:pt>
                <c:pt idx="2">
                  <c:v>9.1</c:v>
                </c:pt>
                <c:pt idx="3">
                  <c:v>4.2</c:v>
                </c:pt>
                <c:pt idx="4">
                  <c:v>3.9</c:v>
                </c:pt>
                <c:pt idx="5">
                  <c:v>12.5</c:v>
                </c:pt>
                <c:pt idx="6">
                  <c:v>31.2</c:v>
                </c:pt>
              </c:numCache>
            </c:numRef>
          </c:val>
        </c:ser>
        <c:dLbls>
          <c:showCatName val="1"/>
          <c:showPercent val="1"/>
        </c:dLbls>
        <c:firstSliceAng val="360"/>
      </c:pieChart>
    </c:plotArea>
    <c:plotVisOnly val="1"/>
  </c:chart>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pieChart>
        <c:varyColors val="1"/>
        <c:ser>
          <c:idx val="0"/>
          <c:order val="0"/>
          <c:dLbls>
            <c:dLbl>
              <c:idx val="0"/>
              <c:layout>
                <c:manualLayout>
                  <c:x val="2.9538935619395801E-2"/>
                  <c:y val="-0.30660479940007601"/>
                </c:manualLayout>
              </c:layout>
              <c:tx>
                <c:rich>
                  <a:bodyPr/>
                  <a:lstStyle/>
                  <a:p>
                    <a:r>
                      <a:rPr lang="fa-IR"/>
                      <a:t>آسيبهاي ترافيكي
43.3%</a:t>
                    </a:r>
                  </a:p>
                </c:rich>
              </c:tx>
              <c:showCatName val="1"/>
              <c:showPercent val="1"/>
            </c:dLbl>
            <c:dLbl>
              <c:idx val="2"/>
              <c:layout>
                <c:manualLayout>
                  <c:x val="-1.8891813357020889E-2"/>
                  <c:y val="1.9386535134233968E-2"/>
                </c:manualLayout>
              </c:layout>
              <c:tx>
                <c:rich>
                  <a:bodyPr/>
                  <a:lstStyle/>
                  <a:p>
                    <a:r>
                      <a:rPr lang="fa-IR"/>
                      <a:t>غرق شدگي
10.6%</a:t>
                    </a:r>
                  </a:p>
                </c:rich>
              </c:tx>
              <c:showCatName val="1"/>
              <c:showPercent val="1"/>
            </c:dLbl>
            <c:dLbl>
              <c:idx val="3"/>
              <c:layout>
                <c:manualLayout>
                  <c:x val="-6.8815948006184134E-4"/>
                  <c:y val="4.7842488105173324E-2"/>
                </c:manualLayout>
              </c:layout>
              <c:showCatName val="1"/>
              <c:showPercent val="1"/>
            </c:dLbl>
            <c:dLbl>
              <c:idx val="4"/>
              <c:layout>
                <c:manualLayout>
                  <c:x val="-6.4483789524470356E-2"/>
                  <c:y val="3.3395538412286936E-2"/>
                </c:manualLayout>
              </c:layout>
              <c:tx>
                <c:rich>
                  <a:bodyPr/>
                  <a:lstStyle/>
                  <a:p>
                    <a:r>
                      <a:rPr lang="fa-IR"/>
                      <a:t>سقوط
6.3%</a:t>
                    </a:r>
                  </a:p>
                </c:rich>
              </c:tx>
              <c:showCatName val="1"/>
              <c:showPercent val="1"/>
            </c:dLbl>
            <c:dLbl>
              <c:idx val="5"/>
              <c:layout/>
              <c:tx>
                <c:rich>
                  <a:bodyPr/>
                  <a:lstStyle/>
                  <a:p>
                    <a:r>
                      <a:rPr lang="fa-IR"/>
                      <a:t>سوختگي با آب داغ
5.6%</a:t>
                    </a:r>
                  </a:p>
                </c:rich>
              </c:tx>
              <c:showCatName val="1"/>
              <c:showPercent val="1"/>
            </c:dLbl>
            <c:dLbl>
              <c:idx val="6"/>
              <c:layout>
                <c:manualLayout>
                  <c:x val="-7.4590398896383914E-2"/>
                  <c:y val="9.92063492063497E-4"/>
                </c:manualLayout>
              </c:layout>
              <c:tx>
                <c:rich>
                  <a:bodyPr/>
                  <a:lstStyle/>
                  <a:p>
                    <a:r>
                      <a:rPr lang="fa-IR"/>
                      <a:t>خفگي با دود
2.3%</a:t>
                    </a:r>
                  </a:p>
                </c:rich>
              </c:tx>
              <c:showCatName val="1"/>
              <c:showPercent val="1"/>
            </c:dLbl>
            <c:dLbl>
              <c:idx val="8"/>
              <c:layout>
                <c:manualLayout>
                  <c:x val="5.3121940159803073E-2"/>
                  <c:y val="9.2434528299389952E-3"/>
                </c:manualLayout>
              </c:layout>
              <c:tx>
                <c:rich>
                  <a:bodyPr/>
                  <a:lstStyle/>
                  <a:p>
                    <a:r>
                      <a:rPr lang="fa-IR"/>
                      <a:t>ساير
10.9%</a:t>
                    </a:r>
                  </a:p>
                </c:rich>
              </c:tx>
              <c:showCatName val="1"/>
              <c:showPercent val="1"/>
            </c:dLbl>
            <c:txPr>
              <a:bodyPr/>
              <a:lstStyle/>
              <a:p>
                <a:pPr>
                  <a:defRPr sz="1800" b="0">
                    <a:cs typeface="Arshia" pitchFamily="2" charset="-78"/>
                  </a:defRPr>
                </a:pPr>
                <a:endParaRPr lang="en-US"/>
              </a:p>
            </c:txPr>
            <c:showCatName val="1"/>
            <c:showPercent val="1"/>
            <c:showLeaderLines val="1"/>
          </c:dLbls>
          <c:cat>
            <c:strRef>
              <c:f>Sheet1!$M$2:$M$10</c:f>
              <c:strCache>
                <c:ptCount val="9"/>
                <c:pt idx="0">
                  <c:v>آسيبهاي ترافيكي</c:v>
                </c:pt>
                <c:pt idx="1">
                  <c:v>انسداد راه هوايي</c:v>
                </c:pt>
                <c:pt idx="2">
                  <c:v>غرق شدگي</c:v>
                </c:pt>
                <c:pt idx="3">
                  <c:v>مسموميت</c:v>
                </c:pt>
                <c:pt idx="4">
                  <c:v>سقوط</c:v>
                </c:pt>
                <c:pt idx="5">
                  <c:v>سوختگي با آب داغ</c:v>
                </c:pt>
                <c:pt idx="6">
                  <c:v>خفگي با دود</c:v>
                </c:pt>
                <c:pt idx="7">
                  <c:v>گزيدگي</c:v>
                </c:pt>
                <c:pt idx="8">
                  <c:v>ساير</c:v>
                </c:pt>
              </c:strCache>
            </c:strRef>
          </c:cat>
          <c:val>
            <c:numRef>
              <c:f>Sheet1!$N$2:$N$10</c:f>
              <c:numCache>
                <c:formatCode>General</c:formatCode>
                <c:ptCount val="9"/>
                <c:pt idx="0">
                  <c:v>43.3</c:v>
                </c:pt>
                <c:pt idx="1">
                  <c:v>12</c:v>
                </c:pt>
                <c:pt idx="2">
                  <c:v>10.6</c:v>
                </c:pt>
                <c:pt idx="3">
                  <c:v>7</c:v>
                </c:pt>
                <c:pt idx="4">
                  <c:v>6.3</c:v>
                </c:pt>
                <c:pt idx="5">
                  <c:v>5.6</c:v>
                </c:pt>
                <c:pt idx="6">
                  <c:v>2.2999999999999998</c:v>
                </c:pt>
                <c:pt idx="7">
                  <c:v>2</c:v>
                </c:pt>
                <c:pt idx="8">
                  <c:v>10.9</c:v>
                </c:pt>
              </c:numCache>
            </c:numRef>
          </c:val>
        </c:ser>
        <c:dLbls>
          <c:showCatName val="1"/>
          <c:showPercent val="1"/>
        </c:dLbls>
        <c:firstSliceAng val="360"/>
      </c:pieChart>
    </c:plotArea>
    <c:plotVisOnly val="1"/>
  </c:chart>
  <c:externalData r:id="rId2"/>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1"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1" fontAlgn="auto">
              <a:spcBef>
                <a:spcPts val="0"/>
              </a:spcBef>
              <a:spcAft>
                <a:spcPts val="0"/>
              </a:spcAft>
              <a:defRPr sz="1200">
                <a:latin typeface="+mn-lt"/>
                <a:cs typeface="+mn-cs"/>
              </a:defRPr>
            </a:lvl1pPr>
          </a:lstStyle>
          <a:p>
            <a:pPr>
              <a:defRPr/>
            </a:pPr>
            <a:fld id="{6220ED7F-B25A-4CE8-B6B5-44639D931D9E}" type="datetimeFigureOut">
              <a:rPr lang="en-US"/>
              <a:pPr>
                <a:defRPr/>
              </a:pPr>
              <a:t>12/26/2014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1"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rtl="1" fontAlgn="auto">
              <a:spcBef>
                <a:spcPts val="0"/>
              </a:spcBef>
              <a:spcAft>
                <a:spcPts val="0"/>
              </a:spcAft>
              <a:defRPr sz="1200">
                <a:latin typeface="+mn-lt"/>
                <a:cs typeface="+mn-cs"/>
              </a:defRPr>
            </a:lvl1pPr>
          </a:lstStyle>
          <a:p>
            <a:pPr>
              <a:defRPr/>
            </a:pPr>
            <a:fld id="{E649FD2D-326D-4CD7-A251-C1D99A3E352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D3BD473-1F0C-426F-8A26-4DF846499AD7}" type="slidenum">
              <a:rPr lang="en-US" smtClean="0">
                <a:cs typeface="Arial" charset="0"/>
              </a:rPr>
              <a:pPr fontAlgn="base">
                <a:spcBef>
                  <a:spcPct val="0"/>
                </a:spcBef>
                <a:spcAft>
                  <a:spcPct val="0"/>
                </a:spcAft>
                <a:defRPr/>
              </a:pPr>
              <a:t>5</a:t>
            </a:fld>
            <a:endParaRPr lang="en-US" smtClean="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649FD2D-326D-4CD7-A251-C1D99A3E352C}" type="slidenum">
              <a:rPr lang="en-US" smtClean="0"/>
              <a:pPr>
                <a:defRPr/>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lgn="r" rtl="1" eaLnBrk="1" hangingPunct="1">
              <a:spcBef>
                <a:spcPct val="0"/>
              </a:spcBef>
            </a:pPr>
            <a:endParaRPr lang="en-US" dirty="0" smtClean="0">
              <a:cs typeface="Arial" charset="0"/>
            </a:endParaRPr>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03D4E2C-086E-4876-A9BA-B155D1191812}" type="slidenum">
              <a:rPr lang="en-US" smtClean="0">
                <a:cs typeface="Arial" charset="0"/>
              </a:rPr>
              <a:pPr fontAlgn="base">
                <a:spcBef>
                  <a:spcPct val="0"/>
                </a:spcBef>
                <a:spcAft>
                  <a:spcPct val="0"/>
                </a:spcAft>
                <a:defRPr/>
              </a:pPr>
              <a:t>7</a:t>
            </a:fld>
            <a:endParaRPr lang="en-US" smtClean="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lgn="r" rtl="1" eaLnBrk="1" hangingPunct="1">
              <a:spcBef>
                <a:spcPct val="0"/>
              </a:spcBef>
            </a:pPr>
            <a:r>
              <a:rPr lang="fa-IR" dirty="0" smtClean="0"/>
              <a:t>آسيبهاي پسربچه ها معمولا بيشتر و شديدتر از دختر بچه ها است.تئوريهاي مختلفي در مورد تفاوت در مساله آمار آسيبهاي دو گروه جنسي وجود دارد. برخي معتقدند پسرهاي بيشتر در معرض خطرات قرار دارندبرخي ديگر اين آمارها را با سطح بالاي فعاليت پسرها مرتبط ميدانند و برخي ديگر به هيجانات و انگيزش هاي آني و بي احتياطي رفتاري پسرها توجه دارند.</a:t>
            </a:r>
            <a:endParaRPr lang="en-US" dirty="0" smtClean="0">
              <a:cs typeface="Arial" charset="0"/>
            </a:endParaRPr>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7449015-DAF0-4A2C-8366-56C4460B1C84}" type="slidenum">
              <a:rPr lang="en-US" smtClean="0">
                <a:cs typeface="Arial" charset="0"/>
              </a:rPr>
              <a:pPr fontAlgn="base">
                <a:spcBef>
                  <a:spcPct val="0"/>
                </a:spcBef>
                <a:spcAft>
                  <a:spcPct val="0"/>
                </a:spcAft>
                <a:defRPr/>
              </a:pPr>
              <a:t>11</a:t>
            </a:fld>
            <a:endParaRPr lang="en-US" smtClean="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6EEAF0D-2079-43BE-92E4-5DFBAD698617}" type="slidenum">
              <a:rPr lang="en-US" smtClean="0">
                <a:cs typeface="Arial" charset="0"/>
              </a:rPr>
              <a:pPr fontAlgn="base">
                <a:spcBef>
                  <a:spcPct val="0"/>
                </a:spcBef>
                <a:spcAft>
                  <a:spcPct val="0"/>
                </a:spcAft>
                <a:defRPr/>
              </a:pPr>
              <a:t>14</a:t>
            </a:fld>
            <a:endParaRPr lang="en-US" smtClean="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054B008-FE49-4EBD-8EB1-75EFBB9D57D5}" type="slidenum">
              <a:rPr lang="en-US" smtClean="0">
                <a:cs typeface="Arial" charset="0"/>
              </a:rPr>
              <a:pPr fontAlgn="base">
                <a:spcBef>
                  <a:spcPct val="0"/>
                </a:spcBef>
                <a:spcAft>
                  <a:spcPct val="0"/>
                </a:spcAft>
                <a:defRPr/>
              </a:pPr>
              <a:t>19</a:t>
            </a:fld>
            <a:endParaRPr lang="en-US" smtClean="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cs typeface="Arial" charset="0"/>
            </a:endParaRPr>
          </a:p>
        </p:txBody>
      </p:sp>
      <p:sp>
        <p:nvSpPr>
          <p:cNvPr id="4" name="Slide Number Placeholder 3"/>
          <p:cNvSpPr>
            <a:spLocks noGrp="1"/>
          </p:cNvSpPr>
          <p:nvPr>
            <p:ph type="sldNum" sz="quarter" idx="5"/>
          </p:nvPr>
        </p:nvSpPr>
        <p:spPr/>
        <p:txBody>
          <a:bodyPr/>
          <a:lstStyle/>
          <a:p>
            <a:pPr>
              <a:defRPr/>
            </a:pPr>
            <a:fld id="{5145C0A5-87F8-4976-B8B4-8E1ABE6E6BF6}" type="slidenum">
              <a:rPr lang="en-US" smtClean="0"/>
              <a:pPr>
                <a:defRPr/>
              </a:pPr>
              <a:t>24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cs typeface="Arial" charset="0"/>
            </a:endParaRPr>
          </a:p>
        </p:txBody>
      </p:sp>
      <p:sp>
        <p:nvSpPr>
          <p:cNvPr id="4" name="Slide Number Placeholder 3"/>
          <p:cNvSpPr>
            <a:spLocks noGrp="1"/>
          </p:cNvSpPr>
          <p:nvPr>
            <p:ph type="sldNum" sz="quarter" idx="5"/>
          </p:nvPr>
        </p:nvSpPr>
        <p:spPr/>
        <p:txBody>
          <a:bodyPr/>
          <a:lstStyle/>
          <a:p>
            <a:pPr>
              <a:defRPr/>
            </a:pPr>
            <a:fld id="{9A3B5E77-C982-43B4-8506-97E069301C9D}" type="slidenum">
              <a:rPr lang="en-US" smtClean="0"/>
              <a:pPr>
                <a:defRPr/>
              </a:pPr>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0039F2FE-4885-4C4A-84D7-958567131ABA}" type="datetimeFigureOut">
              <a:rPr lang="fa-IR"/>
              <a:pPr>
                <a:defRPr/>
              </a:pPr>
              <a:t>1436/03/05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68F56BFB-A185-4679-9554-77E9CB5E4819}" type="slidenum">
              <a:rPr lang="fa-IR"/>
              <a:pPr>
                <a:defRPr/>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A408FDF7-CEC0-4B77-92AA-9560AC2C5590}" type="datetimeFigureOut">
              <a:rPr lang="fa-IR"/>
              <a:pPr>
                <a:defRPr/>
              </a:pPr>
              <a:t>1436/03/05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F5B19149-5375-4EB3-8086-31678CB862BE}" type="slidenum">
              <a:rPr lang="fa-IR"/>
              <a:pPr>
                <a:defRPr/>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33DA7870-F914-4508-93FE-F07AE6BEB2F3}" type="datetimeFigureOut">
              <a:rPr lang="fa-IR"/>
              <a:pPr>
                <a:defRPr/>
              </a:pPr>
              <a:t>1436/03/05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3ACF6389-BAA9-4E47-9C6B-318E1ECF3F9D}" type="slidenum">
              <a:rPr lang="fa-IR"/>
              <a:pPr>
                <a:defRPr/>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BE4C6901-9AAD-4350-88BA-943EAD357ACF}" type="datetimeFigureOut">
              <a:rPr lang="fa-IR"/>
              <a:pPr>
                <a:defRPr/>
              </a:pPr>
              <a:t>1436/03/05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6B3B7EB7-78DF-4EE7-90FA-814DC17EDA22}" type="slidenum">
              <a:rPr lang="fa-IR"/>
              <a:pPr>
                <a:defRPr/>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E0D9835-0BEB-4384-B218-692128DC6482}" type="datetimeFigureOut">
              <a:rPr lang="fa-IR"/>
              <a:pPr>
                <a:defRPr/>
              </a:pPr>
              <a:t>1436/03/05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93B9F0C0-5DF3-44F9-8117-53ADA4B1E8E9}" type="slidenum">
              <a:rPr lang="fa-IR"/>
              <a:pPr>
                <a:defRPr/>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C3364978-12D8-4B05-933D-F2093F263384}" type="datetimeFigureOut">
              <a:rPr lang="fa-IR"/>
              <a:pPr>
                <a:defRPr/>
              </a:pPr>
              <a:t>1436/03/05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354355D0-EA13-43C7-A0B5-A380BCFF9BA7}" type="slidenum">
              <a:rPr lang="fa-IR"/>
              <a:pPr>
                <a:defRPr/>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7F4B3E7D-282A-4A32-9E68-DF661FFFA645}" type="datetimeFigureOut">
              <a:rPr lang="fa-IR"/>
              <a:pPr>
                <a:defRPr/>
              </a:pPr>
              <a:t>1436/03/05</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95BE7976-096B-437B-899F-11608799794A}" type="slidenum">
              <a:rPr lang="fa-IR"/>
              <a:pPr>
                <a:defRPr/>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B7AA957D-5A74-4696-9A14-3C761506A124}" type="datetimeFigureOut">
              <a:rPr lang="fa-IR"/>
              <a:pPr>
                <a:defRPr/>
              </a:pPr>
              <a:t>1436/03/05</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75766B62-43DB-4385-84C8-2A02A05D8D6C}" type="slidenum">
              <a:rPr lang="fa-IR"/>
              <a:pPr>
                <a:defRPr/>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00A628B-65A1-41AD-AFDF-2581BD25013E}" type="datetimeFigureOut">
              <a:rPr lang="fa-IR"/>
              <a:pPr>
                <a:defRPr/>
              </a:pPr>
              <a:t>1436/03/05</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5B5A69D0-8018-4BE0-836C-B587435CBCB0}" type="slidenum">
              <a:rPr lang="fa-IR"/>
              <a:pPr>
                <a:defRPr/>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BFDF14-B4DF-4804-AC04-FD42A98F13A7}" type="datetimeFigureOut">
              <a:rPr lang="fa-IR"/>
              <a:pPr>
                <a:defRPr/>
              </a:pPr>
              <a:t>1436/03/05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95BA7684-B60F-44E7-AE99-F447DFB4BF71}" type="slidenum">
              <a:rPr lang="fa-IR"/>
              <a:pPr>
                <a:defRPr/>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B67EB69-652D-4B7E-8408-06E958A85F62}" type="datetimeFigureOut">
              <a:rPr lang="fa-IR"/>
              <a:pPr>
                <a:defRPr/>
              </a:pPr>
              <a:t>1436/03/05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9C142061-685D-46AA-B3BE-0E06D8AE4187}" type="slidenum">
              <a:rPr lang="fa-IR"/>
              <a:pPr>
                <a:defRPr/>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rtl="1" fontAlgn="auto">
              <a:spcBef>
                <a:spcPts val="0"/>
              </a:spcBef>
              <a:spcAft>
                <a:spcPts val="0"/>
              </a:spcAft>
              <a:defRPr sz="1200">
                <a:solidFill>
                  <a:schemeClr val="tx1">
                    <a:tint val="75000"/>
                  </a:schemeClr>
                </a:solidFill>
                <a:latin typeface="+mn-lt"/>
                <a:cs typeface="+mn-cs"/>
              </a:defRPr>
            </a:lvl1pPr>
          </a:lstStyle>
          <a:p>
            <a:pPr>
              <a:defRPr/>
            </a:pPr>
            <a:fld id="{8441B65D-3955-45BE-B099-EED236752AA6}" type="datetimeFigureOut">
              <a:rPr lang="fa-IR"/>
              <a:pPr>
                <a:defRPr/>
              </a:pPr>
              <a:t>1436/03/05</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rtl="1" fontAlgn="auto">
              <a:spcBef>
                <a:spcPts val="0"/>
              </a:spcBef>
              <a:spcAft>
                <a:spcPts val="0"/>
              </a:spcAft>
              <a:defRPr sz="1200">
                <a:solidFill>
                  <a:schemeClr val="tx1">
                    <a:tint val="75000"/>
                  </a:schemeClr>
                </a:solidFill>
                <a:latin typeface="+mn-lt"/>
                <a:cs typeface="+mn-cs"/>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rtl="1" fontAlgn="auto">
              <a:spcBef>
                <a:spcPts val="0"/>
              </a:spcBef>
              <a:spcAft>
                <a:spcPts val="0"/>
              </a:spcAft>
              <a:defRPr sz="1200">
                <a:solidFill>
                  <a:schemeClr val="tx1">
                    <a:tint val="75000"/>
                  </a:schemeClr>
                </a:solidFill>
                <a:latin typeface="+mn-lt"/>
                <a:cs typeface="+mn-cs"/>
              </a:defRPr>
            </a:lvl1pPr>
          </a:lstStyle>
          <a:p>
            <a:pPr>
              <a:defRPr/>
            </a:pPr>
            <a:fld id="{9E62D1FD-59DA-4119-8B4B-8FD80A66F53A}"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film%20accidence/&#1587;&#1602;&#1608;&#1591;-%20&#1594;&#1585;&#1602;%20&#1588;&#1583;&#1711;&#1610;-%20&#1578;&#1585;&#1575;&#1601;&#1610;&#1603;&#1610;%20&#1605;&#1587;&#1605;&#1608;&#1605;&#1610;&#1578;.VOB" TargetMode="External"/><Relationship Id="rId2" Type="http://schemas.openxmlformats.org/officeDocument/2006/relationships/hyperlink" Target="film%20accidence/&#1581;&#1608;&#1575;&#1583;&#1579;%20&#1582;&#1575;&#1606;&#1711;&#1740;%20&#1603;&#1604;&#1610;&#1575;&#1578;.DA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6" descr="jeld morabian.bmp"/>
          <p:cNvPicPr>
            <a:picLocks noChangeAspect="1"/>
          </p:cNvPicPr>
          <p:nvPr/>
        </p:nvPicPr>
        <p:blipFill>
          <a:blip r:embed="rId2" cstate="print"/>
          <a:srcRect/>
          <a:stretch>
            <a:fillRect/>
          </a:stretch>
        </p:blipFill>
        <p:spPr bwMode="auto">
          <a:xfrm>
            <a:off x="179388" y="279400"/>
            <a:ext cx="4965700" cy="6389688"/>
          </a:xfrm>
          <a:prstGeom prst="rect">
            <a:avLst/>
          </a:prstGeom>
          <a:noFill/>
          <a:ln w="9525">
            <a:noFill/>
            <a:miter lim="800000"/>
            <a:headEnd/>
            <a:tailEnd/>
          </a:ln>
        </p:spPr>
      </p:pic>
      <p:pic>
        <p:nvPicPr>
          <p:cNvPr id="2051" name="Picture 7" descr="013.jpg"/>
          <p:cNvPicPr>
            <a:picLocks noChangeAspect="1"/>
          </p:cNvPicPr>
          <p:nvPr/>
        </p:nvPicPr>
        <p:blipFill>
          <a:blip r:embed="rId3" cstate="print"/>
          <a:srcRect/>
          <a:stretch>
            <a:fillRect/>
          </a:stretch>
        </p:blipFill>
        <p:spPr bwMode="auto">
          <a:xfrm>
            <a:off x="6156325" y="549275"/>
            <a:ext cx="2232025" cy="1520825"/>
          </a:xfrm>
          <a:prstGeom prst="rect">
            <a:avLst/>
          </a:prstGeom>
          <a:noFill/>
          <a:ln w="9525">
            <a:solidFill>
              <a:srgbClr val="0070C0"/>
            </a:solid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Autofit/>
          </a:bodyPr>
          <a:lstStyle/>
          <a:p>
            <a:pPr eaLnBrk="1" fontAlgn="auto" hangingPunct="1">
              <a:spcAft>
                <a:spcPts val="0"/>
              </a:spcAft>
              <a:defRPr/>
            </a:pPr>
            <a:r>
              <a:rPr lang="fa-IR" sz="3600" b="1" dirty="0" smtClean="0">
                <a:solidFill>
                  <a:srgbClr val="0070C0"/>
                </a:solidFill>
                <a:cs typeface="B Yagut" pitchFamily="2" charset="-78"/>
              </a:rPr>
              <a:t>ارتباط حوادث با سن: </a:t>
            </a:r>
            <a:r>
              <a:rPr lang="en-US" sz="3600" b="1" dirty="0" smtClean="0">
                <a:solidFill>
                  <a:srgbClr val="0070C0"/>
                </a:solidFill>
                <a:cs typeface="B Yagut" pitchFamily="2" charset="-78"/>
              </a:rPr>
              <a:t/>
            </a:r>
            <a:br>
              <a:rPr lang="en-US" sz="3600" b="1" dirty="0" smtClean="0">
                <a:solidFill>
                  <a:srgbClr val="0070C0"/>
                </a:solidFill>
                <a:cs typeface="B Yagut" pitchFamily="2" charset="-78"/>
              </a:rPr>
            </a:br>
            <a:endParaRPr lang="fa-IR" sz="3600" dirty="0">
              <a:solidFill>
                <a:srgbClr val="0070C0"/>
              </a:solidFill>
              <a:cs typeface="B Yagut" pitchFamily="2" charset="-78"/>
            </a:endParaRPr>
          </a:p>
        </p:txBody>
      </p:sp>
      <p:sp>
        <p:nvSpPr>
          <p:cNvPr id="3" name="Content Placeholder 2"/>
          <p:cNvSpPr>
            <a:spLocks noGrp="1"/>
          </p:cNvSpPr>
          <p:nvPr>
            <p:ph idx="1"/>
          </p:nvPr>
        </p:nvSpPr>
        <p:spPr>
          <a:xfrm>
            <a:off x="457200" y="1700213"/>
            <a:ext cx="8229600" cy="4537075"/>
          </a:xfrm>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fontScale="92500" lnSpcReduction="20000"/>
          </a:bodyPr>
          <a:lstStyle/>
          <a:p>
            <a:pPr eaLnBrk="1" fontAlgn="auto" hangingPunct="1">
              <a:lnSpc>
                <a:spcPct val="150000"/>
              </a:lnSpc>
              <a:spcAft>
                <a:spcPts val="0"/>
              </a:spcAft>
              <a:buFont typeface="Arial" pitchFamily="34" charset="0"/>
              <a:buChar char="•"/>
              <a:defRPr/>
            </a:pPr>
            <a:r>
              <a:rPr lang="fa-IR" sz="2800" b="1" dirty="0" smtClean="0">
                <a:cs typeface="B Yagut" pitchFamily="2" charset="-78"/>
              </a:rPr>
              <a:t>گروه سنی 4-0 سال بیشتر در معرض خطر حوادث خانگی قرار دارند. </a:t>
            </a:r>
          </a:p>
          <a:p>
            <a:pPr eaLnBrk="1" fontAlgn="auto" hangingPunct="1">
              <a:lnSpc>
                <a:spcPct val="150000"/>
              </a:lnSpc>
              <a:spcAft>
                <a:spcPts val="0"/>
              </a:spcAft>
              <a:buFont typeface="Arial" pitchFamily="34" charset="0"/>
              <a:buChar char="•"/>
              <a:defRPr/>
            </a:pPr>
            <a:r>
              <a:rPr lang="fa-IR" sz="2800" b="1" dirty="0" smtClean="0">
                <a:cs typeface="B Yagut" pitchFamily="2" charset="-78"/>
              </a:rPr>
              <a:t>كودكان </a:t>
            </a:r>
            <a:r>
              <a:rPr lang="fa-IR" sz="2800" b="1" dirty="0">
                <a:cs typeface="B Yagut" pitchFamily="2" charset="-78"/>
              </a:rPr>
              <a:t>تا </a:t>
            </a:r>
            <a:r>
              <a:rPr lang="fa-IR" sz="2800" b="1" dirty="0" smtClean="0">
                <a:cs typeface="B Yagut" pitchFamily="2" charset="-78"/>
              </a:rPr>
              <a:t>سن </a:t>
            </a:r>
            <a:r>
              <a:rPr lang="fa-IR" sz="2800" b="1" dirty="0">
                <a:cs typeface="B Yagut" pitchFamily="2" charset="-78"/>
              </a:rPr>
              <a:t>4 </a:t>
            </a:r>
            <a:r>
              <a:rPr lang="fa-IR" sz="2800" b="1" dirty="0" smtClean="0">
                <a:cs typeface="B Yagut" pitchFamily="2" charset="-78"/>
              </a:rPr>
              <a:t>- </a:t>
            </a:r>
            <a:r>
              <a:rPr lang="fa-IR" sz="2800" b="1" dirty="0">
                <a:cs typeface="B Yagut" pitchFamily="2" charset="-78"/>
              </a:rPr>
              <a:t>5 سالگي نمي‌توانند معناي خطر و مفهوم هشدارهاي كسي را متوجه </a:t>
            </a:r>
            <a:r>
              <a:rPr lang="fa-IR" sz="2800" b="1" dirty="0" smtClean="0">
                <a:cs typeface="B Yagut" pitchFamily="2" charset="-78"/>
              </a:rPr>
              <a:t>شوند.</a:t>
            </a:r>
          </a:p>
          <a:p>
            <a:pPr eaLnBrk="1" fontAlgn="auto" hangingPunct="1">
              <a:lnSpc>
                <a:spcPct val="150000"/>
              </a:lnSpc>
              <a:spcAft>
                <a:spcPts val="0"/>
              </a:spcAft>
              <a:buFont typeface="Arial" pitchFamily="34" charset="0"/>
              <a:buChar char="•"/>
              <a:defRPr/>
            </a:pPr>
            <a:r>
              <a:rPr lang="fa-IR" sz="2800" b="1" dirty="0" smtClean="0">
                <a:cs typeface="B Yagut" pitchFamily="2" charset="-78"/>
              </a:rPr>
              <a:t> کودکان </a:t>
            </a:r>
            <a:r>
              <a:rPr lang="fa-IR" sz="2800" b="1" dirty="0">
                <a:cs typeface="B Yagut" pitchFamily="2" charset="-78"/>
              </a:rPr>
              <a:t>بزرگتر نسبت به كوچكترها با احتمال بیشتری در برابر شکستگی </a:t>
            </a:r>
            <a:r>
              <a:rPr lang="fa-IR" sz="2800" b="1" dirty="0" smtClean="0">
                <a:cs typeface="B Yagut" pitchFamily="2" charset="-78"/>
              </a:rPr>
              <a:t>مقاومند.</a:t>
            </a:r>
          </a:p>
          <a:p>
            <a:pPr eaLnBrk="1" fontAlgn="auto" hangingPunct="1">
              <a:lnSpc>
                <a:spcPct val="150000"/>
              </a:lnSpc>
              <a:spcAft>
                <a:spcPts val="0"/>
              </a:spcAft>
              <a:buFont typeface="Arial" pitchFamily="34" charset="0"/>
              <a:buChar char="•"/>
              <a:defRPr/>
            </a:pPr>
            <a:r>
              <a:rPr lang="fa-IR" sz="2800" b="1" dirty="0" smtClean="0">
                <a:cs typeface="B Yagut" pitchFamily="2" charset="-78"/>
              </a:rPr>
              <a:t>کودکان كوچك‌تر </a:t>
            </a:r>
            <a:r>
              <a:rPr lang="fa-IR" sz="2800" b="1" dirty="0">
                <a:cs typeface="B Yagut" pitchFamily="2" charset="-78"/>
              </a:rPr>
              <a:t>درصد بالاتری از سوختگی‌ها، حوادث مرتبط با مسمومیت و بلع را </a:t>
            </a:r>
            <a:r>
              <a:rPr lang="fa-IR" sz="2800" b="1" dirty="0" smtClean="0">
                <a:cs typeface="B Yagut" pitchFamily="2" charset="-78"/>
              </a:rPr>
              <a:t>دارند.</a:t>
            </a:r>
          </a:p>
          <a:p>
            <a:pPr eaLnBrk="1" fontAlgn="auto" hangingPunct="1">
              <a:lnSpc>
                <a:spcPct val="150000"/>
              </a:lnSpc>
              <a:spcAft>
                <a:spcPts val="0"/>
              </a:spcAft>
              <a:buFont typeface="Arial" pitchFamily="34" charset="0"/>
              <a:buChar char="•"/>
              <a:defRPr/>
            </a:pPr>
            <a:endParaRPr lang="fa-IR" sz="2800" dirty="0">
              <a:cs typeface="B Nazanin"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260350"/>
            <a:ext cx="8229600" cy="1143000"/>
          </a:xfrm>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Autofit/>
          </a:bodyPr>
          <a:lstStyle/>
          <a:p>
            <a:pPr eaLnBrk="1" fontAlgn="auto" hangingPunct="1">
              <a:spcAft>
                <a:spcPts val="0"/>
              </a:spcAft>
              <a:defRPr/>
            </a:pPr>
            <a:r>
              <a:rPr lang="fa-IR" sz="3600" b="1" dirty="0" smtClean="0">
                <a:solidFill>
                  <a:srgbClr val="0070C0"/>
                </a:solidFill>
                <a:cs typeface="B Nazanin" pitchFamily="2" charset="-78"/>
              </a:rPr>
              <a:t>ارتباط حوادث با جنس: </a:t>
            </a:r>
            <a:r>
              <a:rPr lang="en-US" sz="3600" b="1" dirty="0" smtClean="0">
                <a:solidFill>
                  <a:srgbClr val="0070C0"/>
                </a:solidFill>
                <a:cs typeface="B Nazanin" pitchFamily="2" charset="-78"/>
              </a:rPr>
              <a:t/>
            </a:r>
            <a:br>
              <a:rPr lang="en-US" sz="3600" b="1" dirty="0" smtClean="0">
                <a:solidFill>
                  <a:srgbClr val="0070C0"/>
                </a:solidFill>
                <a:cs typeface="B Nazanin" pitchFamily="2" charset="-78"/>
              </a:rPr>
            </a:br>
            <a:endParaRPr lang="fa-IR" sz="3600" b="1" dirty="0">
              <a:solidFill>
                <a:srgbClr val="0070C0"/>
              </a:solidFill>
              <a:cs typeface="B Nazanin" pitchFamily="2" charset="-78"/>
            </a:endParaRPr>
          </a:p>
        </p:txBody>
      </p:sp>
      <p:sp>
        <p:nvSpPr>
          <p:cNvPr id="3" name="Content Placeholder 2"/>
          <p:cNvSpPr>
            <a:spLocks noGrp="1"/>
          </p:cNvSpPr>
          <p:nvPr>
            <p:ph idx="1"/>
          </p:nvPr>
        </p:nvSpPr>
        <p:spPr>
          <a:xfrm>
            <a:off x="468313" y="1844675"/>
            <a:ext cx="8229600" cy="4320629"/>
          </a:xfrm>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buFont typeface="Arial" pitchFamily="34" charset="0"/>
              <a:buChar char="•"/>
              <a:defRPr/>
            </a:pPr>
            <a:r>
              <a:rPr lang="fa-IR" sz="2800" b="1" dirty="0" smtClean="0">
                <a:cs typeface="B Yagut" pitchFamily="2" charset="-78"/>
              </a:rPr>
              <a:t>احتمال </a:t>
            </a:r>
            <a:r>
              <a:rPr lang="fa-IR" sz="2800" b="1" dirty="0">
                <a:cs typeface="B Yagut" pitchFamily="2" charset="-78"/>
              </a:rPr>
              <a:t>وقوع حادثه در پسران نسبت به دختران بیشتر </a:t>
            </a:r>
            <a:r>
              <a:rPr lang="fa-IR" sz="2800" b="1" dirty="0" smtClean="0">
                <a:cs typeface="B Yagut" pitchFamily="2" charset="-78"/>
              </a:rPr>
              <a:t>است.</a:t>
            </a:r>
            <a:endParaRPr lang="en-US" sz="2800" b="1" dirty="0">
              <a:cs typeface="B Yagut" pitchFamily="2" charset="-78"/>
            </a:endParaRPr>
          </a:p>
          <a:p>
            <a:pPr eaLnBrk="1" fontAlgn="auto" hangingPunct="1">
              <a:spcAft>
                <a:spcPts val="0"/>
              </a:spcAft>
              <a:buFont typeface="Arial" pitchFamily="34" charset="0"/>
              <a:buNone/>
              <a:defRPr/>
            </a:pPr>
            <a:endParaRPr lang="fa-IR" dirty="0"/>
          </a:p>
        </p:txBody>
      </p:sp>
      <p:pic>
        <p:nvPicPr>
          <p:cNvPr id="5" name="Picture 2"/>
          <p:cNvPicPr>
            <a:picLocks noChangeAspect="1" noChangeArrowheads="1"/>
          </p:cNvPicPr>
          <p:nvPr/>
        </p:nvPicPr>
        <p:blipFill>
          <a:blip r:embed="rId3" cstate="print"/>
          <a:srcRect/>
          <a:stretch>
            <a:fillRect/>
          </a:stretch>
        </p:blipFill>
        <p:spPr bwMode="auto">
          <a:xfrm>
            <a:off x="827584" y="2564904"/>
            <a:ext cx="6048672" cy="3024336"/>
          </a:xfrm>
          <a:prstGeom prst="rect">
            <a:avLst/>
          </a:prstGeom>
          <a:noFill/>
          <a:ln w="9525">
            <a:noFill/>
            <a:miter lim="800000"/>
            <a:headEnd/>
            <a:tailEnd/>
          </a:ln>
        </p:spPr>
      </p:pic>
      <p:sp>
        <p:nvSpPr>
          <p:cNvPr id="6" name="Rectangle 5"/>
          <p:cNvSpPr/>
          <p:nvPr/>
        </p:nvSpPr>
        <p:spPr>
          <a:xfrm>
            <a:off x="827584" y="5661248"/>
            <a:ext cx="7704856"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cs typeface="B Yagut" pitchFamily="2" charset="-78"/>
              </a:rPr>
              <a:t>مرگ و میر ناشی از حوادث غیرعمدی- زیر 20 سال</a:t>
            </a:r>
            <a:endParaRPr lang="en-US" b="1" dirty="0">
              <a:cs typeface="B Yagut"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404813"/>
            <a:ext cx="8280400" cy="1143000"/>
          </a:xfrm>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Autofit/>
          </a:bodyPr>
          <a:lstStyle/>
          <a:p>
            <a:pPr eaLnBrk="1" fontAlgn="auto" hangingPunct="1">
              <a:spcAft>
                <a:spcPts val="0"/>
              </a:spcAft>
              <a:defRPr/>
            </a:pPr>
            <a:r>
              <a:rPr lang="fa-IR" sz="3200" b="1" dirty="0">
                <a:solidFill>
                  <a:srgbClr val="0070C0"/>
                </a:solidFill>
                <a:cs typeface="B Yagut" pitchFamily="2" charset="-78"/>
              </a:rPr>
              <a:t>چه عواملي كودكان را در مقابل آسيب‌ها حساس مي‌كنند؟ </a:t>
            </a:r>
            <a:r>
              <a:rPr lang="en-US" sz="3200" b="1" dirty="0">
                <a:solidFill>
                  <a:srgbClr val="0070C0"/>
                </a:solidFill>
                <a:cs typeface="B Yagut" pitchFamily="2" charset="-78"/>
              </a:rPr>
              <a:t/>
            </a:r>
            <a:br>
              <a:rPr lang="en-US" sz="3200" b="1" dirty="0">
                <a:solidFill>
                  <a:srgbClr val="0070C0"/>
                </a:solidFill>
                <a:cs typeface="B Yagut" pitchFamily="2" charset="-78"/>
              </a:rPr>
            </a:br>
            <a:endParaRPr lang="fa-IR" sz="3200" dirty="0">
              <a:solidFill>
                <a:srgbClr val="0070C0"/>
              </a:solidFill>
              <a:cs typeface="B Yagut" pitchFamily="2" charset="-78"/>
            </a:endParaRPr>
          </a:p>
        </p:txBody>
      </p:sp>
      <p:sp>
        <p:nvSpPr>
          <p:cNvPr id="3" name="Content Placeholder 2"/>
          <p:cNvSpPr>
            <a:spLocks noGrp="1"/>
          </p:cNvSpPr>
          <p:nvPr>
            <p:ph idx="1"/>
          </p:nvPr>
        </p:nvSpPr>
        <p:spPr>
          <a:xfrm>
            <a:off x="395288" y="1844675"/>
            <a:ext cx="8302625" cy="4464645"/>
          </a:xfrm>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Autofit/>
          </a:bodyPr>
          <a:lstStyle/>
          <a:p>
            <a:pPr eaLnBrk="1" fontAlgn="auto" hangingPunct="1">
              <a:lnSpc>
                <a:spcPct val="200000"/>
              </a:lnSpc>
              <a:spcAft>
                <a:spcPts val="0"/>
              </a:spcAft>
              <a:buFont typeface="Arial" pitchFamily="34" charset="0"/>
              <a:buChar char="•"/>
              <a:defRPr/>
            </a:pPr>
            <a:r>
              <a:rPr lang="fa-IR" sz="2800" b="1" dirty="0">
                <a:cs typeface="B Yagut" pitchFamily="2" charset="-78"/>
              </a:rPr>
              <a:t>ويژگي‌هاي فيزيكي كودكان </a:t>
            </a:r>
            <a:endParaRPr lang="fa-IR" sz="2800" b="1" dirty="0" smtClean="0">
              <a:cs typeface="B Yagut" pitchFamily="2" charset="-78"/>
            </a:endParaRPr>
          </a:p>
          <a:p>
            <a:pPr lvl="1" eaLnBrk="1" fontAlgn="auto" hangingPunct="1">
              <a:lnSpc>
                <a:spcPct val="200000"/>
              </a:lnSpc>
              <a:spcAft>
                <a:spcPts val="0"/>
              </a:spcAft>
              <a:buFont typeface="Arial" pitchFamily="34" charset="0"/>
              <a:buChar char="–"/>
              <a:defRPr/>
            </a:pPr>
            <a:r>
              <a:rPr lang="fa-IR" b="1" dirty="0" smtClean="0">
                <a:cs typeface="B Yagut" pitchFamily="2" charset="-78"/>
              </a:rPr>
              <a:t>بيشتر </a:t>
            </a:r>
            <a:r>
              <a:rPr lang="fa-IR" b="1" dirty="0">
                <a:cs typeface="B Yagut" pitchFamily="2" charset="-78"/>
              </a:rPr>
              <a:t>در معرض خطر </a:t>
            </a:r>
            <a:r>
              <a:rPr lang="fa-IR" b="1" dirty="0" smtClean="0">
                <a:cs typeface="B Yagut" pitchFamily="2" charset="-78"/>
              </a:rPr>
              <a:t>حوادث قرار مي‌گيرند.</a:t>
            </a:r>
          </a:p>
          <a:p>
            <a:pPr lvl="1" eaLnBrk="1" fontAlgn="auto" hangingPunct="1">
              <a:lnSpc>
                <a:spcPct val="200000"/>
              </a:lnSpc>
              <a:spcAft>
                <a:spcPts val="0"/>
              </a:spcAft>
              <a:buFont typeface="Arial" pitchFamily="34" charset="0"/>
              <a:buChar char="–"/>
              <a:defRPr/>
            </a:pPr>
            <a:r>
              <a:rPr lang="fa-IR" b="1" dirty="0" smtClean="0">
                <a:cs typeface="B Yagut" pitchFamily="2" charset="-78"/>
              </a:rPr>
              <a:t> آسيب </a:t>
            </a:r>
            <a:r>
              <a:rPr lang="fa-IR" b="1" dirty="0">
                <a:cs typeface="B Yagut" pitchFamily="2" charset="-78"/>
              </a:rPr>
              <a:t>بيشتري به آن‌ها وارد </a:t>
            </a:r>
            <a:r>
              <a:rPr lang="fa-IR" b="1" dirty="0" smtClean="0">
                <a:cs typeface="B Yagut" pitchFamily="2" charset="-78"/>
              </a:rPr>
              <a:t>مي‌شود.</a:t>
            </a:r>
          </a:p>
          <a:p>
            <a:pPr eaLnBrk="1" fontAlgn="auto" hangingPunct="1">
              <a:lnSpc>
                <a:spcPct val="200000"/>
              </a:lnSpc>
              <a:spcAft>
                <a:spcPts val="0"/>
              </a:spcAft>
              <a:buFont typeface="Arial" pitchFamily="34" charset="0"/>
              <a:buChar char="•"/>
              <a:defRPr/>
            </a:pPr>
            <a:r>
              <a:rPr lang="fa-IR" sz="2800" b="1" dirty="0">
                <a:cs typeface="B Yagut" pitchFamily="2" charset="-78"/>
              </a:rPr>
              <a:t>توانايي فيزيكي كودكان با توانايي ذهني و ادراكي آن‌ها مطابقت </a:t>
            </a:r>
            <a:r>
              <a:rPr lang="fa-IR" sz="2800" b="1" dirty="0" smtClean="0">
                <a:cs typeface="B Yagut" pitchFamily="2" charset="-78"/>
              </a:rPr>
              <a:t>ندارد.</a:t>
            </a:r>
            <a:endParaRPr lang="fa-IR" sz="2800" b="1" dirty="0">
              <a:cs typeface="B Yagut"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buFont typeface="Arial" pitchFamily="34" charset="0"/>
              <a:buChar char="•"/>
              <a:defRPr/>
            </a:pPr>
            <a:r>
              <a:rPr lang="fa-IR" sz="2600" b="1" dirty="0" smtClean="0">
                <a:cs typeface="B Yagut" pitchFamily="2" charset="-78"/>
              </a:rPr>
              <a:t>نسبت سر به بدن بيشتر از بزرگسالان است.</a:t>
            </a:r>
          </a:p>
          <a:p>
            <a:pPr eaLnBrk="1" fontAlgn="auto" hangingPunct="1">
              <a:spcAft>
                <a:spcPts val="0"/>
              </a:spcAft>
              <a:buFont typeface="Arial" pitchFamily="34" charset="0"/>
              <a:buChar char="•"/>
              <a:defRPr/>
            </a:pPr>
            <a:endParaRPr lang="fa-IR" sz="2600" b="1" dirty="0" smtClean="0">
              <a:cs typeface="B Yagut" pitchFamily="2" charset="-78"/>
            </a:endParaRPr>
          </a:p>
          <a:p>
            <a:pPr eaLnBrk="1" fontAlgn="auto" hangingPunct="1">
              <a:spcAft>
                <a:spcPts val="0"/>
              </a:spcAft>
              <a:buFont typeface="Arial" pitchFamily="34" charset="0"/>
              <a:buChar char="•"/>
              <a:defRPr/>
            </a:pPr>
            <a:r>
              <a:rPr lang="fa-IR" sz="2600" b="1" dirty="0" smtClean="0">
                <a:cs typeface="B Yagut" pitchFamily="2" charset="-78"/>
              </a:rPr>
              <a:t>قد كوتاه‌تري دارند و  احتمال آسيب سر و گردن آن‌ها بيشتر است. </a:t>
            </a:r>
          </a:p>
          <a:p>
            <a:pPr eaLnBrk="1" fontAlgn="auto" hangingPunct="1">
              <a:spcAft>
                <a:spcPts val="0"/>
              </a:spcAft>
              <a:buFont typeface="Arial" pitchFamily="34" charset="0"/>
              <a:buChar char="•"/>
              <a:defRPr/>
            </a:pPr>
            <a:endParaRPr lang="fa-IR" sz="2600" b="1" dirty="0" smtClean="0">
              <a:cs typeface="B Yagut" pitchFamily="2" charset="-78"/>
            </a:endParaRPr>
          </a:p>
          <a:p>
            <a:pPr eaLnBrk="1" fontAlgn="auto" hangingPunct="1">
              <a:spcAft>
                <a:spcPts val="0"/>
              </a:spcAft>
              <a:buFont typeface="Arial" pitchFamily="34" charset="0"/>
              <a:buChar char="•"/>
              <a:defRPr/>
            </a:pPr>
            <a:r>
              <a:rPr lang="fa-IR" sz="2600" b="1" dirty="0" smtClean="0">
                <a:cs typeface="B Yagut" pitchFamily="2" charset="-78"/>
              </a:rPr>
              <a:t>كمتراز بزرگسالان به چشم مي‌آيند و ديدن وسايل نقليه براي آن‌ها قدري مشكل است. </a:t>
            </a:r>
          </a:p>
          <a:p>
            <a:pPr eaLnBrk="1" fontAlgn="auto" hangingPunct="1">
              <a:spcAft>
                <a:spcPts val="0"/>
              </a:spcAft>
              <a:buFont typeface="Arial" pitchFamily="34" charset="0"/>
              <a:buChar char="•"/>
              <a:defRPr/>
            </a:pPr>
            <a:endParaRPr lang="fa-IR" sz="2600" b="1" dirty="0" smtClean="0">
              <a:cs typeface="B Yagut" pitchFamily="2" charset="-78"/>
            </a:endParaRPr>
          </a:p>
          <a:p>
            <a:pPr eaLnBrk="1" fontAlgn="auto" hangingPunct="1">
              <a:spcAft>
                <a:spcPts val="0"/>
              </a:spcAft>
              <a:buFont typeface="Arial" pitchFamily="34" charset="0"/>
              <a:buChar char="•"/>
              <a:defRPr/>
            </a:pPr>
            <a:r>
              <a:rPr lang="fa-IR" sz="2600" b="1" dirty="0" smtClean="0">
                <a:cs typeface="B Yagut" pitchFamily="2" charset="-78"/>
              </a:rPr>
              <a:t>نمي‌توانند سرعت نزديك شدن ماشين‌ها و فاصله آن‌ها را از روي صداي موتور پيش بيني كنند.</a:t>
            </a:r>
          </a:p>
          <a:p>
            <a:pPr eaLnBrk="1" fontAlgn="auto" hangingPunct="1">
              <a:spcAft>
                <a:spcPts val="0"/>
              </a:spcAft>
              <a:buFont typeface="Arial" pitchFamily="34" charset="0"/>
              <a:buChar char="•"/>
              <a:defRPr/>
            </a:pPr>
            <a:endParaRPr lang="fa-IR" dirty="0"/>
          </a:p>
        </p:txBody>
      </p:sp>
      <p:sp>
        <p:nvSpPr>
          <p:cNvPr id="4" name="Title 1"/>
          <p:cNvSpPr>
            <a:spLocks noGrp="1"/>
          </p:cNvSpPr>
          <p:nvPr>
            <p:ph type="title"/>
          </p:nvPr>
        </p:nvSpPr>
        <p:spPr>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Autofit/>
          </a:bodyPr>
          <a:lstStyle/>
          <a:p>
            <a:pPr eaLnBrk="1" fontAlgn="auto" hangingPunct="1">
              <a:spcAft>
                <a:spcPts val="0"/>
              </a:spcAft>
              <a:defRPr/>
            </a:pPr>
            <a:r>
              <a:rPr lang="fa-IR" sz="2800" b="1" dirty="0">
                <a:solidFill>
                  <a:srgbClr val="0070C0"/>
                </a:solidFill>
                <a:cs typeface="B Yagut" pitchFamily="2" charset="-78"/>
              </a:rPr>
              <a:t>چه عواملي كودكان را در مقابل آسيب‌ها حساس مي‌كنند؟ </a:t>
            </a:r>
            <a:r>
              <a:rPr lang="en-US" sz="2800" b="1" dirty="0">
                <a:solidFill>
                  <a:srgbClr val="0070C0"/>
                </a:solidFill>
                <a:cs typeface="B Yagut" pitchFamily="2" charset="-78"/>
              </a:rPr>
              <a:t/>
            </a:r>
            <a:br>
              <a:rPr lang="en-US" sz="2800" b="1" dirty="0">
                <a:solidFill>
                  <a:srgbClr val="0070C0"/>
                </a:solidFill>
                <a:cs typeface="B Yagut" pitchFamily="2" charset="-78"/>
              </a:rPr>
            </a:br>
            <a:endParaRPr lang="fa-IR" sz="2800" dirty="0">
              <a:solidFill>
                <a:srgbClr val="0070C0"/>
              </a:solidFill>
              <a:cs typeface="B Yagut"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fontScale="77500" lnSpcReduction="20000"/>
          </a:bodyPr>
          <a:lstStyle/>
          <a:p>
            <a:pPr eaLnBrk="1" fontAlgn="auto" hangingPunct="1">
              <a:spcAft>
                <a:spcPts val="0"/>
              </a:spcAft>
              <a:buFont typeface="Arial" pitchFamily="34" charset="0"/>
              <a:buChar char="•"/>
              <a:defRPr/>
            </a:pPr>
            <a:r>
              <a:rPr lang="fa-IR" b="1" dirty="0" smtClean="0">
                <a:cs typeface="B Yagut" pitchFamily="2" charset="-78"/>
              </a:rPr>
              <a:t>پوست آنها در مقابل دماهاي پايين‌تر، عميق‌تر و سريع‌تر مي‌سوزد.</a:t>
            </a:r>
          </a:p>
          <a:p>
            <a:pPr eaLnBrk="1" fontAlgn="auto" hangingPunct="1">
              <a:spcAft>
                <a:spcPts val="0"/>
              </a:spcAft>
              <a:buFont typeface="Arial" pitchFamily="34" charset="0"/>
              <a:buChar char="•"/>
              <a:defRPr/>
            </a:pPr>
            <a:endParaRPr lang="fa-IR" b="1" dirty="0" smtClean="0">
              <a:cs typeface="B Yagut" pitchFamily="2" charset="-78"/>
            </a:endParaRPr>
          </a:p>
          <a:p>
            <a:pPr eaLnBrk="1" fontAlgn="auto" hangingPunct="1">
              <a:spcAft>
                <a:spcPts val="0"/>
              </a:spcAft>
              <a:buFont typeface="Arial" pitchFamily="34" charset="0"/>
              <a:buChar char="•"/>
              <a:defRPr/>
            </a:pPr>
            <a:r>
              <a:rPr lang="fa-IR" b="1" dirty="0" smtClean="0">
                <a:cs typeface="B Yagut" pitchFamily="2" charset="-78"/>
              </a:rPr>
              <a:t>نسبت سطح بدن به حجم آن بيشتر است.</a:t>
            </a:r>
          </a:p>
          <a:p>
            <a:pPr eaLnBrk="1" fontAlgn="auto" hangingPunct="1">
              <a:spcAft>
                <a:spcPts val="0"/>
              </a:spcAft>
              <a:buFont typeface="Arial" pitchFamily="34" charset="0"/>
              <a:buChar char="•"/>
              <a:defRPr/>
            </a:pPr>
            <a:endParaRPr lang="fa-IR" b="1" dirty="0" smtClean="0">
              <a:cs typeface="B Yagut" pitchFamily="2" charset="-78"/>
            </a:endParaRPr>
          </a:p>
          <a:p>
            <a:pPr eaLnBrk="1" fontAlgn="auto" hangingPunct="1">
              <a:spcAft>
                <a:spcPts val="0"/>
              </a:spcAft>
              <a:buFont typeface="Arial" pitchFamily="34" charset="0"/>
              <a:buChar char="•"/>
              <a:defRPr/>
            </a:pPr>
            <a:r>
              <a:rPr lang="fa-IR" b="1" dirty="0" smtClean="0">
                <a:cs typeface="B Yagut" pitchFamily="2" charset="-78"/>
              </a:rPr>
              <a:t> اندازه سوختگي آن‌ها نسبت به بزرگ‌ترها بيشتر مي‌شود و كاهش مايع ميان بافتي در ناحيه سوخته شديدتر است.</a:t>
            </a:r>
          </a:p>
          <a:p>
            <a:pPr eaLnBrk="1" fontAlgn="auto" hangingPunct="1">
              <a:spcAft>
                <a:spcPts val="0"/>
              </a:spcAft>
              <a:buFont typeface="Arial" pitchFamily="34" charset="0"/>
              <a:buChar char="•"/>
              <a:defRPr/>
            </a:pPr>
            <a:endParaRPr lang="fa-IR" b="1" dirty="0" smtClean="0">
              <a:cs typeface="B Yagut" pitchFamily="2" charset="-78"/>
            </a:endParaRPr>
          </a:p>
          <a:p>
            <a:pPr eaLnBrk="1" fontAlgn="auto" hangingPunct="1">
              <a:spcAft>
                <a:spcPts val="0"/>
              </a:spcAft>
              <a:buFont typeface="Arial" pitchFamily="34" charset="0"/>
              <a:buChar char="•"/>
              <a:defRPr/>
            </a:pPr>
            <a:r>
              <a:rPr lang="fa-IR" b="1" dirty="0" smtClean="0">
                <a:cs typeface="B Yagut" pitchFamily="2" charset="-78"/>
              </a:rPr>
              <a:t>ميزان مواد لازم براي ايجاد مسموميت در آنها كمتر از بزرگسالان است.(مسمومیت با دزهای پایین تر)</a:t>
            </a:r>
          </a:p>
          <a:p>
            <a:pPr eaLnBrk="1" fontAlgn="auto" hangingPunct="1">
              <a:spcAft>
                <a:spcPts val="0"/>
              </a:spcAft>
              <a:buFont typeface="Arial" pitchFamily="34" charset="0"/>
              <a:buChar char="•"/>
              <a:defRPr/>
            </a:pPr>
            <a:endParaRPr lang="fa-IR" b="1" dirty="0" smtClean="0">
              <a:cs typeface="B Yagut" pitchFamily="2" charset="-78"/>
            </a:endParaRPr>
          </a:p>
          <a:p>
            <a:pPr eaLnBrk="1" fontAlgn="auto" hangingPunct="1">
              <a:spcAft>
                <a:spcPts val="0"/>
              </a:spcAft>
              <a:buFont typeface="Arial" pitchFamily="34" charset="0"/>
              <a:buChar char="•"/>
              <a:defRPr/>
            </a:pPr>
            <a:r>
              <a:rPr lang="fa-IR" b="1" dirty="0" smtClean="0">
                <a:cs typeface="B Yagut" pitchFamily="2" charset="-78"/>
              </a:rPr>
              <a:t>باريك بودن راه‌هاي هوايي خطر آسپيراسيون را در آن‌ها بالا مي‌برد.</a:t>
            </a:r>
          </a:p>
          <a:p>
            <a:pPr eaLnBrk="1" fontAlgn="auto" hangingPunct="1">
              <a:spcAft>
                <a:spcPts val="0"/>
              </a:spcAft>
              <a:buFont typeface="Arial" pitchFamily="34" charset="0"/>
              <a:buChar char="•"/>
              <a:defRPr/>
            </a:pPr>
            <a:endParaRPr lang="fa-IR" dirty="0"/>
          </a:p>
        </p:txBody>
      </p:sp>
      <p:sp>
        <p:nvSpPr>
          <p:cNvPr id="4" name="Title 1"/>
          <p:cNvSpPr>
            <a:spLocks noGrp="1"/>
          </p:cNvSpPr>
          <p:nvPr>
            <p:ph type="title"/>
          </p:nvPr>
        </p:nvSpPr>
        <p:spPr>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Autofit/>
          </a:bodyPr>
          <a:lstStyle/>
          <a:p>
            <a:pPr eaLnBrk="1" fontAlgn="auto" hangingPunct="1">
              <a:spcAft>
                <a:spcPts val="0"/>
              </a:spcAft>
              <a:defRPr/>
            </a:pPr>
            <a:r>
              <a:rPr lang="fa-IR" sz="3200" b="1" dirty="0">
                <a:solidFill>
                  <a:srgbClr val="0070C0"/>
                </a:solidFill>
                <a:cs typeface="B Yagut" pitchFamily="2" charset="-78"/>
              </a:rPr>
              <a:t>چه عواملي كودكان را در مقابل آسيب‌ها حساس مي‌كنند؟ </a:t>
            </a:r>
            <a:r>
              <a:rPr lang="en-US" sz="3200" b="1" dirty="0">
                <a:solidFill>
                  <a:srgbClr val="0070C0"/>
                </a:solidFill>
                <a:cs typeface="B Yagut" pitchFamily="2" charset="-78"/>
              </a:rPr>
              <a:t/>
            </a:r>
            <a:br>
              <a:rPr lang="en-US" sz="3200" b="1" dirty="0">
                <a:solidFill>
                  <a:srgbClr val="0070C0"/>
                </a:solidFill>
                <a:cs typeface="B Yagut" pitchFamily="2" charset="-78"/>
              </a:rPr>
            </a:br>
            <a:endParaRPr lang="fa-IR" sz="3200" dirty="0">
              <a:solidFill>
                <a:srgbClr val="0070C0"/>
              </a:solidFill>
              <a:cs typeface="B Yagut"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defRPr/>
            </a:pPr>
            <a:r>
              <a:rPr lang="fa-IR" sz="2800" b="1" dirty="0">
                <a:solidFill>
                  <a:srgbClr val="0070C0"/>
                </a:solidFill>
                <a:cs typeface="B Yagut" pitchFamily="2" charset="-78"/>
              </a:rPr>
              <a:t>عوامل اجتماعي- اقتصادي مؤثر در آسيب كودكان</a:t>
            </a:r>
          </a:p>
        </p:txBody>
      </p:sp>
      <p:sp>
        <p:nvSpPr>
          <p:cNvPr id="3" name="Content Placeholder 2"/>
          <p:cNvSpPr>
            <a:spLocks noGrp="1"/>
          </p:cNvSpPr>
          <p:nvPr>
            <p:ph idx="1"/>
          </p:nvPr>
        </p:nvSpPr>
        <p:spPr>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buFont typeface="Arial" pitchFamily="34" charset="0"/>
              <a:buChar char="•"/>
              <a:defRPr/>
            </a:pPr>
            <a:r>
              <a:rPr lang="fa-IR" sz="2400" b="1" dirty="0" smtClean="0">
                <a:cs typeface="B Yagut" pitchFamily="2" charset="-78"/>
              </a:rPr>
              <a:t>درآمد خانوار</a:t>
            </a:r>
          </a:p>
          <a:p>
            <a:pPr eaLnBrk="1" fontAlgn="auto" hangingPunct="1">
              <a:spcAft>
                <a:spcPts val="0"/>
              </a:spcAft>
              <a:buFont typeface="Arial" pitchFamily="34" charset="0"/>
              <a:buChar char="•"/>
              <a:defRPr/>
            </a:pPr>
            <a:r>
              <a:rPr lang="fa-IR" sz="2400" b="1" dirty="0" smtClean="0">
                <a:cs typeface="B Yagut" pitchFamily="2" charset="-78"/>
              </a:rPr>
              <a:t>آموزش مادران</a:t>
            </a:r>
          </a:p>
          <a:p>
            <a:pPr eaLnBrk="1" fontAlgn="auto" hangingPunct="1">
              <a:spcAft>
                <a:spcPts val="0"/>
              </a:spcAft>
              <a:buFont typeface="Arial" pitchFamily="34" charset="0"/>
              <a:buChar char="•"/>
              <a:defRPr/>
            </a:pPr>
            <a:r>
              <a:rPr lang="fa-IR" sz="2400" b="1" dirty="0" smtClean="0">
                <a:cs typeface="B Yagut" pitchFamily="2" charset="-78"/>
              </a:rPr>
              <a:t>سن مادر</a:t>
            </a:r>
          </a:p>
          <a:p>
            <a:pPr eaLnBrk="1" fontAlgn="auto" hangingPunct="1">
              <a:spcAft>
                <a:spcPts val="0"/>
              </a:spcAft>
              <a:buFont typeface="Arial" pitchFamily="34" charset="0"/>
              <a:buChar char="•"/>
              <a:defRPr/>
            </a:pPr>
            <a:r>
              <a:rPr lang="fa-IR" sz="2400" b="1" dirty="0" smtClean="0">
                <a:cs typeface="B Yagut" pitchFamily="2" charset="-78"/>
              </a:rPr>
              <a:t> </a:t>
            </a:r>
            <a:r>
              <a:rPr lang="fa-IR" sz="2400" b="1" dirty="0">
                <a:cs typeface="B Yagut" pitchFamily="2" charset="-78"/>
              </a:rPr>
              <a:t>تعداد اعضاي </a:t>
            </a:r>
            <a:r>
              <a:rPr lang="fa-IR" sz="2400" b="1" dirty="0" smtClean="0">
                <a:cs typeface="B Yagut" pitchFamily="2" charset="-78"/>
              </a:rPr>
              <a:t>خانواده</a:t>
            </a:r>
          </a:p>
          <a:p>
            <a:pPr eaLnBrk="1" fontAlgn="auto" hangingPunct="1">
              <a:spcAft>
                <a:spcPts val="0"/>
              </a:spcAft>
              <a:buFont typeface="Arial" pitchFamily="34" charset="0"/>
              <a:buChar char="•"/>
              <a:defRPr/>
            </a:pPr>
            <a:r>
              <a:rPr lang="fa-IR" sz="2400" b="1" dirty="0" smtClean="0">
                <a:cs typeface="B Yagut" pitchFamily="2" charset="-78"/>
              </a:rPr>
              <a:t> </a:t>
            </a:r>
            <a:r>
              <a:rPr lang="fa-IR" sz="2400" b="1" dirty="0">
                <a:cs typeface="B Yagut" pitchFamily="2" charset="-78"/>
              </a:rPr>
              <a:t>تعداد </a:t>
            </a:r>
            <a:r>
              <a:rPr lang="fa-IR" sz="2400" b="1" dirty="0" smtClean="0">
                <a:cs typeface="B Yagut" pitchFamily="2" charset="-78"/>
              </a:rPr>
              <a:t>بچه‌ها</a:t>
            </a:r>
          </a:p>
          <a:p>
            <a:pPr eaLnBrk="1" fontAlgn="auto" hangingPunct="1">
              <a:spcAft>
                <a:spcPts val="0"/>
              </a:spcAft>
              <a:buFont typeface="Arial" pitchFamily="34" charset="0"/>
              <a:buChar char="•"/>
              <a:defRPr/>
            </a:pPr>
            <a:r>
              <a:rPr lang="fa-IR" sz="2400" b="1" dirty="0" smtClean="0">
                <a:cs typeface="B Yagut" pitchFamily="2" charset="-78"/>
              </a:rPr>
              <a:t> </a:t>
            </a:r>
            <a:r>
              <a:rPr lang="fa-IR" sz="2400" b="1" dirty="0">
                <a:cs typeface="B Yagut" pitchFamily="2" charset="-78"/>
              </a:rPr>
              <a:t>جدايي والدين </a:t>
            </a:r>
          </a:p>
          <a:p>
            <a:pPr eaLnBrk="1" fontAlgn="auto" hangingPunct="1">
              <a:spcAft>
                <a:spcPts val="0"/>
              </a:spcAft>
              <a:buFont typeface="Arial" pitchFamily="34" charset="0"/>
              <a:buChar char="•"/>
              <a:defRPr/>
            </a:pPr>
            <a:r>
              <a:rPr lang="fa-IR" sz="2400" b="1" dirty="0" smtClean="0">
                <a:cs typeface="B Yagut" pitchFamily="2" charset="-78"/>
              </a:rPr>
              <a:t>مالكيت منزل(شخصي، استيجاري)</a:t>
            </a:r>
          </a:p>
          <a:p>
            <a:pPr eaLnBrk="1" fontAlgn="auto" hangingPunct="1">
              <a:spcAft>
                <a:spcPts val="0"/>
              </a:spcAft>
              <a:buFont typeface="Arial" pitchFamily="34" charset="0"/>
              <a:buChar char="•"/>
              <a:defRPr/>
            </a:pPr>
            <a:r>
              <a:rPr lang="fa-IR" sz="2400" b="1" dirty="0" smtClean="0">
                <a:cs typeface="B Yagut" pitchFamily="2" charset="-78"/>
              </a:rPr>
              <a:t> </a:t>
            </a:r>
            <a:r>
              <a:rPr lang="fa-IR" sz="2400" b="1" dirty="0">
                <a:cs typeface="B Yagut" pitchFamily="2" charset="-78"/>
              </a:rPr>
              <a:t>سطح ازدحام در محل سكونت </a:t>
            </a:r>
            <a:endParaRPr lang="fa-IR" sz="2400" b="1" dirty="0" smtClean="0">
              <a:cs typeface="B Yagut" pitchFamily="2" charset="-78"/>
            </a:endParaRPr>
          </a:p>
          <a:p>
            <a:pPr eaLnBrk="1" fontAlgn="auto" hangingPunct="1">
              <a:spcAft>
                <a:spcPts val="0"/>
              </a:spcAft>
              <a:buFont typeface="Arial" pitchFamily="34" charset="0"/>
              <a:buChar char="•"/>
              <a:defRPr/>
            </a:pPr>
            <a:r>
              <a:rPr lang="fa-IR" sz="2400" b="1" dirty="0" smtClean="0">
                <a:cs typeface="B Yagut" pitchFamily="2" charset="-78"/>
              </a:rPr>
              <a:t> </a:t>
            </a:r>
            <a:r>
              <a:rPr lang="fa-IR" sz="2400" b="1" dirty="0">
                <a:cs typeface="B Yagut" pitchFamily="2" charset="-78"/>
              </a:rPr>
              <a:t>كليه مسايل مربوط به محله و </a:t>
            </a:r>
            <a:r>
              <a:rPr lang="fa-IR" sz="2400" b="1" dirty="0" smtClean="0">
                <a:cs typeface="B Yagut" pitchFamily="2" charset="-78"/>
              </a:rPr>
              <a:t>همسايگان</a:t>
            </a:r>
            <a:endParaRPr lang="en-US" sz="2400" b="1" dirty="0">
              <a:cs typeface="B Yagut" pitchFamily="2" charset="-78"/>
            </a:endParaRPr>
          </a:p>
          <a:p>
            <a:pPr eaLnBrk="1" fontAlgn="auto" hangingPunct="1">
              <a:spcAft>
                <a:spcPts val="0"/>
              </a:spcAft>
              <a:buFont typeface="Arial" pitchFamily="34" charset="0"/>
              <a:buChar char="•"/>
              <a:defRPr/>
            </a:pPr>
            <a:endParaRPr lang="fa-IR" sz="2400" b="1" dirty="0">
              <a:cs typeface="B Yagut"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337"/>
          </a:xfrm>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fontScale="90000"/>
          </a:bodyPr>
          <a:lstStyle/>
          <a:p>
            <a:pPr eaLnBrk="1" fontAlgn="auto" hangingPunct="1">
              <a:spcAft>
                <a:spcPts val="0"/>
              </a:spcAft>
              <a:defRPr/>
            </a:pPr>
            <a:r>
              <a:rPr lang="fa-IR" sz="3200" b="1" dirty="0" smtClean="0">
                <a:solidFill>
                  <a:srgbClr val="0070C0"/>
                </a:solidFill>
                <a:cs typeface="B Yagut" pitchFamily="2" charset="-78"/>
              </a:rPr>
              <a:t>چگونگی تأثیر عوامل اقتصادي بر آسيب‌پذيري كودكان </a:t>
            </a:r>
            <a:r>
              <a:rPr lang="en-US" sz="3200" b="1" dirty="0" smtClean="0">
                <a:solidFill>
                  <a:srgbClr val="0070C0"/>
                </a:solidFill>
                <a:cs typeface="B Yagut" pitchFamily="2" charset="-78"/>
              </a:rPr>
              <a:t/>
            </a:r>
            <a:br>
              <a:rPr lang="en-US" sz="3200" b="1" dirty="0" smtClean="0">
                <a:solidFill>
                  <a:srgbClr val="0070C0"/>
                </a:solidFill>
                <a:cs typeface="B Yagut" pitchFamily="2" charset="-78"/>
              </a:rPr>
            </a:br>
            <a:endParaRPr lang="fa-IR" sz="3200" dirty="0">
              <a:solidFill>
                <a:srgbClr val="0070C0"/>
              </a:solidFill>
              <a:cs typeface="B Yagut" pitchFamily="2" charset="-78"/>
            </a:endParaRPr>
          </a:p>
        </p:txBody>
      </p:sp>
      <p:sp>
        <p:nvSpPr>
          <p:cNvPr id="3" name="Content Placeholder 2"/>
          <p:cNvSpPr>
            <a:spLocks noGrp="1"/>
          </p:cNvSpPr>
          <p:nvPr>
            <p:ph idx="1"/>
          </p:nvPr>
        </p:nvSpPr>
        <p:spPr>
          <a:xfrm>
            <a:off x="457200" y="1341438"/>
            <a:ext cx="8229600" cy="5183187"/>
          </a:xfrm>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lnSpcReduction="10000"/>
          </a:bodyPr>
          <a:lstStyle/>
          <a:p>
            <a:pPr eaLnBrk="1" fontAlgn="auto" hangingPunct="1">
              <a:spcAft>
                <a:spcPts val="0"/>
              </a:spcAft>
              <a:buFont typeface="Arial" pitchFamily="34" charset="0"/>
              <a:buChar char="•"/>
              <a:defRPr/>
            </a:pPr>
            <a:r>
              <a:rPr lang="fa-IR" sz="2600" b="1" dirty="0" smtClean="0">
                <a:cs typeface="B Yagut" pitchFamily="2" charset="-78"/>
              </a:rPr>
              <a:t>بيش </a:t>
            </a:r>
            <a:r>
              <a:rPr lang="fa-IR" sz="2600" b="1" dirty="0">
                <a:cs typeface="B Yagut" pitchFamily="2" charset="-78"/>
              </a:rPr>
              <a:t>از 95% آسيب‌هاي منجر به مرگ كودكان در كشورهاي با درآمد پايين و متوسط اتفاق </a:t>
            </a:r>
            <a:r>
              <a:rPr lang="fa-IR" sz="2600" b="1" dirty="0" smtClean="0">
                <a:cs typeface="B Yagut" pitchFamily="2" charset="-78"/>
              </a:rPr>
              <a:t>مي‌افتد.</a:t>
            </a:r>
          </a:p>
          <a:p>
            <a:pPr eaLnBrk="1" fontAlgn="auto" hangingPunct="1">
              <a:spcAft>
                <a:spcPts val="0"/>
              </a:spcAft>
              <a:buFont typeface="Arial" pitchFamily="34" charset="0"/>
              <a:buChar char="•"/>
              <a:defRPr/>
            </a:pPr>
            <a:endParaRPr lang="fa-IR" sz="2600" b="1" dirty="0" smtClean="0">
              <a:cs typeface="B Yagut" pitchFamily="2" charset="-78"/>
            </a:endParaRPr>
          </a:p>
          <a:p>
            <a:pPr eaLnBrk="1" fontAlgn="auto" hangingPunct="1">
              <a:spcAft>
                <a:spcPts val="0"/>
              </a:spcAft>
              <a:buFont typeface="Arial" pitchFamily="34" charset="0"/>
              <a:buChar char="•"/>
              <a:defRPr/>
            </a:pPr>
            <a:r>
              <a:rPr lang="fa-IR" sz="2600" b="1" dirty="0" smtClean="0">
                <a:cs typeface="B Yagut" pitchFamily="2" charset="-78"/>
              </a:rPr>
              <a:t>زندگي </a:t>
            </a:r>
            <a:r>
              <a:rPr lang="fa-IR" sz="2600" b="1" dirty="0">
                <a:cs typeface="B Yagut" pitchFamily="2" charset="-78"/>
              </a:rPr>
              <a:t>كودكان در فقر </a:t>
            </a:r>
            <a:r>
              <a:rPr lang="fa-IR" sz="2600" b="1" dirty="0" smtClean="0">
                <a:cs typeface="B Yagut" pitchFamily="2" charset="-78"/>
              </a:rPr>
              <a:t>ميتواند آن‌ها </a:t>
            </a:r>
            <a:r>
              <a:rPr lang="fa-IR" sz="2600" b="1" dirty="0">
                <a:cs typeface="B Yagut" pitchFamily="2" charset="-78"/>
              </a:rPr>
              <a:t>را در معرض </a:t>
            </a:r>
            <a:r>
              <a:rPr lang="fa-IR" sz="2600" b="1" dirty="0" smtClean="0">
                <a:cs typeface="B Yagut" pitchFamily="2" charset="-78"/>
              </a:rPr>
              <a:t>خطرات زير قرار دهد:</a:t>
            </a:r>
          </a:p>
          <a:p>
            <a:pPr lvl="1" eaLnBrk="1" fontAlgn="auto" hangingPunct="1">
              <a:spcAft>
                <a:spcPts val="0"/>
              </a:spcAft>
              <a:buFont typeface="Arial" pitchFamily="34" charset="0"/>
              <a:buChar char="–"/>
              <a:defRPr/>
            </a:pPr>
            <a:r>
              <a:rPr lang="fa-IR" sz="2400" b="1" dirty="0" smtClean="0">
                <a:cs typeface="B Yagut" pitchFamily="2" charset="-78"/>
              </a:rPr>
              <a:t>ترافيك سنگين</a:t>
            </a:r>
          </a:p>
          <a:p>
            <a:pPr lvl="1" eaLnBrk="1" fontAlgn="auto" hangingPunct="1">
              <a:spcAft>
                <a:spcPts val="0"/>
              </a:spcAft>
              <a:buFont typeface="Arial" pitchFamily="34" charset="0"/>
              <a:buChar char="–"/>
              <a:defRPr/>
            </a:pPr>
            <a:r>
              <a:rPr lang="fa-IR" sz="2400" b="1" dirty="0" smtClean="0">
                <a:cs typeface="B Yagut" pitchFamily="2" charset="-78"/>
              </a:rPr>
              <a:t>مسير </a:t>
            </a:r>
            <a:r>
              <a:rPr lang="fa-IR" sz="2400" b="1" dirty="0">
                <a:cs typeface="B Yagut" pitchFamily="2" charset="-78"/>
              </a:rPr>
              <a:t>حركت خودروهاي </a:t>
            </a:r>
            <a:r>
              <a:rPr lang="fa-IR" sz="2400" b="1" dirty="0" smtClean="0">
                <a:cs typeface="B Yagut" pitchFamily="2" charset="-78"/>
              </a:rPr>
              <a:t>پرسرعت</a:t>
            </a:r>
          </a:p>
          <a:p>
            <a:pPr lvl="1" eaLnBrk="1" fontAlgn="auto" hangingPunct="1">
              <a:spcAft>
                <a:spcPts val="0"/>
              </a:spcAft>
              <a:buFont typeface="Arial" pitchFamily="34" charset="0"/>
              <a:buChar char="–"/>
              <a:defRPr/>
            </a:pPr>
            <a:r>
              <a:rPr lang="fa-IR" sz="2400" b="1" dirty="0" smtClean="0">
                <a:cs typeface="B Yagut" pitchFamily="2" charset="-78"/>
              </a:rPr>
              <a:t> </a:t>
            </a:r>
            <a:r>
              <a:rPr lang="fa-IR" sz="2400" b="1" dirty="0">
                <a:cs typeface="B Yagut" pitchFamily="2" charset="-78"/>
              </a:rPr>
              <a:t>آشپزخانه ناامن </a:t>
            </a:r>
            <a:endParaRPr lang="fa-IR" sz="2400" b="1" dirty="0" smtClean="0">
              <a:cs typeface="B Yagut" pitchFamily="2" charset="-78"/>
            </a:endParaRPr>
          </a:p>
          <a:p>
            <a:pPr lvl="1" eaLnBrk="1" fontAlgn="auto" hangingPunct="1">
              <a:spcAft>
                <a:spcPts val="0"/>
              </a:spcAft>
              <a:buFont typeface="Arial" pitchFamily="34" charset="0"/>
              <a:buChar char="–"/>
              <a:defRPr/>
            </a:pPr>
            <a:r>
              <a:rPr lang="fa-IR" sz="2400" b="1" dirty="0" smtClean="0">
                <a:cs typeface="B Yagut" pitchFamily="2" charset="-78"/>
              </a:rPr>
              <a:t> </a:t>
            </a:r>
            <a:r>
              <a:rPr lang="fa-IR" sz="2400" b="1" dirty="0">
                <a:cs typeface="B Yagut" pitchFamily="2" charset="-78"/>
              </a:rPr>
              <a:t>اجاق‌هاي پخت و پز </a:t>
            </a:r>
            <a:r>
              <a:rPr lang="fa-IR" sz="2400" b="1" dirty="0" smtClean="0">
                <a:cs typeface="B Yagut" pitchFamily="2" charset="-78"/>
              </a:rPr>
              <a:t>ابتدايي</a:t>
            </a:r>
          </a:p>
          <a:p>
            <a:pPr lvl="1" eaLnBrk="1" fontAlgn="auto" hangingPunct="1">
              <a:spcAft>
                <a:spcPts val="0"/>
              </a:spcAft>
              <a:buFont typeface="Arial" pitchFamily="34" charset="0"/>
              <a:buChar char="–"/>
              <a:defRPr/>
            </a:pPr>
            <a:r>
              <a:rPr lang="fa-IR" sz="2400" b="1" dirty="0" smtClean="0">
                <a:cs typeface="B Yagut" pitchFamily="2" charset="-78"/>
              </a:rPr>
              <a:t> </a:t>
            </a:r>
            <a:r>
              <a:rPr lang="fa-IR" sz="2400" b="1" dirty="0">
                <a:cs typeface="B Yagut" pitchFamily="2" charset="-78"/>
              </a:rPr>
              <a:t>پنجره و پشت بام‌هاي بي‌حفاظ و پله‌هاي بدون نرده </a:t>
            </a:r>
            <a:r>
              <a:rPr lang="fa-IR" sz="2400" b="1" dirty="0" smtClean="0">
                <a:cs typeface="B Yagut" pitchFamily="2" charset="-78"/>
              </a:rPr>
              <a:t>محافظ </a:t>
            </a:r>
          </a:p>
          <a:p>
            <a:pPr lvl="1" eaLnBrk="1" fontAlgn="auto" hangingPunct="1">
              <a:spcAft>
                <a:spcPts val="0"/>
              </a:spcAft>
              <a:buFont typeface="Arial" pitchFamily="34" charset="0"/>
              <a:buChar char="–"/>
              <a:defRPr/>
            </a:pPr>
            <a:r>
              <a:rPr lang="fa-IR" sz="2400" b="1" dirty="0" smtClean="0">
                <a:cs typeface="B Yagut" pitchFamily="2" charset="-78"/>
              </a:rPr>
              <a:t> تنها گذاشتن کودک</a:t>
            </a:r>
          </a:p>
          <a:p>
            <a:pPr lvl="1" eaLnBrk="1" fontAlgn="auto" hangingPunct="1">
              <a:spcAft>
                <a:spcPts val="0"/>
              </a:spcAft>
              <a:buFont typeface="Arial" pitchFamily="34" charset="0"/>
              <a:buChar char="–"/>
              <a:defRPr/>
            </a:pPr>
            <a:r>
              <a:rPr lang="fa-IR" sz="2400" b="1" dirty="0" smtClean="0">
                <a:cs typeface="B Yagut" pitchFamily="2" charset="-78"/>
              </a:rPr>
              <a:t>عدم دسترسي به خدمات </a:t>
            </a:r>
            <a:r>
              <a:rPr lang="fa-IR" sz="2400" b="1" dirty="0">
                <a:cs typeface="B Yagut" pitchFamily="2" charset="-78"/>
              </a:rPr>
              <a:t>مناسب </a:t>
            </a:r>
            <a:r>
              <a:rPr lang="fa-IR" sz="2400" b="1" dirty="0" smtClean="0">
                <a:cs typeface="B Yagut" pitchFamily="2" charset="-78"/>
              </a:rPr>
              <a:t>پزشكي</a:t>
            </a:r>
            <a:endParaRPr lang="en-US" sz="2400" b="1" dirty="0">
              <a:cs typeface="B Yagut" pitchFamily="2" charset="-78"/>
            </a:endParaRPr>
          </a:p>
          <a:p>
            <a:pPr eaLnBrk="1" fontAlgn="auto" hangingPunct="1">
              <a:spcAft>
                <a:spcPts val="0"/>
              </a:spcAft>
              <a:buFont typeface="Arial" pitchFamily="34" charset="0"/>
              <a:buChar char="•"/>
              <a:defRPr/>
            </a:pPr>
            <a:endParaRPr lang="fa-IR" sz="2800" b="1" dirty="0">
              <a:cs typeface="B Yagut"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3775"/>
          </a:xfrm>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Autofit/>
          </a:bodyPr>
          <a:lstStyle/>
          <a:p>
            <a:pPr eaLnBrk="1" fontAlgn="auto" hangingPunct="1">
              <a:spcAft>
                <a:spcPts val="0"/>
              </a:spcAft>
              <a:defRPr/>
            </a:pPr>
            <a:r>
              <a:rPr lang="fa-IR" sz="3600" b="1" dirty="0" smtClean="0">
                <a:solidFill>
                  <a:srgbClr val="0070C0"/>
                </a:solidFill>
                <a:cs typeface="B Yagut" pitchFamily="2" charset="-78"/>
              </a:rPr>
              <a:t>ماتريس هادون </a:t>
            </a:r>
            <a:r>
              <a:rPr lang="en-US" sz="3600" b="1" dirty="0">
                <a:solidFill>
                  <a:srgbClr val="0070C0"/>
                </a:solidFill>
                <a:cs typeface="B Nazanin" pitchFamily="2" charset="-78"/>
              </a:rPr>
              <a:t/>
            </a:r>
            <a:br>
              <a:rPr lang="en-US" sz="3600" b="1" dirty="0">
                <a:solidFill>
                  <a:srgbClr val="0070C0"/>
                </a:solidFill>
                <a:cs typeface="B Nazanin" pitchFamily="2" charset="-78"/>
              </a:rPr>
            </a:br>
            <a:endParaRPr lang="fa-IR" sz="3600" dirty="0">
              <a:solidFill>
                <a:srgbClr val="0070C0"/>
              </a:solidFill>
              <a:cs typeface="B Nazanin" pitchFamily="2" charset="-78"/>
            </a:endParaRPr>
          </a:p>
        </p:txBody>
      </p:sp>
      <p:sp>
        <p:nvSpPr>
          <p:cNvPr id="3" name="Content Placeholder 2"/>
          <p:cNvSpPr>
            <a:spLocks noGrp="1"/>
          </p:cNvSpPr>
          <p:nvPr>
            <p:ph idx="1"/>
          </p:nvPr>
        </p:nvSpPr>
        <p:spPr>
          <a:xfrm>
            <a:off x="457200" y="1484313"/>
            <a:ext cx="8229600" cy="4824412"/>
          </a:xfrm>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buFont typeface="Arial" pitchFamily="34" charset="0"/>
              <a:buChar char="•"/>
              <a:defRPr/>
            </a:pPr>
            <a:r>
              <a:rPr lang="fa-IR" sz="2800" b="1" dirty="0" smtClean="0">
                <a:cs typeface="B Yagut" pitchFamily="2" charset="-78"/>
              </a:rPr>
              <a:t>مدلي براي پيشگيري از آسيبها در سه فاز( پيش از رخداد، حين رخداد و پس از رخداد) كه به سهم و نقش عوامل مختلف (ميزبان، محيط و عامل) توجه دارد.</a:t>
            </a:r>
          </a:p>
          <a:p>
            <a:pPr eaLnBrk="1" fontAlgn="auto" hangingPunct="1">
              <a:spcAft>
                <a:spcPts val="0"/>
              </a:spcAft>
              <a:buFont typeface="Arial" pitchFamily="34" charset="0"/>
              <a:buChar char="•"/>
              <a:defRPr/>
            </a:pPr>
            <a:endParaRPr lang="fa-IR" sz="2800" b="1" dirty="0" smtClean="0">
              <a:cs typeface="B Yagut" pitchFamily="2" charset="-78"/>
            </a:endParaRPr>
          </a:p>
          <a:p>
            <a:pPr eaLnBrk="1" fontAlgn="auto" hangingPunct="1">
              <a:spcAft>
                <a:spcPts val="0"/>
              </a:spcAft>
              <a:buFont typeface="Arial" pitchFamily="34" charset="0"/>
              <a:buChar char="•"/>
              <a:defRPr/>
            </a:pPr>
            <a:r>
              <a:rPr lang="fa-IR" sz="2800" b="1" dirty="0" smtClean="0">
                <a:cs typeface="B Yagut" pitchFamily="2" charset="-78"/>
              </a:rPr>
              <a:t>با </a:t>
            </a:r>
            <a:r>
              <a:rPr lang="fa-IR" sz="2800" b="1" dirty="0">
                <a:cs typeface="B Yagut" pitchFamily="2" charset="-78"/>
              </a:rPr>
              <a:t>استفاده از اين </a:t>
            </a:r>
            <a:r>
              <a:rPr lang="fa-IR" sz="2800" b="1" dirty="0" smtClean="0">
                <a:cs typeface="B Yagut" pitchFamily="2" charset="-78"/>
              </a:rPr>
              <a:t>ماتريس امكان </a:t>
            </a:r>
            <a:r>
              <a:rPr lang="fa-IR" sz="2800" b="1" dirty="0">
                <a:cs typeface="B Yagut" pitchFamily="2" charset="-78"/>
              </a:rPr>
              <a:t>طراحي مداخلات مناسب براي پيشگيري از وقوع حادثه ميسر خواهد </a:t>
            </a:r>
            <a:r>
              <a:rPr lang="fa-IR" sz="2800" b="1" dirty="0" smtClean="0">
                <a:cs typeface="B Yagut" pitchFamily="2" charset="-78"/>
              </a:rPr>
              <a:t>بود. </a:t>
            </a:r>
            <a:endParaRPr lang="en-US" sz="2800" b="1" dirty="0">
              <a:cs typeface="B Yagut" pitchFamily="2" charset="-78"/>
            </a:endParaRPr>
          </a:p>
          <a:p>
            <a:pPr eaLnBrk="1" fontAlgn="auto" hangingPunct="1">
              <a:spcAft>
                <a:spcPts val="0"/>
              </a:spcAft>
              <a:buFont typeface="Arial" pitchFamily="34" charset="0"/>
              <a:buChar char="•"/>
              <a:defRPr/>
            </a:pPr>
            <a:endParaRPr lang="fa-IR" sz="2800" dirty="0">
              <a:cs typeface="B Nazanin"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51519" y="1628775"/>
          <a:ext cx="8640960" cy="4745692"/>
        </p:xfrm>
        <a:graphic>
          <a:graphicData uri="http://schemas.openxmlformats.org/drawingml/2006/table">
            <a:tbl>
              <a:tblPr rtl="1"/>
              <a:tblGrid>
                <a:gridCol w="1171159"/>
                <a:gridCol w="1660222"/>
                <a:gridCol w="1756743"/>
                <a:gridCol w="2271648"/>
                <a:gridCol w="1781188"/>
              </a:tblGrid>
              <a:tr h="633670">
                <a:tc>
                  <a:txBody>
                    <a:bodyPr/>
                    <a:lstStyle/>
                    <a:p>
                      <a:pPr algn="ctr" rtl="1">
                        <a:lnSpc>
                          <a:spcPct val="115000"/>
                        </a:lnSpc>
                        <a:spcAft>
                          <a:spcPts val="0"/>
                        </a:spcAft>
                      </a:pPr>
                      <a:r>
                        <a:rPr lang="fa-IR" sz="1800" b="1" dirty="0">
                          <a:latin typeface="Calibri"/>
                          <a:ea typeface="Calibri"/>
                          <a:cs typeface="B Yagut" pitchFamily="2" charset="-78"/>
                        </a:rPr>
                        <a:t>موقعيت</a:t>
                      </a:r>
                      <a:endParaRPr lang="en-US" sz="18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latin typeface="Calibri"/>
                          <a:ea typeface="Calibri"/>
                          <a:cs typeface="B Yagut" pitchFamily="2" charset="-78"/>
                        </a:rPr>
                        <a:t>انسان</a:t>
                      </a:r>
                      <a:endParaRPr lang="en-US" sz="18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smtClean="0">
                          <a:latin typeface="Calibri"/>
                          <a:ea typeface="Calibri"/>
                          <a:cs typeface="B Yagut" pitchFamily="2" charset="-78"/>
                        </a:rPr>
                        <a:t>عامل خطر</a:t>
                      </a:r>
                      <a:endParaRPr lang="en-US" sz="18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latin typeface="Calibri"/>
                          <a:ea typeface="Calibri"/>
                          <a:cs typeface="B Yagut" pitchFamily="2" charset="-78"/>
                        </a:rPr>
                        <a:t>محيط فيزيكي</a:t>
                      </a:r>
                      <a:endParaRPr lang="en-US" sz="18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smtClean="0">
                          <a:latin typeface="Calibri"/>
                          <a:ea typeface="Calibri"/>
                          <a:cs typeface="B Yagut" pitchFamily="2" charset="-78"/>
                        </a:rPr>
                        <a:t>محيط </a:t>
                      </a:r>
                      <a:r>
                        <a:rPr lang="fa-IR" sz="1800" b="1" dirty="0">
                          <a:latin typeface="Calibri"/>
                          <a:ea typeface="Calibri"/>
                          <a:cs typeface="B Yagut" pitchFamily="2" charset="-78"/>
                        </a:rPr>
                        <a:t>اجتماعي اقتصادي</a:t>
                      </a:r>
                      <a:endParaRPr lang="en-US" sz="18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6595">
                <a:tc>
                  <a:txBody>
                    <a:bodyPr/>
                    <a:lstStyle/>
                    <a:p>
                      <a:pPr algn="ctr" rtl="1">
                        <a:lnSpc>
                          <a:spcPct val="115000"/>
                        </a:lnSpc>
                        <a:spcAft>
                          <a:spcPts val="0"/>
                        </a:spcAft>
                      </a:pPr>
                      <a:r>
                        <a:rPr lang="fa-IR" sz="1800" b="1" dirty="0">
                          <a:latin typeface="Calibri"/>
                          <a:ea typeface="Calibri"/>
                          <a:cs typeface="B Yagut" pitchFamily="2" charset="-78"/>
                        </a:rPr>
                        <a:t>قبل از </a:t>
                      </a:r>
                      <a:r>
                        <a:rPr lang="fa-IR" sz="1800" b="1" dirty="0" smtClean="0">
                          <a:latin typeface="Calibri"/>
                          <a:ea typeface="Calibri"/>
                          <a:cs typeface="B Yagut" pitchFamily="2" charset="-78"/>
                        </a:rPr>
                        <a:t>رخداد</a:t>
                      </a:r>
                      <a:endParaRPr lang="en-US" sz="18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10000"/>
                      </a:schemeClr>
                    </a:solidFill>
                  </a:tcPr>
                </a:tc>
                <a:tc>
                  <a:txBody>
                    <a:bodyPr/>
                    <a:lstStyle/>
                    <a:p>
                      <a:pPr algn="ctr" rtl="1">
                        <a:lnSpc>
                          <a:spcPct val="115000"/>
                        </a:lnSpc>
                        <a:spcAft>
                          <a:spcPts val="0"/>
                        </a:spcAft>
                      </a:pPr>
                      <a:r>
                        <a:rPr lang="fa-IR" sz="1800" dirty="0">
                          <a:latin typeface="Calibri"/>
                          <a:ea typeface="Calibri"/>
                          <a:cs typeface="B Yagut" pitchFamily="2" charset="-78"/>
                        </a:rPr>
                        <a:t>آيا فرد در معرض خطر قرار دارد؟</a:t>
                      </a:r>
                      <a:endParaRPr lang="en-US" sz="1800"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10000"/>
                      </a:schemeClr>
                    </a:solidFill>
                  </a:tcPr>
                </a:tc>
                <a:tc>
                  <a:txBody>
                    <a:bodyPr/>
                    <a:lstStyle/>
                    <a:p>
                      <a:pPr algn="ctr" rtl="1">
                        <a:lnSpc>
                          <a:spcPct val="115000"/>
                        </a:lnSpc>
                        <a:spcAft>
                          <a:spcPts val="0"/>
                        </a:spcAft>
                      </a:pPr>
                      <a:r>
                        <a:rPr lang="fa-IR" sz="1800" dirty="0">
                          <a:latin typeface="Calibri"/>
                          <a:ea typeface="Calibri"/>
                          <a:cs typeface="B Yagut" pitchFamily="2" charset="-78"/>
                        </a:rPr>
                        <a:t>آيا حامل خطرناك است؟ </a:t>
                      </a:r>
                      <a:endParaRPr lang="en-US" sz="1800"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10000"/>
                      </a:schemeClr>
                    </a:solidFill>
                  </a:tcPr>
                </a:tc>
                <a:tc>
                  <a:txBody>
                    <a:bodyPr/>
                    <a:lstStyle/>
                    <a:p>
                      <a:pPr algn="ctr" rtl="1">
                        <a:lnSpc>
                          <a:spcPct val="115000"/>
                        </a:lnSpc>
                        <a:spcAft>
                          <a:spcPts val="0"/>
                        </a:spcAft>
                      </a:pPr>
                      <a:r>
                        <a:rPr lang="fa-IR" sz="1800" dirty="0">
                          <a:latin typeface="Calibri"/>
                          <a:ea typeface="Calibri"/>
                          <a:cs typeface="B Yagut" pitchFamily="2" charset="-78"/>
                        </a:rPr>
                        <a:t>آيا محيط </a:t>
                      </a:r>
                      <a:r>
                        <a:rPr lang="fa-IR" sz="1800" dirty="0" smtClean="0">
                          <a:latin typeface="Calibri"/>
                          <a:ea typeface="Calibri"/>
                          <a:cs typeface="B Yagut" pitchFamily="2" charset="-78"/>
                        </a:rPr>
                        <a:t> فیزیکی پیرامون خطرناك </a:t>
                      </a:r>
                      <a:r>
                        <a:rPr lang="fa-IR" sz="1800" dirty="0">
                          <a:latin typeface="Calibri"/>
                          <a:ea typeface="Calibri"/>
                          <a:cs typeface="B Yagut" pitchFamily="2" charset="-78"/>
                        </a:rPr>
                        <a:t>است؟ </a:t>
                      </a:r>
                      <a:r>
                        <a:rPr lang="fa-IR" sz="1800" dirty="0" smtClean="0">
                          <a:latin typeface="Calibri"/>
                          <a:ea typeface="Calibri"/>
                          <a:cs typeface="B Yagut" pitchFamily="2" charset="-78"/>
                        </a:rPr>
                        <a:t>و آیا داراي </a:t>
                      </a:r>
                      <a:r>
                        <a:rPr lang="fa-IR" sz="1800" dirty="0">
                          <a:latin typeface="Calibri"/>
                          <a:ea typeface="Calibri"/>
                          <a:cs typeface="B Yagut" pitchFamily="2" charset="-78"/>
                        </a:rPr>
                        <a:t>خصوصياتي براي كاهش يا افزايش مخاطرات هست؟ </a:t>
                      </a:r>
                      <a:endParaRPr lang="en-US" sz="1800"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10000"/>
                      </a:schemeClr>
                    </a:solidFill>
                  </a:tcPr>
                </a:tc>
                <a:tc>
                  <a:txBody>
                    <a:bodyPr/>
                    <a:lstStyle/>
                    <a:p>
                      <a:pPr algn="ctr" rtl="1">
                        <a:lnSpc>
                          <a:spcPct val="115000"/>
                        </a:lnSpc>
                        <a:spcAft>
                          <a:spcPts val="0"/>
                        </a:spcAft>
                      </a:pPr>
                      <a:r>
                        <a:rPr lang="fa-IR" sz="1800" dirty="0">
                          <a:latin typeface="Calibri"/>
                          <a:ea typeface="Calibri"/>
                          <a:cs typeface="B Yagut" pitchFamily="2" charset="-78"/>
                        </a:rPr>
                        <a:t>آيا </a:t>
                      </a:r>
                      <a:r>
                        <a:rPr lang="fa-IR" sz="1800" dirty="0" smtClean="0">
                          <a:latin typeface="Calibri"/>
                          <a:ea typeface="Calibri"/>
                          <a:cs typeface="B Yagut" pitchFamily="2" charset="-78"/>
                        </a:rPr>
                        <a:t>محیط اجتماعی اقتصادی باعث </a:t>
                      </a:r>
                      <a:r>
                        <a:rPr lang="fa-IR" sz="1800" dirty="0">
                          <a:latin typeface="Calibri"/>
                          <a:ea typeface="Calibri"/>
                          <a:cs typeface="B Yagut" pitchFamily="2" charset="-78"/>
                        </a:rPr>
                        <a:t>تقويت يا تضعيف خطرات موجود هست؟ </a:t>
                      </a:r>
                      <a:endParaRPr lang="en-US" sz="1800"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10000"/>
                      </a:schemeClr>
                    </a:solidFill>
                  </a:tcPr>
                </a:tc>
              </a:tr>
              <a:tr h="1267341">
                <a:tc>
                  <a:txBody>
                    <a:bodyPr/>
                    <a:lstStyle/>
                    <a:p>
                      <a:pPr algn="ctr" rtl="1">
                        <a:lnSpc>
                          <a:spcPct val="115000"/>
                        </a:lnSpc>
                        <a:spcAft>
                          <a:spcPts val="0"/>
                        </a:spcAft>
                      </a:pPr>
                      <a:r>
                        <a:rPr lang="fa-IR" sz="1800" b="1" dirty="0" smtClean="0">
                          <a:latin typeface="Calibri"/>
                          <a:ea typeface="Calibri"/>
                          <a:cs typeface="B Yagut" pitchFamily="2" charset="-78"/>
                        </a:rPr>
                        <a:t>حین رخداد</a:t>
                      </a:r>
                      <a:endParaRPr lang="en-US" sz="18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70000"/>
                      </a:schemeClr>
                    </a:solidFill>
                  </a:tcPr>
                </a:tc>
                <a:tc>
                  <a:txBody>
                    <a:bodyPr/>
                    <a:lstStyle/>
                    <a:p>
                      <a:pPr algn="ctr" rtl="1">
                        <a:lnSpc>
                          <a:spcPct val="115000"/>
                        </a:lnSpc>
                        <a:spcAft>
                          <a:spcPts val="0"/>
                        </a:spcAft>
                      </a:pPr>
                      <a:r>
                        <a:rPr lang="fa-IR" sz="1800" dirty="0">
                          <a:latin typeface="Calibri"/>
                          <a:ea typeface="Calibri"/>
                          <a:cs typeface="B Yagut" pitchFamily="2" charset="-78"/>
                        </a:rPr>
                        <a:t>آيا فرد قادر است در مقابل انرژي يا نيروي منتقل شده مقاومت كند؟</a:t>
                      </a:r>
                      <a:endParaRPr lang="en-US" sz="1800"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70000"/>
                      </a:schemeClr>
                    </a:solidFill>
                  </a:tcPr>
                </a:tc>
                <a:tc>
                  <a:txBody>
                    <a:bodyPr/>
                    <a:lstStyle/>
                    <a:p>
                      <a:pPr algn="ctr" rtl="1">
                        <a:lnSpc>
                          <a:spcPct val="115000"/>
                        </a:lnSpc>
                        <a:spcAft>
                          <a:spcPts val="0"/>
                        </a:spcAft>
                      </a:pPr>
                      <a:r>
                        <a:rPr lang="fa-IR" sz="1800" dirty="0">
                          <a:latin typeface="Calibri"/>
                          <a:ea typeface="Calibri"/>
                          <a:cs typeface="B Yagut" pitchFamily="2" charset="-78"/>
                        </a:rPr>
                        <a:t>آيا حامل محافظت ايجاد مي‌كند؟ </a:t>
                      </a:r>
                      <a:endParaRPr lang="en-US" sz="1800"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70000"/>
                      </a:schemeClr>
                    </a:solidFill>
                  </a:tcPr>
                </a:tc>
                <a:tc>
                  <a:txBody>
                    <a:bodyPr/>
                    <a:lstStyle/>
                    <a:p>
                      <a:pPr algn="ctr" rtl="1">
                        <a:lnSpc>
                          <a:spcPct val="115000"/>
                        </a:lnSpc>
                        <a:spcAft>
                          <a:spcPts val="0"/>
                        </a:spcAft>
                      </a:pPr>
                      <a:r>
                        <a:rPr lang="fa-IR" sz="1800" dirty="0">
                          <a:latin typeface="Calibri"/>
                          <a:ea typeface="Calibri"/>
                          <a:cs typeface="B Yagut" pitchFamily="2" charset="-78"/>
                        </a:rPr>
                        <a:t>آيا محيط </a:t>
                      </a:r>
                      <a:r>
                        <a:rPr lang="fa-IR" sz="1800" dirty="0" smtClean="0">
                          <a:latin typeface="+mn-lt"/>
                          <a:ea typeface="Calibri"/>
                          <a:cs typeface="B Yagut" pitchFamily="2" charset="-78"/>
                        </a:rPr>
                        <a:t>فیزیکی پیرامون در </a:t>
                      </a:r>
                      <a:r>
                        <a:rPr lang="fa-IR" sz="1800" dirty="0" smtClean="0">
                          <a:latin typeface="Calibri"/>
                          <a:ea typeface="Calibri"/>
                          <a:cs typeface="B Yagut" pitchFamily="2" charset="-78"/>
                        </a:rPr>
                        <a:t>ایجاد</a:t>
                      </a:r>
                      <a:r>
                        <a:rPr lang="fa-IR" sz="1800" baseline="0" dirty="0" smtClean="0">
                          <a:latin typeface="Calibri"/>
                          <a:ea typeface="Calibri"/>
                          <a:cs typeface="B Yagut" pitchFamily="2" charset="-78"/>
                        </a:rPr>
                        <a:t> </a:t>
                      </a:r>
                      <a:r>
                        <a:rPr lang="fa-IR" sz="1800" dirty="0" smtClean="0">
                          <a:latin typeface="Calibri"/>
                          <a:ea typeface="Calibri"/>
                          <a:cs typeface="B Yagut" pitchFamily="2" charset="-78"/>
                        </a:rPr>
                        <a:t>آسيب </a:t>
                      </a:r>
                      <a:r>
                        <a:rPr lang="fa-IR" sz="1800" dirty="0">
                          <a:latin typeface="Calibri"/>
                          <a:ea typeface="Calibri"/>
                          <a:cs typeface="B Yagut" pitchFamily="2" charset="-78"/>
                        </a:rPr>
                        <a:t>مؤثر بوده است؟ </a:t>
                      </a:r>
                      <a:endParaRPr lang="en-US" sz="1800"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70000"/>
                      </a:schemeClr>
                    </a:solidFill>
                  </a:tcPr>
                </a:tc>
                <a:tc>
                  <a:txBody>
                    <a:bodyPr/>
                    <a:lstStyle/>
                    <a:p>
                      <a:pPr algn="ctr" rtl="1">
                        <a:lnSpc>
                          <a:spcPct val="115000"/>
                        </a:lnSpc>
                        <a:spcAft>
                          <a:spcPts val="0"/>
                        </a:spcAft>
                      </a:pPr>
                      <a:r>
                        <a:rPr lang="fa-IR" sz="1800" dirty="0">
                          <a:latin typeface="Calibri"/>
                          <a:ea typeface="Calibri"/>
                          <a:cs typeface="B Yagut" pitchFamily="2" charset="-78"/>
                        </a:rPr>
                        <a:t>آيا </a:t>
                      </a:r>
                      <a:r>
                        <a:rPr lang="fa-IR" sz="1800" dirty="0" smtClean="0">
                          <a:latin typeface="+mn-lt"/>
                          <a:ea typeface="Calibri"/>
                          <a:cs typeface="B Yagut" pitchFamily="2" charset="-78"/>
                        </a:rPr>
                        <a:t>محیط اجتماعی اقتصادی در </a:t>
                      </a:r>
                      <a:r>
                        <a:rPr lang="fa-IR" sz="1800" dirty="0">
                          <a:latin typeface="Calibri"/>
                          <a:ea typeface="Calibri"/>
                          <a:cs typeface="B Yagut" pitchFamily="2" charset="-78"/>
                        </a:rPr>
                        <a:t>ايجاد آسيب </a:t>
                      </a:r>
                      <a:r>
                        <a:rPr lang="fa-IR" sz="1800" dirty="0" smtClean="0">
                          <a:latin typeface="Calibri"/>
                          <a:ea typeface="Calibri"/>
                          <a:cs typeface="B Yagut" pitchFamily="2" charset="-78"/>
                        </a:rPr>
                        <a:t>مؤثر </a:t>
                      </a:r>
                      <a:r>
                        <a:rPr lang="fa-IR" sz="1800" dirty="0">
                          <a:latin typeface="Calibri"/>
                          <a:ea typeface="Calibri"/>
                          <a:cs typeface="B Yagut" pitchFamily="2" charset="-78"/>
                        </a:rPr>
                        <a:t>بوده است؟ </a:t>
                      </a:r>
                      <a:endParaRPr lang="en-US" sz="1800"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70000"/>
                      </a:schemeClr>
                    </a:solidFill>
                  </a:tcPr>
                </a:tc>
              </a:tr>
              <a:tr h="1267341">
                <a:tc>
                  <a:txBody>
                    <a:bodyPr/>
                    <a:lstStyle/>
                    <a:p>
                      <a:pPr algn="ctr" rtl="1">
                        <a:lnSpc>
                          <a:spcPct val="115000"/>
                        </a:lnSpc>
                        <a:spcAft>
                          <a:spcPts val="0"/>
                        </a:spcAft>
                      </a:pPr>
                      <a:r>
                        <a:rPr lang="fa-IR" sz="1800" b="1" dirty="0">
                          <a:latin typeface="Calibri"/>
                          <a:ea typeface="Calibri"/>
                          <a:cs typeface="B Yagut" pitchFamily="2" charset="-78"/>
                        </a:rPr>
                        <a:t>پس از </a:t>
                      </a:r>
                      <a:r>
                        <a:rPr lang="fa-IR" sz="1800" b="1" dirty="0" smtClean="0">
                          <a:latin typeface="Calibri"/>
                          <a:ea typeface="Calibri"/>
                          <a:cs typeface="B Yagut" pitchFamily="2" charset="-78"/>
                        </a:rPr>
                        <a:t>رخداد</a:t>
                      </a:r>
                      <a:endParaRPr lang="en-US" sz="18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1">
                        <a:lnSpc>
                          <a:spcPct val="115000"/>
                        </a:lnSpc>
                        <a:spcAft>
                          <a:spcPts val="0"/>
                        </a:spcAft>
                      </a:pPr>
                      <a:r>
                        <a:rPr lang="fa-IR" sz="1800" dirty="0">
                          <a:latin typeface="Calibri"/>
                          <a:ea typeface="Calibri"/>
                          <a:cs typeface="B Yagut" pitchFamily="2" charset="-78"/>
                        </a:rPr>
                        <a:t>شدت آسيب‌ها و صدمات چقدر است؟ </a:t>
                      </a:r>
                      <a:endParaRPr lang="en-US" sz="1800"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1">
                        <a:lnSpc>
                          <a:spcPct val="115000"/>
                        </a:lnSpc>
                        <a:spcAft>
                          <a:spcPts val="0"/>
                        </a:spcAft>
                      </a:pPr>
                      <a:r>
                        <a:rPr lang="fa-IR" sz="1800" dirty="0">
                          <a:latin typeface="Calibri"/>
                          <a:ea typeface="Calibri"/>
                          <a:cs typeface="B Yagut" pitchFamily="2" charset="-78"/>
                        </a:rPr>
                        <a:t>آيا حامل در ايجاد آسيب </a:t>
                      </a:r>
                      <a:r>
                        <a:rPr lang="fa-IR" sz="1800" dirty="0" smtClean="0">
                          <a:latin typeface="Calibri"/>
                          <a:ea typeface="Calibri"/>
                          <a:cs typeface="B Yagut" pitchFamily="2" charset="-78"/>
                        </a:rPr>
                        <a:t>بیشتر مؤثر </a:t>
                      </a:r>
                      <a:r>
                        <a:rPr lang="fa-IR" sz="1800" dirty="0">
                          <a:latin typeface="Calibri"/>
                          <a:ea typeface="Calibri"/>
                          <a:cs typeface="B Yagut" pitchFamily="2" charset="-78"/>
                        </a:rPr>
                        <a:t>است؟ </a:t>
                      </a:r>
                      <a:endParaRPr lang="en-US" sz="1800"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1">
                        <a:lnSpc>
                          <a:spcPct val="115000"/>
                        </a:lnSpc>
                        <a:spcAft>
                          <a:spcPts val="0"/>
                        </a:spcAft>
                      </a:pPr>
                      <a:r>
                        <a:rPr lang="fa-IR" sz="1800" dirty="0">
                          <a:latin typeface="Calibri"/>
                          <a:ea typeface="Calibri"/>
                          <a:cs typeface="B Yagut" pitchFamily="2" charset="-78"/>
                        </a:rPr>
                        <a:t>آيا </a:t>
                      </a:r>
                      <a:r>
                        <a:rPr lang="fa-IR" sz="1800" dirty="0" smtClean="0">
                          <a:latin typeface="Calibri"/>
                          <a:ea typeface="Calibri"/>
                          <a:cs typeface="B Yagut" pitchFamily="2" charset="-78"/>
                        </a:rPr>
                        <a:t>محيط فیزیکی پیرامون </a:t>
                      </a:r>
                      <a:r>
                        <a:rPr lang="fa-IR" sz="1800" dirty="0">
                          <a:latin typeface="Calibri"/>
                          <a:ea typeface="Calibri"/>
                          <a:cs typeface="B Yagut" pitchFamily="2" charset="-78"/>
                        </a:rPr>
                        <a:t>باعث اضافه شدن صدمه ديگري پس از وقوع حادثه بوده است؟ </a:t>
                      </a:r>
                      <a:endParaRPr lang="en-US" sz="1800"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1">
                        <a:lnSpc>
                          <a:spcPct val="115000"/>
                        </a:lnSpc>
                        <a:spcAft>
                          <a:spcPts val="0"/>
                        </a:spcAft>
                      </a:pPr>
                      <a:r>
                        <a:rPr lang="fa-IR" sz="1800" dirty="0">
                          <a:latin typeface="Calibri"/>
                          <a:ea typeface="Calibri"/>
                          <a:cs typeface="B Yagut" pitchFamily="2" charset="-78"/>
                        </a:rPr>
                        <a:t>آيا محيط در بهبودي مؤثر بوده است؟ </a:t>
                      </a:r>
                      <a:endParaRPr lang="en-US" sz="1800"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bl>
          </a:graphicData>
        </a:graphic>
      </p:graphicFrame>
      <p:sp>
        <p:nvSpPr>
          <p:cNvPr id="5" name="Title 1"/>
          <p:cNvSpPr>
            <a:spLocks noGrp="1"/>
          </p:cNvSpPr>
          <p:nvPr>
            <p:ph type="title"/>
          </p:nvPr>
        </p:nvSpPr>
        <p:spPr>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Autofit/>
          </a:bodyPr>
          <a:lstStyle/>
          <a:p>
            <a:pPr eaLnBrk="1" fontAlgn="auto" hangingPunct="1">
              <a:spcAft>
                <a:spcPts val="0"/>
              </a:spcAft>
              <a:defRPr/>
            </a:pPr>
            <a:r>
              <a:rPr lang="fa-IR" sz="3600" b="1" dirty="0" smtClean="0">
                <a:solidFill>
                  <a:srgbClr val="0070C0"/>
                </a:solidFill>
                <a:cs typeface="B Yagut" pitchFamily="2" charset="-78"/>
              </a:rPr>
              <a:t>ماتريس هادون </a:t>
            </a:r>
            <a:r>
              <a:rPr lang="en-US" sz="3600" b="1" dirty="0">
                <a:solidFill>
                  <a:srgbClr val="0070C0"/>
                </a:solidFill>
                <a:cs typeface="B Yagut" pitchFamily="2" charset="-78"/>
              </a:rPr>
              <a:t/>
            </a:r>
            <a:br>
              <a:rPr lang="en-US" sz="3600" b="1" dirty="0">
                <a:solidFill>
                  <a:srgbClr val="0070C0"/>
                </a:solidFill>
                <a:cs typeface="B Yagut" pitchFamily="2" charset="-78"/>
              </a:rPr>
            </a:br>
            <a:endParaRPr lang="fa-IR" sz="3600" dirty="0">
              <a:solidFill>
                <a:srgbClr val="0070C0"/>
              </a:solidFill>
              <a:cs typeface="B Yagut"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260350"/>
            <a:ext cx="8135938" cy="1143000"/>
          </a:xfrm>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fontScale="90000"/>
          </a:bodyPr>
          <a:lstStyle/>
          <a:p>
            <a:pPr eaLnBrk="1" fontAlgn="auto" hangingPunct="1">
              <a:spcAft>
                <a:spcPts val="0"/>
              </a:spcAft>
              <a:defRPr/>
            </a:pPr>
            <a:r>
              <a:rPr lang="fa-IR" sz="3100" b="1" dirty="0">
                <a:solidFill>
                  <a:srgbClr val="0070C0"/>
                </a:solidFill>
                <a:cs typeface="B Yagut" pitchFamily="2" charset="-78"/>
              </a:rPr>
              <a:t>استراتژي‌هاي 10 گانه هادون در مورد آسيب‌هاي كودكان </a:t>
            </a:r>
            <a:r>
              <a:rPr lang="en-US" dirty="0">
                <a:solidFill>
                  <a:srgbClr val="0070C0"/>
                </a:solidFill>
                <a:cs typeface="B Yagut" pitchFamily="2" charset="-78"/>
              </a:rPr>
              <a:t/>
            </a:r>
            <a:br>
              <a:rPr lang="en-US" dirty="0">
                <a:solidFill>
                  <a:srgbClr val="0070C0"/>
                </a:solidFill>
                <a:cs typeface="B Yagut" pitchFamily="2" charset="-78"/>
              </a:rPr>
            </a:br>
            <a:endParaRPr lang="fa-IR" dirty="0">
              <a:solidFill>
                <a:srgbClr val="0070C0"/>
              </a:solidFill>
              <a:cs typeface="B Yagut" pitchFamily="2" charset="-78"/>
            </a:endParaRPr>
          </a:p>
        </p:txBody>
      </p:sp>
      <p:graphicFrame>
        <p:nvGraphicFramePr>
          <p:cNvPr id="4" name="Content Placeholder 3"/>
          <p:cNvGraphicFramePr>
            <a:graphicFrameLocks noGrp="1"/>
          </p:cNvGraphicFramePr>
          <p:nvPr>
            <p:ph idx="1"/>
          </p:nvPr>
        </p:nvGraphicFramePr>
        <p:xfrm>
          <a:off x="251520" y="1484313"/>
          <a:ext cx="8568952" cy="5086512"/>
        </p:xfrm>
        <a:graphic>
          <a:graphicData uri="http://schemas.openxmlformats.org/drawingml/2006/table">
            <a:tbl>
              <a:tblPr rtl="1"/>
              <a:tblGrid>
                <a:gridCol w="4333162"/>
                <a:gridCol w="4235790"/>
              </a:tblGrid>
              <a:tr h="425502">
                <a:tc>
                  <a:txBody>
                    <a:bodyPr/>
                    <a:lstStyle/>
                    <a:p>
                      <a:pPr algn="ctr" rtl="1">
                        <a:lnSpc>
                          <a:spcPct val="115000"/>
                        </a:lnSpc>
                        <a:spcAft>
                          <a:spcPts val="0"/>
                        </a:spcAft>
                      </a:pPr>
                      <a:r>
                        <a:rPr lang="fa-IR" sz="1600" b="1" dirty="0">
                          <a:latin typeface="Calibri"/>
                          <a:ea typeface="Calibri"/>
                          <a:cs typeface="B Yagut" pitchFamily="2" charset="-78"/>
                        </a:rPr>
                        <a:t>استراتژي</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dirty="0">
                          <a:latin typeface="Calibri"/>
                          <a:ea typeface="Calibri"/>
                          <a:cs typeface="B Yagut" pitchFamily="2" charset="-78"/>
                        </a:rPr>
                        <a:t>مثالي در رابطه با پيشگيري از آسيب‌هاي كودكان</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502">
                <a:tc>
                  <a:txBody>
                    <a:bodyPr/>
                    <a:lstStyle/>
                    <a:p>
                      <a:pPr algn="just" rtl="1">
                        <a:lnSpc>
                          <a:spcPct val="115000"/>
                        </a:lnSpc>
                        <a:spcAft>
                          <a:spcPts val="0"/>
                        </a:spcAft>
                      </a:pPr>
                      <a:r>
                        <a:rPr lang="fa-IR" sz="1600" b="1" dirty="0">
                          <a:latin typeface="Calibri"/>
                          <a:ea typeface="Calibri"/>
                          <a:cs typeface="B Yagut" pitchFamily="2" charset="-78"/>
                        </a:rPr>
                        <a:t>ممانعت از پيدايش نقاط و مسايل خطرساز </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c>
                  <a:txBody>
                    <a:bodyPr/>
                    <a:lstStyle/>
                    <a:p>
                      <a:pPr algn="just" rtl="1">
                        <a:lnSpc>
                          <a:spcPct val="115000"/>
                        </a:lnSpc>
                        <a:spcAft>
                          <a:spcPts val="0"/>
                        </a:spcAft>
                      </a:pPr>
                      <a:r>
                        <a:rPr lang="fa-IR" sz="1600" b="1" dirty="0">
                          <a:latin typeface="Calibri"/>
                          <a:ea typeface="Calibri"/>
                          <a:cs typeface="B Yagut" pitchFamily="2" charset="-78"/>
                        </a:rPr>
                        <a:t>ممنوعيت توليد و فروش محصولات غير ايمن و ناسالم </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r>
              <a:tr h="425502">
                <a:tc>
                  <a:txBody>
                    <a:bodyPr/>
                    <a:lstStyle/>
                    <a:p>
                      <a:pPr algn="just" rtl="1">
                        <a:lnSpc>
                          <a:spcPct val="115000"/>
                        </a:lnSpc>
                        <a:spcAft>
                          <a:spcPts val="0"/>
                        </a:spcAft>
                      </a:pPr>
                      <a:r>
                        <a:rPr lang="fa-IR" sz="1600" b="1" dirty="0">
                          <a:latin typeface="Calibri"/>
                          <a:ea typeface="Calibri"/>
                          <a:cs typeface="B Yagut" pitchFamily="2" charset="-78"/>
                        </a:rPr>
                        <a:t>كاهش مقادير انرژي مصرفي در مواقع خطر </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600" b="1" dirty="0">
                          <a:latin typeface="Calibri"/>
                          <a:ea typeface="Calibri"/>
                          <a:cs typeface="B Yagut" pitchFamily="2" charset="-78"/>
                        </a:rPr>
                        <a:t>كاهش سرعت </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502">
                <a:tc>
                  <a:txBody>
                    <a:bodyPr/>
                    <a:lstStyle/>
                    <a:p>
                      <a:pPr algn="just" rtl="1">
                        <a:lnSpc>
                          <a:spcPct val="115000"/>
                        </a:lnSpc>
                        <a:spcAft>
                          <a:spcPts val="0"/>
                        </a:spcAft>
                      </a:pPr>
                      <a:r>
                        <a:rPr lang="fa-IR" sz="1600" b="1" dirty="0">
                          <a:latin typeface="Calibri"/>
                          <a:ea typeface="Calibri"/>
                          <a:cs typeface="B Yagut" pitchFamily="2" charset="-78"/>
                        </a:rPr>
                        <a:t>پيشگيري از جريان آزاد خطر </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c>
                  <a:txBody>
                    <a:bodyPr/>
                    <a:lstStyle/>
                    <a:p>
                      <a:pPr algn="just" rtl="1">
                        <a:lnSpc>
                          <a:spcPct val="115000"/>
                        </a:lnSpc>
                        <a:spcAft>
                          <a:spcPts val="0"/>
                        </a:spcAft>
                      </a:pPr>
                      <a:r>
                        <a:rPr lang="fa-IR" sz="1600" b="1" dirty="0">
                          <a:latin typeface="Calibri"/>
                          <a:ea typeface="Calibri"/>
                          <a:cs typeface="B Yagut" pitchFamily="2" charset="-78"/>
                        </a:rPr>
                        <a:t>ظروف دارويي </a:t>
                      </a:r>
                      <a:r>
                        <a:rPr lang="fa-IR" sz="1600" b="1" dirty="0" smtClean="0">
                          <a:latin typeface="Calibri"/>
                          <a:ea typeface="Calibri"/>
                          <a:cs typeface="B Yagut" pitchFamily="2" charset="-78"/>
                        </a:rPr>
                        <a:t>با قفل ضد </a:t>
                      </a:r>
                      <a:r>
                        <a:rPr lang="fa-IR" sz="1600" b="1" dirty="0">
                          <a:latin typeface="Calibri"/>
                          <a:ea typeface="Calibri"/>
                          <a:cs typeface="B Yagut" pitchFamily="2" charset="-78"/>
                        </a:rPr>
                        <a:t>كودك </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r>
              <a:tr h="425502">
                <a:tc>
                  <a:txBody>
                    <a:bodyPr/>
                    <a:lstStyle/>
                    <a:p>
                      <a:pPr algn="just" rtl="1">
                        <a:lnSpc>
                          <a:spcPct val="115000"/>
                        </a:lnSpc>
                        <a:spcAft>
                          <a:spcPts val="0"/>
                        </a:spcAft>
                      </a:pPr>
                      <a:r>
                        <a:rPr lang="fa-IR" sz="1600" b="1" dirty="0">
                          <a:latin typeface="Calibri"/>
                          <a:ea typeface="Calibri"/>
                          <a:cs typeface="B Yagut" pitchFamily="2" charset="-78"/>
                        </a:rPr>
                        <a:t>اصلاح و تعديل ميزان و توزيع فضايي خطرات از منشاء اصلي </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600" b="1" dirty="0">
                          <a:latin typeface="Calibri"/>
                          <a:ea typeface="Calibri"/>
                          <a:cs typeface="B Yagut" pitchFamily="2" charset="-78"/>
                        </a:rPr>
                        <a:t>استفاده از كمربندهاي </a:t>
                      </a:r>
                      <a:r>
                        <a:rPr lang="fa-IR" sz="1600" b="1" kern="1200" dirty="0">
                          <a:solidFill>
                            <a:schemeClr val="tx1"/>
                          </a:solidFill>
                          <a:latin typeface="Calibri"/>
                          <a:ea typeface="Calibri"/>
                          <a:cs typeface="B Yagut" pitchFamily="2" charset="-78"/>
                        </a:rPr>
                        <a:t>ايمني و نگه‌دارنده كودك </a:t>
                      </a:r>
                      <a:endParaRPr lang="en-US" sz="1600" b="1" kern="1200" dirty="0">
                        <a:solidFill>
                          <a:schemeClr val="tx1"/>
                        </a:solidFill>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502">
                <a:tc>
                  <a:txBody>
                    <a:bodyPr/>
                    <a:lstStyle/>
                    <a:p>
                      <a:pPr algn="just" rtl="1">
                        <a:lnSpc>
                          <a:spcPct val="115000"/>
                        </a:lnSpc>
                        <a:spcAft>
                          <a:spcPts val="0"/>
                        </a:spcAft>
                      </a:pPr>
                      <a:r>
                        <a:rPr lang="fa-IR" sz="1600" b="1" dirty="0">
                          <a:latin typeface="Calibri"/>
                          <a:ea typeface="Calibri"/>
                          <a:cs typeface="B Yagut" pitchFamily="2" charset="-78"/>
                        </a:rPr>
                        <a:t>جداسازي مردم در بعد زمان و مكان از خطرهاي موجود </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c>
                  <a:txBody>
                    <a:bodyPr/>
                    <a:lstStyle/>
                    <a:p>
                      <a:pPr algn="just" rtl="1">
                        <a:lnSpc>
                          <a:spcPct val="115000"/>
                        </a:lnSpc>
                        <a:spcAft>
                          <a:spcPts val="0"/>
                        </a:spcAft>
                      </a:pPr>
                      <a:r>
                        <a:rPr lang="fa-IR" sz="1600" b="1" dirty="0">
                          <a:latin typeface="Calibri"/>
                          <a:ea typeface="Calibri"/>
                          <a:cs typeface="B Yagut" pitchFamily="2" charset="-78"/>
                        </a:rPr>
                        <a:t>مسيرهاي ويژه دوچرخه سواري و پياده‌روي </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r>
              <a:tr h="425502">
                <a:tc>
                  <a:txBody>
                    <a:bodyPr/>
                    <a:lstStyle/>
                    <a:p>
                      <a:pPr algn="just" rtl="1">
                        <a:lnSpc>
                          <a:spcPct val="115000"/>
                        </a:lnSpc>
                        <a:spcAft>
                          <a:spcPts val="0"/>
                        </a:spcAft>
                      </a:pPr>
                      <a:r>
                        <a:rPr lang="fa-IR" sz="1600" b="1" dirty="0">
                          <a:latin typeface="Calibri"/>
                          <a:ea typeface="Calibri"/>
                          <a:cs typeface="B Yagut" pitchFamily="2" charset="-78"/>
                        </a:rPr>
                        <a:t>دور كردن خطرات از مردم به واسطه قرار دادن موانع فيزيكي </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600" b="1" dirty="0">
                          <a:latin typeface="Calibri"/>
                          <a:ea typeface="Calibri"/>
                          <a:cs typeface="B Yagut" pitchFamily="2" charset="-78"/>
                        </a:rPr>
                        <a:t>ميله و حصار براي پنچره‌ها، حصار استخرها، پوشش چاه‌ها</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502">
                <a:tc>
                  <a:txBody>
                    <a:bodyPr/>
                    <a:lstStyle/>
                    <a:p>
                      <a:pPr algn="just" rtl="1">
                        <a:lnSpc>
                          <a:spcPct val="115000"/>
                        </a:lnSpc>
                        <a:spcAft>
                          <a:spcPts val="0"/>
                        </a:spcAft>
                      </a:pPr>
                      <a:r>
                        <a:rPr lang="fa-IR" sz="1600" b="1" dirty="0">
                          <a:latin typeface="Calibri"/>
                          <a:ea typeface="Calibri"/>
                          <a:cs typeface="B Yagut" pitchFamily="2" charset="-78"/>
                        </a:rPr>
                        <a:t>تعديل و كاهش مناسب كيفيت و شدت خطرات </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c>
                  <a:txBody>
                    <a:bodyPr/>
                    <a:lstStyle/>
                    <a:p>
                      <a:pPr algn="just" rtl="1">
                        <a:lnSpc>
                          <a:spcPct val="115000"/>
                        </a:lnSpc>
                        <a:spcAft>
                          <a:spcPts val="0"/>
                        </a:spcAft>
                      </a:pPr>
                      <a:r>
                        <a:rPr lang="fa-IR" sz="1600" b="1" dirty="0" smtClean="0">
                          <a:latin typeface="Calibri"/>
                          <a:ea typeface="Calibri"/>
                          <a:cs typeface="B Yagut" pitchFamily="2" charset="-78"/>
                        </a:rPr>
                        <a:t>استاندارد و بهینه سازی كف </a:t>
                      </a:r>
                      <a:r>
                        <a:rPr lang="fa-IR" sz="1600" b="1" dirty="0">
                          <a:latin typeface="Calibri"/>
                          <a:ea typeface="Calibri"/>
                          <a:cs typeface="B Yagut" pitchFamily="2" charset="-78"/>
                        </a:rPr>
                        <a:t>محوطه‌هاي بازي </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r>
              <a:tr h="425502">
                <a:tc>
                  <a:txBody>
                    <a:bodyPr/>
                    <a:lstStyle/>
                    <a:p>
                      <a:pPr algn="just" rtl="1">
                        <a:lnSpc>
                          <a:spcPct val="115000"/>
                        </a:lnSpc>
                        <a:spcAft>
                          <a:spcPts val="0"/>
                        </a:spcAft>
                      </a:pPr>
                      <a:r>
                        <a:rPr lang="fa-IR" sz="1600" b="1" dirty="0">
                          <a:latin typeface="Calibri"/>
                          <a:ea typeface="Calibri"/>
                          <a:cs typeface="B Yagut" pitchFamily="2" charset="-78"/>
                        </a:rPr>
                        <a:t>مقاوم سازي افراد در مقابل آسيب‌ها </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600" b="1" dirty="0" smtClean="0">
                          <a:latin typeface="Calibri"/>
                          <a:ea typeface="Calibri"/>
                          <a:cs typeface="B Yagut" pitchFamily="2" charset="-78"/>
                        </a:rPr>
                        <a:t>تغذیه</a:t>
                      </a:r>
                      <a:r>
                        <a:rPr lang="fa-IR" sz="1600" b="1" baseline="0" dirty="0" smtClean="0">
                          <a:latin typeface="Calibri"/>
                          <a:ea typeface="Calibri"/>
                          <a:cs typeface="B Yagut" pitchFamily="2" charset="-78"/>
                        </a:rPr>
                        <a:t> خوب کودکان، </a:t>
                      </a:r>
                      <a:r>
                        <a:rPr lang="fa-IR" sz="1600" b="1" dirty="0" smtClean="0">
                          <a:latin typeface="Calibri"/>
                          <a:ea typeface="Calibri"/>
                          <a:cs typeface="B Yagut" pitchFamily="2" charset="-78"/>
                        </a:rPr>
                        <a:t>آشنايي با فنون شنا</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502">
                <a:tc>
                  <a:txBody>
                    <a:bodyPr/>
                    <a:lstStyle/>
                    <a:p>
                      <a:pPr algn="just" rtl="1">
                        <a:lnSpc>
                          <a:spcPct val="115000"/>
                        </a:lnSpc>
                        <a:spcAft>
                          <a:spcPts val="0"/>
                        </a:spcAft>
                      </a:pPr>
                      <a:r>
                        <a:rPr lang="fa-IR" sz="1600" b="1" dirty="0">
                          <a:latin typeface="Calibri"/>
                          <a:ea typeface="Calibri"/>
                          <a:cs typeface="B Yagut" pitchFamily="2" charset="-78"/>
                        </a:rPr>
                        <a:t>مقابله با آسيب‌هاي ايجاد شده توسط عوامل خطرساز </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c>
                  <a:txBody>
                    <a:bodyPr/>
                    <a:lstStyle/>
                    <a:p>
                      <a:pPr algn="just" rtl="1">
                        <a:lnSpc>
                          <a:spcPct val="115000"/>
                        </a:lnSpc>
                        <a:spcAft>
                          <a:spcPts val="0"/>
                        </a:spcAft>
                      </a:pPr>
                      <a:r>
                        <a:rPr lang="fa-IR" sz="1600" b="1" dirty="0">
                          <a:latin typeface="Calibri"/>
                          <a:ea typeface="Calibri"/>
                          <a:cs typeface="B Yagut" pitchFamily="2" charset="-78"/>
                        </a:rPr>
                        <a:t>كمك‌هاي اوليه براي سوختگي‌ها-(خنك كردن سوختگي‌ها)</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r>
              <a:tr h="425502">
                <a:tc>
                  <a:txBody>
                    <a:bodyPr/>
                    <a:lstStyle/>
                    <a:p>
                      <a:pPr algn="just" rtl="1">
                        <a:lnSpc>
                          <a:spcPct val="115000"/>
                        </a:lnSpc>
                        <a:spcAft>
                          <a:spcPts val="0"/>
                        </a:spcAft>
                      </a:pPr>
                      <a:r>
                        <a:rPr lang="fa-IR" sz="1600" b="1" dirty="0">
                          <a:latin typeface="Calibri"/>
                          <a:ea typeface="Calibri"/>
                          <a:cs typeface="B Yagut" pitchFamily="2" charset="-78"/>
                        </a:rPr>
                        <a:t>تثبيت، درمان و توان‌بخشي افراد آسيب ديده </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600" b="1" dirty="0">
                          <a:latin typeface="Calibri"/>
                          <a:ea typeface="Calibri"/>
                          <a:cs typeface="B Yagut" pitchFamily="2" charset="-78"/>
                        </a:rPr>
                        <a:t>پيوند پوست در سوختگي‌ها، جراحي‌هاي ترميمي و فيزيوتراپي </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188" y="908050"/>
            <a:ext cx="7772400" cy="1470025"/>
          </a:xfrm>
          <a:solidFill>
            <a:schemeClr val="accent1">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defRPr/>
            </a:pPr>
            <a:r>
              <a:rPr lang="fa-IR" sz="3600" dirty="0" smtClean="0">
                <a:solidFill>
                  <a:srgbClr val="0070C0"/>
                </a:solidFill>
                <a:cs typeface="B Nazanin" pitchFamily="2" charset="-78"/>
              </a:rPr>
              <a:t>بچه‌هاي كوچك، حوادث بزرگ</a:t>
            </a:r>
            <a:endParaRPr lang="fa-IR" sz="3600" dirty="0">
              <a:solidFill>
                <a:srgbClr val="0070C0"/>
              </a:solidFill>
              <a:cs typeface="B Nazanin" pitchFamily="2" charset="-78"/>
            </a:endParaRPr>
          </a:p>
        </p:txBody>
      </p:sp>
      <p:sp>
        <p:nvSpPr>
          <p:cNvPr id="3075" name="Subtitle 2"/>
          <p:cNvSpPr>
            <a:spLocks noGrp="1"/>
          </p:cNvSpPr>
          <p:nvPr>
            <p:ph type="subTitle" idx="1"/>
          </p:nvPr>
        </p:nvSpPr>
        <p:spPr>
          <a:xfrm>
            <a:off x="611188" y="2708275"/>
            <a:ext cx="7705725" cy="1441450"/>
          </a:xfrm>
        </p:spPr>
        <p:txBody>
          <a:bodyPr/>
          <a:lstStyle/>
          <a:p>
            <a:pPr eaLnBrk="1" hangingPunct="1"/>
            <a:r>
              <a:rPr lang="fa-IR" sz="2800" b="1" smtClean="0">
                <a:solidFill>
                  <a:srgbClr val="0070C0"/>
                </a:solidFill>
                <a:cs typeface="B Nazanin" pitchFamily="2" charset="-78"/>
              </a:rPr>
              <a:t>از سري كتاب‌هاي ”</a:t>
            </a:r>
            <a:r>
              <a:rPr lang="ar-SA" sz="2800" b="1" smtClean="0">
                <a:solidFill>
                  <a:srgbClr val="0070C0"/>
                </a:solidFill>
                <a:cs typeface="B Nazanin" pitchFamily="2" charset="-78"/>
              </a:rPr>
              <a:t>آسیب های کودکان قابل پیشگیری هستند</a:t>
            </a:r>
            <a:r>
              <a:rPr lang="fa-IR" sz="2800" b="1" smtClean="0">
                <a:solidFill>
                  <a:srgbClr val="0070C0"/>
                </a:solidFill>
                <a:cs typeface="B Nazanin" pitchFamily="2" charset="-78"/>
              </a:rPr>
              <a:t>“</a:t>
            </a:r>
            <a:endParaRPr lang="en-US" sz="2800" smtClean="0">
              <a:solidFill>
                <a:srgbClr val="0070C0"/>
              </a:solidFill>
              <a:cs typeface="B Nazanin" pitchFamily="2" charset="-78"/>
            </a:endParaRPr>
          </a:p>
          <a:p>
            <a:pPr eaLnBrk="1" hangingPunct="1"/>
            <a:r>
              <a:rPr lang="ar-SA" sz="2800" b="1" smtClean="0">
                <a:solidFill>
                  <a:srgbClr val="0070C0"/>
                </a:solidFill>
                <a:cs typeface="B Nazanin" pitchFamily="2" charset="-78"/>
              </a:rPr>
              <a:t>ويژه مربيان</a:t>
            </a:r>
            <a:endParaRPr lang="en-US" sz="2800" smtClean="0">
              <a:solidFill>
                <a:srgbClr val="0070C0"/>
              </a:solidFill>
              <a:cs typeface="B Nazanin" pitchFamily="2" charset="-78"/>
            </a:endParaRPr>
          </a:p>
          <a:p>
            <a:pPr eaLnBrk="1" hangingPunct="1"/>
            <a:endParaRPr lang="fa-IR" smtClean="0">
              <a:solidFill>
                <a:srgbClr val="0070C0"/>
              </a:solidFill>
            </a:endParaRPr>
          </a:p>
        </p:txBody>
      </p:sp>
      <p:pic>
        <p:nvPicPr>
          <p:cNvPr id="3076" name="Picture 5" descr="kolat 2.bmp"/>
          <p:cNvPicPr>
            <a:picLocks noChangeAspect="1"/>
          </p:cNvPicPr>
          <p:nvPr/>
        </p:nvPicPr>
        <p:blipFill>
          <a:blip r:embed="rId2" cstate="print"/>
          <a:srcRect/>
          <a:stretch>
            <a:fillRect/>
          </a:stretch>
        </p:blipFill>
        <p:spPr bwMode="auto">
          <a:xfrm>
            <a:off x="611188" y="4359275"/>
            <a:ext cx="7777162" cy="1670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95288" y="188913"/>
            <a:ext cx="8229600" cy="1143000"/>
          </a:xfrm>
        </p:spPr>
        <p:txBody>
          <a:bodyPr/>
          <a:lstStyle/>
          <a:p>
            <a:pPr eaLnBrk="1" hangingPunct="1"/>
            <a:r>
              <a:rPr lang="fa-IR" sz="3200" b="1" dirty="0" smtClean="0">
                <a:solidFill>
                  <a:srgbClr val="0070C0"/>
                </a:solidFill>
                <a:cs typeface="B Yagut" pitchFamily="2" charset="-78"/>
              </a:rPr>
              <a:t>جدول راه‌كارهاي كليدي كاهش آسيب كودكان</a:t>
            </a:r>
            <a:endParaRPr lang="fa-IR" sz="3200" dirty="0" smtClean="0">
              <a:solidFill>
                <a:srgbClr val="0070C0"/>
              </a:solidFill>
              <a:cs typeface="B Yagut" pitchFamily="2" charset="-78"/>
            </a:endParaRPr>
          </a:p>
        </p:txBody>
      </p:sp>
      <p:graphicFrame>
        <p:nvGraphicFramePr>
          <p:cNvPr id="4" name="Content Placeholder 3"/>
          <p:cNvGraphicFramePr>
            <a:graphicFrameLocks noGrp="1"/>
          </p:cNvGraphicFramePr>
          <p:nvPr>
            <p:ph idx="1"/>
          </p:nvPr>
        </p:nvGraphicFramePr>
        <p:xfrm>
          <a:off x="971601" y="1052513"/>
          <a:ext cx="7704087" cy="5137356"/>
        </p:xfrm>
        <a:graphic>
          <a:graphicData uri="http://schemas.openxmlformats.org/drawingml/2006/table">
            <a:tbl>
              <a:tblPr rtl="1"/>
              <a:tblGrid>
                <a:gridCol w="2802843"/>
                <a:gridCol w="2450622"/>
                <a:gridCol w="2450622"/>
              </a:tblGrid>
              <a:tr h="255629">
                <a:tc>
                  <a:txBody>
                    <a:bodyPr/>
                    <a:lstStyle/>
                    <a:p>
                      <a:pPr algn="ctr" rtl="1">
                        <a:lnSpc>
                          <a:spcPct val="115000"/>
                        </a:lnSpc>
                        <a:spcAft>
                          <a:spcPts val="1000"/>
                        </a:spcAft>
                      </a:pPr>
                      <a:r>
                        <a:rPr lang="fa-IR" sz="1600" b="1" dirty="0">
                          <a:latin typeface="Calibri"/>
                          <a:ea typeface="Calibri"/>
                          <a:cs typeface="B Yagut" pitchFamily="2" charset="-78"/>
                        </a:rPr>
                        <a:t>راه‌كارهاي كليدي</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1000"/>
                        </a:spcAft>
                      </a:pPr>
                      <a:r>
                        <a:rPr lang="fa-IR" sz="1600" b="1" dirty="0">
                          <a:latin typeface="Calibri"/>
                          <a:ea typeface="Calibri"/>
                          <a:cs typeface="B Yagut" pitchFamily="2" charset="-78"/>
                        </a:rPr>
                        <a:t>حوادث ترافيكي</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1000"/>
                        </a:spcAft>
                      </a:pPr>
                      <a:r>
                        <a:rPr lang="fa-IR" sz="1600" b="1" dirty="0">
                          <a:latin typeface="Calibri"/>
                          <a:ea typeface="Calibri"/>
                          <a:cs typeface="B Yagut" pitchFamily="2" charset="-78"/>
                        </a:rPr>
                        <a:t>غرق شدگي</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1022514">
                <a:tc>
                  <a:txBody>
                    <a:bodyPr/>
                    <a:lstStyle/>
                    <a:p>
                      <a:pPr algn="ctr" rtl="1">
                        <a:lnSpc>
                          <a:spcPct val="115000"/>
                        </a:lnSpc>
                        <a:spcAft>
                          <a:spcPts val="1000"/>
                        </a:spcAft>
                      </a:pPr>
                      <a:r>
                        <a:rPr lang="fa-IR" sz="1600" b="1" dirty="0">
                          <a:latin typeface="Calibri"/>
                          <a:ea typeface="Calibri"/>
                          <a:cs typeface="B Yagut" pitchFamily="2" charset="-78"/>
                        </a:rPr>
                        <a:t>قوانين و مقررات</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rtl="1">
                        <a:lnSpc>
                          <a:spcPct val="115000"/>
                        </a:lnSpc>
                        <a:spcAft>
                          <a:spcPts val="1000"/>
                        </a:spcAft>
                      </a:pPr>
                      <a:r>
                        <a:rPr lang="fa-IR" sz="1800" b="0" kern="1200" dirty="0">
                          <a:solidFill>
                            <a:schemeClr val="dk1"/>
                          </a:solidFill>
                          <a:latin typeface="+mn-lt"/>
                          <a:ea typeface="+mn-ea"/>
                          <a:cs typeface="B Yagut" pitchFamily="2" charset="-78"/>
                        </a:rPr>
                        <a:t>محدود كردن سرعت، </a:t>
                      </a:r>
                      <a:r>
                        <a:rPr lang="fa-IR" sz="1800" b="0" kern="1200" dirty="0" smtClean="0">
                          <a:solidFill>
                            <a:schemeClr val="dk1"/>
                          </a:solidFill>
                          <a:latin typeface="+mn-lt"/>
                          <a:ea typeface="+mn-ea"/>
                          <a:cs typeface="B Yagut" pitchFamily="2" charset="-78"/>
                        </a:rPr>
                        <a:t>ممنوعیت رانندگی حین مصرف الکل، </a:t>
                      </a:r>
                      <a:r>
                        <a:rPr lang="fa-IR" sz="1800" b="0" kern="1200" dirty="0">
                          <a:solidFill>
                            <a:schemeClr val="dk1"/>
                          </a:solidFill>
                          <a:latin typeface="+mn-lt"/>
                          <a:ea typeface="+mn-ea"/>
                          <a:cs typeface="B Yagut" pitchFamily="2" charset="-78"/>
                        </a:rPr>
                        <a:t>صندلي كودك </a:t>
                      </a:r>
                      <a:endParaRPr lang="en-US" sz="1800" b="0"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fa-IR" sz="1800" b="0" kern="1200" dirty="0" smtClean="0">
                          <a:solidFill>
                            <a:schemeClr val="dk1"/>
                          </a:solidFill>
                          <a:latin typeface="+mn-lt"/>
                          <a:ea typeface="+mn-ea"/>
                          <a:cs typeface="B Yagut" pitchFamily="2" charset="-78"/>
                        </a:rPr>
                        <a:t>ممنوعیت شیرجه در استخر</a:t>
                      </a:r>
                      <a:r>
                        <a:rPr lang="fa-IR" sz="1800" b="0" kern="1200" baseline="0" dirty="0" smtClean="0">
                          <a:solidFill>
                            <a:schemeClr val="dk1"/>
                          </a:solidFill>
                          <a:latin typeface="+mn-lt"/>
                          <a:ea typeface="+mn-ea"/>
                          <a:cs typeface="B Yagut" pitchFamily="2" charset="-78"/>
                        </a:rPr>
                        <a:t>، سن مجاز برای </a:t>
                      </a:r>
                      <a:r>
                        <a:rPr lang="fa-IR" sz="1800" b="0" kern="1200" baseline="0" dirty="0" smtClean="0">
                          <a:solidFill>
                            <a:schemeClr val="dk1"/>
                          </a:solidFill>
                          <a:latin typeface="+mn-lt"/>
                          <a:ea typeface="+mn-ea"/>
                          <a:cs typeface="B Yagut" pitchFamily="2" charset="-78"/>
                        </a:rPr>
                        <a:t>استفاده</a:t>
                      </a:r>
                      <a:r>
                        <a:rPr lang="fa-IR" sz="1800" b="0" kern="1200" dirty="0" smtClean="0">
                          <a:solidFill>
                            <a:schemeClr val="dk1"/>
                          </a:solidFill>
                          <a:latin typeface="+mn-lt"/>
                          <a:ea typeface="+mn-ea"/>
                          <a:cs typeface="B Yagut" pitchFamily="2" charset="-78"/>
                        </a:rPr>
                        <a:t> </a:t>
                      </a:r>
                      <a:r>
                        <a:rPr lang="fa-IR" sz="1800" b="0" kern="1200" dirty="0" smtClean="0">
                          <a:solidFill>
                            <a:schemeClr val="dk1"/>
                          </a:solidFill>
                          <a:latin typeface="+mn-lt"/>
                          <a:ea typeface="+mn-ea"/>
                          <a:cs typeface="B Yagut" pitchFamily="2" charset="-78"/>
                        </a:rPr>
                        <a:t>از استخر بزرگسالان.</a:t>
                      </a:r>
                      <a:endParaRPr lang="en-US" sz="1800" b="0"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2514">
                <a:tc>
                  <a:txBody>
                    <a:bodyPr/>
                    <a:lstStyle/>
                    <a:p>
                      <a:pPr algn="ctr" rtl="1">
                        <a:lnSpc>
                          <a:spcPct val="115000"/>
                        </a:lnSpc>
                        <a:spcAft>
                          <a:spcPts val="1000"/>
                        </a:spcAft>
                      </a:pPr>
                      <a:r>
                        <a:rPr lang="fa-IR" sz="1600" b="1" dirty="0">
                          <a:latin typeface="Calibri"/>
                          <a:ea typeface="Calibri"/>
                          <a:cs typeface="B Yagut" pitchFamily="2" charset="-78"/>
                        </a:rPr>
                        <a:t>تغيير در محصول</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rtl="1">
                        <a:lnSpc>
                          <a:spcPct val="115000"/>
                        </a:lnSpc>
                        <a:spcAft>
                          <a:spcPts val="1000"/>
                        </a:spcAft>
                      </a:pPr>
                      <a:r>
                        <a:rPr lang="fa-IR" sz="1800" b="0" kern="1200" dirty="0">
                          <a:solidFill>
                            <a:schemeClr val="dk1"/>
                          </a:solidFill>
                          <a:latin typeface="+mn-lt"/>
                          <a:ea typeface="+mn-ea"/>
                          <a:cs typeface="B Yagut" pitchFamily="2" charset="-78"/>
                        </a:rPr>
                        <a:t>تغيير خودرو و نصب سيستم‌هاي مقاوم در برابر كودك </a:t>
                      </a:r>
                      <a:endParaRPr lang="en-US" sz="1800" b="0"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fa-IR" sz="1800" b="0" kern="1200" dirty="0">
                          <a:solidFill>
                            <a:schemeClr val="dk1"/>
                          </a:solidFill>
                          <a:latin typeface="+mn-lt"/>
                          <a:ea typeface="+mn-ea"/>
                          <a:cs typeface="B Yagut" pitchFamily="2" charset="-78"/>
                        </a:rPr>
                        <a:t>وسايل مخصوص شناورسازي فردي </a:t>
                      </a:r>
                      <a:endParaRPr lang="en-US" sz="1800" b="0"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78142">
                <a:tc>
                  <a:txBody>
                    <a:bodyPr/>
                    <a:lstStyle/>
                    <a:p>
                      <a:pPr algn="ctr" rtl="1">
                        <a:lnSpc>
                          <a:spcPct val="115000"/>
                        </a:lnSpc>
                        <a:spcAft>
                          <a:spcPts val="1000"/>
                        </a:spcAft>
                      </a:pPr>
                      <a:r>
                        <a:rPr lang="fa-IR" sz="1600" b="1" dirty="0">
                          <a:latin typeface="Calibri"/>
                          <a:ea typeface="Calibri"/>
                          <a:cs typeface="B Yagut" pitchFamily="2" charset="-78"/>
                        </a:rPr>
                        <a:t>تغييرات محيطي</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rtl="1">
                        <a:lnSpc>
                          <a:spcPct val="115000"/>
                        </a:lnSpc>
                        <a:spcAft>
                          <a:spcPts val="1000"/>
                        </a:spcAft>
                      </a:pPr>
                      <a:r>
                        <a:rPr lang="fa-IR" sz="1800" b="0" kern="1200" dirty="0" smtClean="0">
                          <a:solidFill>
                            <a:schemeClr val="dk1"/>
                          </a:solidFill>
                          <a:latin typeface="+mn-lt"/>
                          <a:ea typeface="+mn-ea"/>
                          <a:cs typeface="B Yagut" pitchFamily="2" charset="-78"/>
                        </a:rPr>
                        <a:t>مسيرهاي </a:t>
                      </a:r>
                      <a:r>
                        <a:rPr lang="fa-IR" sz="1800" b="0" kern="1200" dirty="0">
                          <a:solidFill>
                            <a:schemeClr val="dk1"/>
                          </a:solidFill>
                          <a:latin typeface="+mn-lt"/>
                          <a:ea typeface="+mn-ea"/>
                          <a:cs typeface="B Yagut" pitchFamily="2" charset="-78"/>
                        </a:rPr>
                        <a:t>ايمن به مدرسه، محل‌هاي بازي ايمن‌تر </a:t>
                      </a:r>
                      <a:endParaRPr lang="en-US" sz="1800" b="0"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fa-IR" sz="1800" b="0" kern="1200" dirty="0">
                          <a:solidFill>
                            <a:schemeClr val="dk1"/>
                          </a:solidFill>
                          <a:latin typeface="+mn-lt"/>
                          <a:ea typeface="+mn-ea"/>
                          <a:cs typeface="B Yagut" pitchFamily="2" charset="-78"/>
                        </a:rPr>
                        <a:t>موانع مانند پوشش </a:t>
                      </a:r>
                      <a:r>
                        <a:rPr lang="fa-IR" sz="1800" b="0" kern="1200" dirty="0" smtClean="0">
                          <a:solidFill>
                            <a:schemeClr val="dk1"/>
                          </a:solidFill>
                          <a:latin typeface="+mn-lt"/>
                          <a:ea typeface="+mn-ea"/>
                          <a:cs typeface="B Yagut" pitchFamily="2" charset="-78"/>
                        </a:rPr>
                        <a:t>مناسب محوطه</a:t>
                      </a:r>
                      <a:r>
                        <a:rPr lang="fa-IR" sz="1800" b="0" kern="1200" baseline="0" dirty="0" smtClean="0">
                          <a:solidFill>
                            <a:schemeClr val="dk1"/>
                          </a:solidFill>
                          <a:latin typeface="+mn-lt"/>
                          <a:ea typeface="+mn-ea"/>
                          <a:cs typeface="B Yagut" pitchFamily="2" charset="-78"/>
                        </a:rPr>
                        <a:t> پیرامون استخر</a:t>
                      </a:r>
                      <a:r>
                        <a:rPr lang="fa-IR" sz="1800" b="0" kern="1200" dirty="0" smtClean="0">
                          <a:solidFill>
                            <a:schemeClr val="dk1"/>
                          </a:solidFill>
                          <a:latin typeface="+mn-lt"/>
                          <a:ea typeface="+mn-ea"/>
                          <a:cs typeface="B Yagut" pitchFamily="2" charset="-78"/>
                        </a:rPr>
                        <a:t> </a:t>
                      </a:r>
                      <a:r>
                        <a:rPr lang="fa-IR" sz="1800" b="0" kern="1200" dirty="0">
                          <a:solidFill>
                            <a:schemeClr val="dk1"/>
                          </a:solidFill>
                          <a:latin typeface="+mn-lt"/>
                          <a:ea typeface="+mn-ea"/>
                          <a:cs typeface="B Yagut" pitchFamily="2" charset="-78"/>
                        </a:rPr>
                        <a:t>و حفاظ توري </a:t>
                      </a:r>
                      <a:endParaRPr lang="en-US" sz="1800" b="0"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6885">
                <a:tc>
                  <a:txBody>
                    <a:bodyPr/>
                    <a:lstStyle/>
                    <a:p>
                      <a:pPr algn="ctr" rtl="1">
                        <a:lnSpc>
                          <a:spcPct val="115000"/>
                        </a:lnSpc>
                        <a:spcAft>
                          <a:spcPts val="1000"/>
                        </a:spcAft>
                      </a:pPr>
                      <a:r>
                        <a:rPr lang="fa-IR" sz="1600" b="1" dirty="0">
                          <a:latin typeface="Calibri"/>
                          <a:ea typeface="Calibri"/>
                          <a:cs typeface="B Yagut" pitchFamily="2" charset="-78"/>
                        </a:rPr>
                        <a:t>آموزش و مهارت‌آموزي</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rtl="1">
                        <a:lnSpc>
                          <a:spcPct val="115000"/>
                        </a:lnSpc>
                        <a:spcAft>
                          <a:spcPts val="1000"/>
                        </a:spcAft>
                      </a:pPr>
                      <a:r>
                        <a:rPr lang="fa-IR" sz="1800" b="0" kern="1200">
                          <a:solidFill>
                            <a:schemeClr val="dk1"/>
                          </a:solidFill>
                          <a:latin typeface="+mn-lt"/>
                          <a:ea typeface="+mn-ea"/>
                          <a:cs typeface="B Yagut" pitchFamily="2" charset="-78"/>
                        </a:rPr>
                        <a:t>استفاده از كلاه ايمني </a:t>
                      </a:r>
                      <a:endParaRPr lang="en-US" sz="1800" b="0" kern="120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fa-IR" sz="1800" b="0" kern="1200" dirty="0">
                          <a:solidFill>
                            <a:schemeClr val="dk1"/>
                          </a:solidFill>
                          <a:latin typeface="+mn-lt"/>
                          <a:ea typeface="+mn-ea"/>
                          <a:cs typeface="B Yagut" pitchFamily="2" charset="-78"/>
                        </a:rPr>
                        <a:t>آموزش شنا، نظارت</a:t>
                      </a:r>
                      <a:endParaRPr lang="en-US" sz="1800" b="0"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6885">
                <a:tc>
                  <a:txBody>
                    <a:bodyPr/>
                    <a:lstStyle/>
                    <a:p>
                      <a:pPr algn="ctr" rtl="1">
                        <a:lnSpc>
                          <a:spcPct val="115000"/>
                        </a:lnSpc>
                        <a:spcAft>
                          <a:spcPts val="1000"/>
                        </a:spcAft>
                      </a:pPr>
                      <a:r>
                        <a:rPr lang="fa-IR" sz="1600" b="1" dirty="0">
                          <a:latin typeface="Calibri"/>
                          <a:ea typeface="Calibri"/>
                          <a:cs typeface="B Yagut" pitchFamily="2" charset="-78"/>
                        </a:rPr>
                        <a:t>مراقبت‌هاي پزشكي اورژانس </a:t>
                      </a:r>
                      <a:endParaRPr lang="en-US" sz="1600" b="1" dirty="0">
                        <a:latin typeface="Calibri"/>
                        <a:ea typeface="Calibri"/>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rtl="1">
                        <a:lnSpc>
                          <a:spcPct val="115000"/>
                        </a:lnSpc>
                        <a:spcAft>
                          <a:spcPts val="1000"/>
                        </a:spcAft>
                      </a:pPr>
                      <a:r>
                        <a:rPr lang="fa-IR" sz="1800" b="0" kern="1200" dirty="0">
                          <a:solidFill>
                            <a:schemeClr val="dk1"/>
                          </a:solidFill>
                          <a:latin typeface="+mn-lt"/>
                          <a:ea typeface="+mn-ea"/>
                          <a:cs typeface="B Yagut" pitchFamily="2" charset="-78"/>
                        </a:rPr>
                        <a:t>مراكز دوستدار كودك، </a:t>
                      </a:r>
                      <a:r>
                        <a:rPr lang="fa-IR" sz="1800" b="0" kern="1200" dirty="0" smtClean="0">
                          <a:solidFill>
                            <a:schemeClr val="dk1"/>
                          </a:solidFill>
                          <a:latin typeface="+mn-lt"/>
                          <a:ea typeface="+mn-ea"/>
                          <a:cs typeface="B Yagut" pitchFamily="2" charset="-78"/>
                        </a:rPr>
                        <a:t>تجهیزات و لوازم ویژه</a:t>
                      </a:r>
                      <a:r>
                        <a:rPr lang="fa-IR" sz="1800" b="0" kern="1200" baseline="0" dirty="0" smtClean="0">
                          <a:solidFill>
                            <a:schemeClr val="dk1"/>
                          </a:solidFill>
                          <a:latin typeface="+mn-lt"/>
                          <a:ea typeface="+mn-ea"/>
                          <a:cs typeface="B Yagut" pitchFamily="2" charset="-78"/>
                        </a:rPr>
                        <a:t> </a:t>
                      </a:r>
                      <a:r>
                        <a:rPr lang="fa-IR" sz="1800" b="0" kern="1200" dirty="0" smtClean="0">
                          <a:solidFill>
                            <a:schemeClr val="dk1"/>
                          </a:solidFill>
                          <a:latin typeface="+mn-lt"/>
                          <a:ea typeface="+mn-ea"/>
                          <a:cs typeface="B Yagut" pitchFamily="2" charset="-78"/>
                        </a:rPr>
                        <a:t>كودك </a:t>
                      </a:r>
                      <a:endParaRPr lang="en-US" sz="1800" b="0"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fa-IR" sz="1800" b="0" kern="1200" dirty="0">
                          <a:solidFill>
                            <a:schemeClr val="dk1"/>
                          </a:solidFill>
                          <a:latin typeface="+mn-lt"/>
                          <a:ea typeface="+mn-ea"/>
                          <a:cs typeface="B Yagut" pitchFamily="2" charset="-78"/>
                        </a:rPr>
                        <a:t>عمليات احيا فوري </a:t>
                      </a:r>
                      <a:endParaRPr lang="en-US" sz="1800" b="0"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395288" y="188913"/>
            <a:ext cx="8229600" cy="1143000"/>
          </a:xfrm>
        </p:spPr>
        <p:txBody>
          <a:bodyPr/>
          <a:lstStyle/>
          <a:p>
            <a:pPr eaLnBrk="1" hangingPunct="1"/>
            <a:r>
              <a:rPr lang="fa-IR" sz="3200" b="1" dirty="0" smtClean="0">
                <a:solidFill>
                  <a:srgbClr val="0070C0"/>
                </a:solidFill>
                <a:cs typeface="B Yagut" pitchFamily="2" charset="-78"/>
              </a:rPr>
              <a:t>جدول راه‌كارهاي كليدي كاهش آسيب كودكان</a:t>
            </a:r>
            <a:endParaRPr lang="fa-IR" sz="3200" dirty="0" smtClean="0">
              <a:solidFill>
                <a:srgbClr val="0070C0"/>
              </a:solidFill>
              <a:cs typeface="B Yagut" pitchFamily="2" charset="-78"/>
            </a:endParaRPr>
          </a:p>
        </p:txBody>
      </p:sp>
      <p:graphicFrame>
        <p:nvGraphicFramePr>
          <p:cNvPr id="4" name="Content Placeholder 3"/>
          <p:cNvGraphicFramePr>
            <a:graphicFrameLocks noGrp="1"/>
          </p:cNvGraphicFramePr>
          <p:nvPr>
            <p:ph idx="1"/>
          </p:nvPr>
        </p:nvGraphicFramePr>
        <p:xfrm>
          <a:off x="755576" y="1052513"/>
          <a:ext cx="7920112" cy="5351927"/>
        </p:xfrm>
        <a:graphic>
          <a:graphicData uri="http://schemas.openxmlformats.org/drawingml/2006/table">
            <a:tbl>
              <a:tblPr rtl="1"/>
              <a:tblGrid>
                <a:gridCol w="2185419"/>
                <a:gridCol w="1910787"/>
                <a:gridCol w="1911953"/>
                <a:gridCol w="1911953"/>
              </a:tblGrid>
              <a:tr h="255629">
                <a:tc>
                  <a:txBody>
                    <a:bodyPr/>
                    <a:lstStyle/>
                    <a:p>
                      <a:pPr marL="0" algn="r" defTabSz="914400" rtl="1" eaLnBrk="1" latinLnBrk="0" hangingPunct="1">
                        <a:lnSpc>
                          <a:spcPct val="115000"/>
                        </a:lnSpc>
                        <a:spcAft>
                          <a:spcPts val="1000"/>
                        </a:spcAft>
                      </a:pPr>
                      <a:r>
                        <a:rPr lang="fa-IR" sz="1800" b="1" kern="1200" dirty="0">
                          <a:solidFill>
                            <a:schemeClr val="dk1"/>
                          </a:solidFill>
                          <a:latin typeface="+mn-lt"/>
                          <a:ea typeface="+mn-ea"/>
                          <a:cs typeface="B Yagut" pitchFamily="2" charset="-78"/>
                        </a:rPr>
                        <a:t>راه‌كارهاي كليدي</a:t>
                      </a:r>
                      <a:endParaRPr lang="en-US" sz="1800" b="1"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algn="r" defTabSz="914400" rtl="1" eaLnBrk="1" latinLnBrk="0" hangingPunct="1">
                        <a:lnSpc>
                          <a:spcPct val="115000"/>
                        </a:lnSpc>
                        <a:spcAft>
                          <a:spcPts val="1000"/>
                        </a:spcAft>
                      </a:pPr>
                      <a:r>
                        <a:rPr lang="fa-IR" sz="1800" b="1" kern="1200" dirty="0">
                          <a:solidFill>
                            <a:schemeClr val="dk1"/>
                          </a:solidFill>
                          <a:latin typeface="+mn-lt"/>
                          <a:ea typeface="+mn-ea"/>
                          <a:cs typeface="B Yagut" pitchFamily="2" charset="-78"/>
                        </a:rPr>
                        <a:t>سوختگي</a:t>
                      </a:r>
                      <a:endParaRPr lang="en-US" sz="1800" b="1"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algn="r" defTabSz="914400" rtl="1" eaLnBrk="1" latinLnBrk="0" hangingPunct="1">
                        <a:lnSpc>
                          <a:spcPct val="115000"/>
                        </a:lnSpc>
                        <a:spcAft>
                          <a:spcPts val="1000"/>
                        </a:spcAft>
                      </a:pPr>
                      <a:r>
                        <a:rPr lang="fa-IR" sz="1800" b="1" kern="1200" dirty="0">
                          <a:solidFill>
                            <a:schemeClr val="dk1"/>
                          </a:solidFill>
                          <a:latin typeface="+mn-lt"/>
                          <a:ea typeface="+mn-ea"/>
                          <a:cs typeface="B Yagut" pitchFamily="2" charset="-78"/>
                        </a:rPr>
                        <a:t>سقوط</a:t>
                      </a:r>
                      <a:endParaRPr lang="en-US" sz="1800" b="1"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algn="r" defTabSz="914400" rtl="1" eaLnBrk="1" latinLnBrk="0" hangingPunct="1">
                        <a:lnSpc>
                          <a:spcPct val="115000"/>
                        </a:lnSpc>
                        <a:spcAft>
                          <a:spcPts val="1000"/>
                        </a:spcAft>
                      </a:pPr>
                      <a:r>
                        <a:rPr lang="fa-IR" sz="1800" b="1" kern="1200" dirty="0">
                          <a:solidFill>
                            <a:schemeClr val="dk1"/>
                          </a:solidFill>
                          <a:latin typeface="+mn-lt"/>
                          <a:ea typeface="+mn-ea"/>
                          <a:cs typeface="B Yagut" pitchFamily="2" charset="-78"/>
                        </a:rPr>
                        <a:t>مسموميت</a:t>
                      </a:r>
                      <a:endParaRPr lang="en-US" sz="1800" b="1"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1022514">
                <a:tc>
                  <a:txBody>
                    <a:bodyPr/>
                    <a:lstStyle/>
                    <a:p>
                      <a:pPr marL="0" algn="r" defTabSz="914400" rtl="1" eaLnBrk="1" latinLnBrk="0" hangingPunct="1">
                        <a:lnSpc>
                          <a:spcPct val="115000"/>
                        </a:lnSpc>
                        <a:spcAft>
                          <a:spcPts val="1000"/>
                        </a:spcAft>
                      </a:pPr>
                      <a:r>
                        <a:rPr lang="fa-IR" sz="1800" b="1" kern="1200" dirty="0">
                          <a:solidFill>
                            <a:schemeClr val="dk1"/>
                          </a:solidFill>
                          <a:latin typeface="+mn-lt"/>
                          <a:ea typeface="+mn-ea"/>
                          <a:cs typeface="B Yagut" pitchFamily="2" charset="-78"/>
                        </a:rPr>
                        <a:t>قوانين و مقررات</a:t>
                      </a:r>
                      <a:endParaRPr lang="en-US" sz="1800" b="1"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algn="r" defTabSz="914400" rtl="1" eaLnBrk="1" latinLnBrk="0" hangingPunct="1">
                        <a:lnSpc>
                          <a:spcPct val="115000"/>
                        </a:lnSpc>
                        <a:spcAft>
                          <a:spcPts val="1000"/>
                        </a:spcAft>
                      </a:pPr>
                      <a:r>
                        <a:rPr lang="fa-IR" sz="1800" b="0" kern="1200" dirty="0">
                          <a:solidFill>
                            <a:schemeClr val="dk1"/>
                          </a:solidFill>
                          <a:latin typeface="+mn-lt"/>
                          <a:ea typeface="+mn-ea"/>
                          <a:cs typeface="B Yagut" pitchFamily="2" charset="-78"/>
                        </a:rPr>
                        <a:t>قوانين مربوط به دماي </a:t>
                      </a:r>
                      <a:r>
                        <a:rPr lang="fa-IR" sz="1800" b="0" kern="1200" dirty="0" smtClean="0">
                          <a:solidFill>
                            <a:schemeClr val="dk1"/>
                          </a:solidFill>
                          <a:latin typeface="+mn-lt"/>
                          <a:ea typeface="+mn-ea"/>
                          <a:cs typeface="B Yagut" pitchFamily="2" charset="-78"/>
                        </a:rPr>
                        <a:t>آب</a:t>
                      </a:r>
                      <a:r>
                        <a:rPr lang="fa-IR" sz="1800" b="0" kern="1200" baseline="0" dirty="0" smtClean="0">
                          <a:solidFill>
                            <a:schemeClr val="dk1"/>
                          </a:solidFill>
                          <a:latin typeface="+mn-lt"/>
                          <a:ea typeface="+mn-ea"/>
                          <a:cs typeface="B Yagut" pitchFamily="2" charset="-78"/>
                        </a:rPr>
                        <a:t>، لزوم نصب</a:t>
                      </a:r>
                      <a:r>
                        <a:rPr lang="fa-IR" sz="1800" b="0" kern="1200" dirty="0" smtClean="0">
                          <a:solidFill>
                            <a:schemeClr val="dk1"/>
                          </a:solidFill>
                          <a:latin typeface="+mn-lt"/>
                          <a:ea typeface="+mn-ea"/>
                          <a:cs typeface="B Yagut" pitchFamily="2" charset="-78"/>
                        </a:rPr>
                        <a:t> </a:t>
                      </a:r>
                      <a:r>
                        <a:rPr lang="fa-IR" sz="1800" b="0" kern="1200" dirty="0">
                          <a:solidFill>
                            <a:schemeClr val="dk1"/>
                          </a:solidFill>
                          <a:latin typeface="+mn-lt"/>
                          <a:ea typeface="+mn-ea"/>
                          <a:cs typeface="B Yagut" pitchFamily="2" charset="-78"/>
                        </a:rPr>
                        <a:t>هشدار دهنده دود</a:t>
                      </a:r>
                      <a:endParaRPr lang="en-US" sz="1800" b="0"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lnSpc>
                          <a:spcPct val="115000"/>
                        </a:lnSpc>
                        <a:spcAft>
                          <a:spcPts val="1000"/>
                        </a:spcAft>
                      </a:pPr>
                      <a:r>
                        <a:rPr lang="fa-IR" sz="1800" b="0" kern="1200" dirty="0">
                          <a:solidFill>
                            <a:schemeClr val="dk1"/>
                          </a:solidFill>
                          <a:latin typeface="+mn-lt"/>
                          <a:ea typeface="+mn-ea"/>
                          <a:cs typeface="B Yagut" pitchFamily="2" charset="-78"/>
                        </a:rPr>
                        <a:t>استانداردهاي لوازم بازي</a:t>
                      </a:r>
                      <a:endParaRPr lang="en-US" sz="1800" b="0"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lnSpc>
                          <a:spcPct val="115000"/>
                        </a:lnSpc>
                        <a:spcAft>
                          <a:spcPts val="1000"/>
                        </a:spcAft>
                      </a:pPr>
                      <a:r>
                        <a:rPr lang="fa-IR" sz="1800" b="0" kern="1200" dirty="0" smtClean="0">
                          <a:solidFill>
                            <a:schemeClr val="dk1"/>
                          </a:solidFill>
                          <a:latin typeface="+mn-lt"/>
                          <a:ea typeface="+mn-ea"/>
                          <a:cs typeface="B Yagut" pitchFamily="2" charset="-78"/>
                        </a:rPr>
                        <a:t>رعایت استاندارد در توليد</a:t>
                      </a:r>
                      <a:r>
                        <a:rPr lang="fa-IR" sz="1800" b="0" kern="1200" dirty="0">
                          <a:solidFill>
                            <a:schemeClr val="dk1"/>
                          </a:solidFill>
                          <a:latin typeface="+mn-lt"/>
                          <a:ea typeface="+mn-ea"/>
                          <a:cs typeface="B Yagut" pitchFamily="2" charset="-78"/>
                        </a:rPr>
                        <a:t>، انبار و توزيع مواد </a:t>
                      </a:r>
                      <a:r>
                        <a:rPr lang="fa-IR" sz="1800" b="0" kern="1200" dirty="0" smtClean="0">
                          <a:solidFill>
                            <a:schemeClr val="dk1"/>
                          </a:solidFill>
                          <a:latin typeface="+mn-lt"/>
                          <a:ea typeface="+mn-ea"/>
                          <a:cs typeface="B Yagut" pitchFamily="2" charset="-78"/>
                        </a:rPr>
                        <a:t>خطرناك</a:t>
                      </a:r>
                      <a:endParaRPr lang="en-US" sz="1800" b="0"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2514">
                <a:tc>
                  <a:txBody>
                    <a:bodyPr/>
                    <a:lstStyle/>
                    <a:p>
                      <a:pPr marL="0" algn="r" defTabSz="914400" rtl="1" eaLnBrk="1" latinLnBrk="0" hangingPunct="1">
                        <a:lnSpc>
                          <a:spcPct val="115000"/>
                        </a:lnSpc>
                        <a:spcAft>
                          <a:spcPts val="1000"/>
                        </a:spcAft>
                      </a:pPr>
                      <a:r>
                        <a:rPr lang="fa-IR" sz="1800" b="1" kern="1200" dirty="0">
                          <a:solidFill>
                            <a:schemeClr val="dk1"/>
                          </a:solidFill>
                          <a:latin typeface="+mn-lt"/>
                          <a:ea typeface="+mn-ea"/>
                          <a:cs typeface="B Yagut" pitchFamily="2" charset="-78"/>
                        </a:rPr>
                        <a:t>تغيير در محصول</a:t>
                      </a:r>
                      <a:endParaRPr lang="en-US" sz="1800" b="1"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algn="r" defTabSz="914400" rtl="1" eaLnBrk="1" latinLnBrk="0" hangingPunct="1">
                        <a:lnSpc>
                          <a:spcPct val="115000"/>
                        </a:lnSpc>
                        <a:spcAft>
                          <a:spcPts val="1000"/>
                        </a:spcAft>
                      </a:pPr>
                      <a:r>
                        <a:rPr lang="fa-IR" sz="1800" b="0" kern="1200" dirty="0" smtClean="0">
                          <a:solidFill>
                            <a:schemeClr val="dk1"/>
                          </a:solidFill>
                          <a:latin typeface="+mn-lt"/>
                          <a:ea typeface="+mn-ea"/>
                          <a:cs typeface="B Yagut" pitchFamily="2" charset="-78"/>
                        </a:rPr>
                        <a:t>وسایل گرم کننده و چراغ‌هاي </a:t>
                      </a:r>
                      <a:r>
                        <a:rPr lang="fa-IR" sz="1800" b="0" kern="1200" dirty="0" smtClean="0">
                          <a:solidFill>
                            <a:schemeClr val="dk1"/>
                          </a:solidFill>
                          <a:latin typeface="+mn-lt"/>
                          <a:ea typeface="+mn-ea"/>
                          <a:cs typeface="B Yagut" pitchFamily="2" charset="-78"/>
                        </a:rPr>
                        <a:t>ايمن</a:t>
                      </a:r>
                      <a:endParaRPr lang="en-US" sz="1800" b="0"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lnSpc>
                          <a:spcPct val="115000"/>
                        </a:lnSpc>
                        <a:spcAft>
                          <a:spcPts val="1000"/>
                        </a:spcAft>
                      </a:pPr>
                      <a:r>
                        <a:rPr lang="fa-IR" sz="1800" b="0" kern="1200" dirty="0">
                          <a:solidFill>
                            <a:schemeClr val="dk1"/>
                          </a:solidFill>
                          <a:latin typeface="+mn-lt"/>
                          <a:ea typeface="+mn-ea"/>
                          <a:cs typeface="B Yagut" pitchFamily="2" charset="-78"/>
                        </a:rPr>
                        <a:t>تغيير در روروك و صندلي كودك </a:t>
                      </a:r>
                      <a:endParaRPr lang="en-US" sz="1800" b="0"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lnSpc>
                          <a:spcPct val="115000"/>
                        </a:lnSpc>
                        <a:spcAft>
                          <a:spcPts val="1000"/>
                        </a:spcAft>
                      </a:pPr>
                      <a:r>
                        <a:rPr lang="fa-IR" sz="1800" b="0" kern="1200" dirty="0">
                          <a:solidFill>
                            <a:schemeClr val="dk1"/>
                          </a:solidFill>
                          <a:latin typeface="+mn-lt"/>
                          <a:ea typeface="+mn-ea"/>
                          <a:cs typeface="B Yagut" pitchFamily="2" charset="-78"/>
                        </a:rPr>
                        <a:t>بسته‌بندي داروها، شيشه‌ها و بطري‌هاي با </a:t>
                      </a:r>
                      <a:r>
                        <a:rPr lang="fa-IR" sz="1800" b="0" kern="1200" dirty="0" smtClean="0">
                          <a:solidFill>
                            <a:schemeClr val="dk1"/>
                          </a:solidFill>
                          <a:latin typeface="+mn-lt"/>
                          <a:ea typeface="+mn-ea"/>
                          <a:cs typeface="B Yagut" pitchFamily="2" charset="-78"/>
                        </a:rPr>
                        <a:t>قفل كودك </a:t>
                      </a:r>
                      <a:endParaRPr lang="en-US" sz="1800" b="0"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78142">
                <a:tc>
                  <a:txBody>
                    <a:bodyPr/>
                    <a:lstStyle/>
                    <a:p>
                      <a:pPr marL="0" algn="r" defTabSz="914400" rtl="1" eaLnBrk="1" latinLnBrk="0" hangingPunct="1">
                        <a:lnSpc>
                          <a:spcPct val="115000"/>
                        </a:lnSpc>
                        <a:spcAft>
                          <a:spcPts val="1000"/>
                        </a:spcAft>
                      </a:pPr>
                      <a:r>
                        <a:rPr lang="fa-IR" sz="1800" b="1" kern="1200" dirty="0">
                          <a:solidFill>
                            <a:schemeClr val="dk1"/>
                          </a:solidFill>
                          <a:latin typeface="+mn-lt"/>
                          <a:ea typeface="+mn-ea"/>
                          <a:cs typeface="B Yagut" pitchFamily="2" charset="-78"/>
                        </a:rPr>
                        <a:t>تغييرات محيطي</a:t>
                      </a:r>
                      <a:endParaRPr lang="en-US" sz="1800" b="1"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algn="r" defTabSz="914400" rtl="1" eaLnBrk="1" latinLnBrk="0" hangingPunct="1">
                        <a:lnSpc>
                          <a:spcPct val="115000"/>
                        </a:lnSpc>
                        <a:spcAft>
                          <a:spcPts val="1000"/>
                        </a:spcAft>
                      </a:pPr>
                      <a:r>
                        <a:rPr lang="fa-IR" sz="1800" b="0" kern="1200" dirty="0">
                          <a:solidFill>
                            <a:schemeClr val="dk1"/>
                          </a:solidFill>
                          <a:latin typeface="+mn-lt"/>
                          <a:ea typeface="+mn-ea"/>
                          <a:cs typeface="B Yagut" pitchFamily="2" charset="-78"/>
                        </a:rPr>
                        <a:t>جداسازي منطقه پخت و پز از محل </a:t>
                      </a:r>
                      <a:r>
                        <a:rPr lang="fa-IR" sz="1800" b="0" kern="1200" dirty="0" smtClean="0">
                          <a:solidFill>
                            <a:schemeClr val="dk1"/>
                          </a:solidFill>
                          <a:latin typeface="+mn-lt"/>
                          <a:ea typeface="+mn-ea"/>
                          <a:cs typeface="B Yagut" pitchFamily="2" charset="-78"/>
                        </a:rPr>
                        <a:t>بازی کودک</a:t>
                      </a:r>
                      <a:endParaRPr lang="en-US" sz="1800" b="0"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lnSpc>
                          <a:spcPct val="115000"/>
                        </a:lnSpc>
                        <a:spcAft>
                          <a:spcPts val="1000"/>
                        </a:spcAft>
                      </a:pPr>
                      <a:r>
                        <a:rPr lang="fa-IR" sz="1800" b="0" kern="1200" dirty="0">
                          <a:solidFill>
                            <a:schemeClr val="dk1"/>
                          </a:solidFill>
                          <a:latin typeface="+mn-lt"/>
                          <a:ea typeface="+mn-ea"/>
                          <a:cs typeface="B Yagut" pitchFamily="2" charset="-78"/>
                        </a:rPr>
                        <a:t>حفاظ پنجره در ساختمان‌هاي مرتفع، نرده پشت بام، مانع براي راه‌پله‌ها </a:t>
                      </a:r>
                      <a:endParaRPr lang="en-US" sz="1800" b="0"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lnSpc>
                          <a:spcPct val="115000"/>
                        </a:lnSpc>
                        <a:spcAft>
                          <a:spcPts val="1000"/>
                        </a:spcAft>
                      </a:pPr>
                      <a:r>
                        <a:rPr lang="fa-IR" sz="1800" b="0" kern="1200" dirty="0">
                          <a:solidFill>
                            <a:schemeClr val="dk1"/>
                          </a:solidFill>
                          <a:latin typeface="+mn-lt"/>
                          <a:ea typeface="+mn-ea"/>
                          <a:cs typeface="B Yagut" pitchFamily="2" charset="-78"/>
                        </a:rPr>
                        <a:t>ذخيره سازي و نگهداري ايمن مواد خطرناك </a:t>
                      </a:r>
                      <a:endParaRPr lang="en-US" sz="1800" b="0"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6885">
                <a:tc>
                  <a:txBody>
                    <a:bodyPr/>
                    <a:lstStyle/>
                    <a:p>
                      <a:pPr marL="0" algn="r" defTabSz="914400" rtl="1" eaLnBrk="1" latinLnBrk="0" hangingPunct="1">
                        <a:lnSpc>
                          <a:spcPct val="115000"/>
                        </a:lnSpc>
                        <a:spcAft>
                          <a:spcPts val="1000"/>
                        </a:spcAft>
                      </a:pPr>
                      <a:r>
                        <a:rPr lang="fa-IR" sz="1800" b="1" kern="1200" dirty="0">
                          <a:solidFill>
                            <a:schemeClr val="dk1"/>
                          </a:solidFill>
                          <a:latin typeface="+mn-lt"/>
                          <a:ea typeface="+mn-ea"/>
                          <a:cs typeface="B Yagut" pitchFamily="2" charset="-78"/>
                        </a:rPr>
                        <a:t>آموزش و مهارت‌آموزي</a:t>
                      </a:r>
                      <a:endParaRPr lang="en-US" sz="1800" b="1"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algn="r" defTabSz="914400" rtl="1" eaLnBrk="1" latinLnBrk="0" hangingPunct="1">
                        <a:lnSpc>
                          <a:spcPct val="115000"/>
                        </a:lnSpc>
                        <a:spcAft>
                          <a:spcPts val="1000"/>
                        </a:spcAft>
                      </a:pPr>
                      <a:r>
                        <a:rPr lang="fa-IR" sz="1800" b="0" kern="1200">
                          <a:solidFill>
                            <a:schemeClr val="dk1"/>
                          </a:solidFill>
                          <a:latin typeface="+mn-lt"/>
                          <a:ea typeface="+mn-ea"/>
                          <a:cs typeface="B Yagut" pitchFamily="2" charset="-78"/>
                        </a:rPr>
                        <a:t>كمك‌هاي اوليه، سرد كردن سوختگي </a:t>
                      </a:r>
                      <a:endParaRPr lang="en-US" sz="1800" b="0" kern="120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lnSpc>
                          <a:spcPct val="115000"/>
                        </a:lnSpc>
                        <a:spcAft>
                          <a:spcPts val="1000"/>
                        </a:spcAft>
                      </a:pPr>
                      <a:r>
                        <a:rPr lang="fa-IR" sz="1800" b="0" kern="1200" dirty="0" smtClean="0">
                          <a:solidFill>
                            <a:schemeClr val="dk1"/>
                          </a:solidFill>
                          <a:latin typeface="+mn-lt"/>
                          <a:ea typeface="+mn-ea"/>
                          <a:cs typeface="B Yagut" pitchFamily="2" charset="-78"/>
                        </a:rPr>
                        <a:t>بررسي خانه براي شناسايي </a:t>
                      </a:r>
                      <a:r>
                        <a:rPr lang="fa-IR" sz="1800" b="0" kern="1200" dirty="0">
                          <a:solidFill>
                            <a:schemeClr val="dk1"/>
                          </a:solidFill>
                          <a:latin typeface="+mn-lt"/>
                          <a:ea typeface="+mn-ea"/>
                          <a:cs typeface="B Yagut" pitchFamily="2" charset="-78"/>
                        </a:rPr>
                        <a:t>خطر سقوط </a:t>
                      </a:r>
                      <a:endParaRPr lang="en-US" sz="1800" b="0"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lnSpc>
                          <a:spcPct val="115000"/>
                        </a:lnSpc>
                        <a:spcAft>
                          <a:spcPts val="1000"/>
                        </a:spcAft>
                      </a:pPr>
                      <a:r>
                        <a:rPr lang="fa-IR" sz="1800" b="0" kern="1200" dirty="0">
                          <a:solidFill>
                            <a:schemeClr val="dk1"/>
                          </a:solidFill>
                          <a:latin typeface="+mn-lt"/>
                          <a:ea typeface="+mn-ea"/>
                          <a:cs typeface="B Yagut" pitchFamily="2" charset="-78"/>
                        </a:rPr>
                        <a:t>كمك‌هاي اوليه فوري </a:t>
                      </a:r>
                      <a:endParaRPr lang="en-US" sz="1800" b="0"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6885">
                <a:tc>
                  <a:txBody>
                    <a:bodyPr/>
                    <a:lstStyle/>
                    <a:p>
                      <a:pPr marL="0" algn="r" defTabSz="914400" rtl="1" eaLnBrk="1" latinLnBrk="0" hangingPunct="1">
                        <a:lnSpc>
                          <a:spcPct val="115000"/>
                        </a:lnSpc>
                        <a:spcAft>
                          <a:spcPts val="1000"/>
                        </a:spcAft>
                      </a:pPr>
                      <a:r>
                        <a:rPr lang="fa-IR" sz="1800" b="1" kern="1200" dirty="0">
                          <a:solidFill>
                            <a:schemeClr val="dk1"/>
                          </a:solidFill>
                          <a:latin typeface="+mn-lt"/>
                          <a:ea typeface="+mn-ea"/>
                          <a:cs typeface="B Yagut" pitchFamily="2" charset="-78"/>
                        </a:rPr>
                        <a:t>مراقبت‌هاي پزشكي اورژانس </a:t>
                      </a:r>
                      <a:endParaRPr lang="en-US" sz="1800" b="1"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algn="r" defTabSz="914400" rtl="1" eaLnBrk="1" latinLnBrk="0" hangingPunct="1">
                        <a:lnSpc>
                          <a:spcPct val="115000"/>
                        </a:lnSpc>
                        <a:spcAft>
                          <a:spcPts val="1000"/>
                        </a:spcAft>
                      </a:pPr>
                      <a:r>
                        <a:rPr lang="fa-IR" sz="1800" b="0" kern="1200" dirty="0">
                          <a:solidFill>
                            <a:schemeClr val="dk1"/>
                          </a:solidFill>
                          <a:latin typeface="+mn-lt"/>
                          <a:ea typeface="+mn-ea"/>
                          <a:cs typeface="B Yagut" pitchFamily="2" charset="-78"/>
                        </a:rPr>
                        <a:t>مراكز سوختگي </a:t>
                      </a:r>
                      <a:r>
                        <a:rPr lang="fa-IR" sz="1800" b="0" kern="1200" dirty="0" smtClean="0">
                          <a:solidFill>
                            <a:schemeClr val="dk1"/>
                          </a:solidFill>
                          <a:latin typeface="+mn-lt"/>
                          <a:ea typeface="+mn-ea"/>
                          <a:cs typeface="B Yagut" pitchFamily="2" charset="-78"/>
                        </a:rPr>
                        <a:t>مجهز</a:t>
                      </a:r>
                      <a:endParaRPr lang="en-US" sz="1800" b="0"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lnSpc>
                          <a:spcPct val="115000"/>
                        </a:lnSpc>
                        <a:spcAft>
                          <a:spcPts val="1000"/>
                        </a:spcAft>
                      </a:pPr>
                      <a:r>
                        <a:rPr lang="fa-IR" sz="1800" b="0" kern="1200" dirty="0">
                          <a:solidFill>
                            <a:schemeClr val="dk1"/>
                          </a:solidFill>
                          <a:latin typeface="+mn-lt"/>
                          <a:ea typeface="+mn-ea"/>
                          <a:cs typeface="B Yagut" pitchFamily="2" charset="-78"/>
                        </a:rPr>
                        <a:t>درمان مناسب و به موقع و مراقبت‌هاي مربوط به كودك </a:t>
                      </a:r>
                      <a:endParaRPr lang="en-US" sz="1800" b="0"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lnSpc>
                          <a:spcPct val="115000"/>
                        </a:lnSpc>
                        <a:spcAft>
                          <a:spcPts val="1000"/>
                        </a:spcAft>
                      </a:pPr>
                      <a:r>
                        <a:rPr lang="fa-IR" sz="1800" b="0" kern="1200" dirty="0">
                          <a:solidFill>
                            <a:schemeClr val="dk1"/>
                          </a:solidFill>
                          <a:latin typeface="+mn-lt"/>
                          <a:ea typeface="+mn-ea"/>
                          <a:cs typeface="B Yagut" pitchFamily="2" charset="-78"/>
                        </a:rPr>
                        <a:t>مراكز درمان مسموميت </a:t>
                      </a:r>
                      <a:endParaRPr lang="en-US" sz="1800" b="0" kern="1200" dirty="0">
                        <a:solidFill>
                          <a:schemeClr val="dk1"/>
                        </a:solidFill>
                        <a:latin typeface="+mn-lt"/>
                        <a:ea typeface="+mn-ea"/>
                        <a:cs typeface="B Yagu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274638"/>
            <a:ext cx="8435975" cy="777875"/>
          </a:xfrm>
        </p:spPr>
        <p:style>
          <a:lnRef idx="2">
            <a:schemeClr val="accent1"/>
          </a:lnRef>
          <a:fillRef idx="1">
            <a:schemeClr val="lt1"/>
          </a:fillRef>
          <a:effectRef idx="0">
            <a:schemeClr val="accent1"/>
          </a:effectRef>
          <a:fontRef idx="minor">
            <a:schemeClr val="dk1"/>
          </a:fontRef>
        </p:style>
        <p:txBody>
          <a:bodyPr rtlCol="1">
            <a:noAutofit/>
          </a:bodyPr>
          <a:lstStyle/>
          <a:p>
            <a:pPr eaLnBrk="1" fontAlgn="auto" hangingPunct="1">
              <a:spcAft>
                <a:spcPts val="0"/>
              </a:spcAft>
              <a:defRPr/>
            </a:pPr>
            <a:r>
              <a:rPr lang="fa-IR" sz="2400" b="1" dirty="0" smtClean="0">
                <a:solidFill>
                  <a:srgbClr val="0070C0"/>
                </a:solidFill>
                <a:cs typeface="B Nazanin" pitchFamily="2" charset="-78"/>
              </a:rPr>
              <a:t/>
            </a:r>
            <a:br>
              <a:rPr lang="fa-IR" sz="2400" b="1" dirty="0" smtClean="0">
                <a:solidFill>
                  <a:srgbClr val="0070C0"/>
                </a:solidFill>
                <a:cs typeface="B Nazanin" pitchFamily="2" charset="-78"/>
              </a:rPr>
            </a:br>
            <a:r>
              <a:rPr lang="fa-IR" sz="2400" b="1" dirty="0" smtClean="0">
                <a:solidFill>
                  <a:srgbClr val="0070C0"/>
                </a:solidFill>
                <a:cs typeface="B Yagut" pitchFamily="2" charset="-78"/>
              </a:rPr>
              <a:t>این </a:t>
            </a:r>
            <a:r>
              <a:rPr lang="fa-IR" sz="2400" b="1" dirty="0">
                <a:solidFill>
                  <a:srgbClr val="0070C0"/>
                </a:solidFill>
                <a:cs typeface="B Yagut" pitchFamily="2" charset="-78"/>
              </a:rPr>
              <a:t>نمودار نشان می دهد چه خطراتی کودکان 24-0 ماهه را تهدید می کند که باید از آن ها آگاه بود</a:t>
            </a:r>
            <a:r>
              <a:rPr lang="en-US" sz="2400" dirty="0">
                <a:solidFill>
                  <a:srgbClr val="0070C0"/>
                </a:solidFill>
                <a:cs typeface="B Nazanin" pitchFamily="2" charset="-78"/>
              </a:rPr>
              <a:t/>
            </a:r>
            <a:br>
              <a:rPr lang="en-US" sz="2400" dirty="0">
                <a:solidFill>
                  <a:srgbClr val="0070C0"/>
                </a:solidFill>
                <a:cs typeface="B Nazanin" pitchFamily="2" charset="-78"/>
              </a:rPr>
            </a:br>
            <a:endParaRPr lang="fa-IR" sz="2400" dirty="0">
              <a:solidFill>
                <a:srgbClr val="0070C0"/>
              </a:solidFill>
              <a:cs typeface="B Nazanin" pitchFamily="2" charset="-78"/>
            </a:endParaRPr>
          </a:p>
        </p:txBody>
      </p:sp>
      <p:graphicFrame>
        <p:nvGraphicFramePr>
          <p:cNvPr id="6" name="Content Placeholder 5"/>
          <p:cNvGraphicFramePr>
            <a:graphicFrameLocks noGrp="1"/>
          </p:cNvGraphicFramePr>
          <p:nvPr>
            <p:ph idx="1"/>
          </p:nvPr>
        </p:nvGraphicFramePr>
        <p:xfrm>
          <a:off x="251520" y="1600200"/>
          <a:ext cx="8435280" cy="3701008"/>
        </p:xfrm>
        <a:graphic>
          <a:graphicData uri="http://schemas.openxmlformats.org/drawingml/2006/table">
            <a:tbl>
              <a:tblPr firstRow="1" bandRow="1">
                <a:tableStyleId>{5C22544A-7EE6-4342-B048-85BDC9FD1C3A}</a:tableStyleId>
              </a:tblPr>
              <a:tblGrid>
                <a:gridCol w="1584176"/>
                <a:gridCol w="1789936"/>
                <a:gridCol w="1687056"/>
                <a:gridCol w="1687056"/>
                <a:gridCol w="1687056"/>
              </a:tblGrid>
              <a:tr h="690981">
                <a:tc>
                  <a:txBody>
                    <a:bodyPr/>
                    <a:lstStyle/>
                    <a:p>
                      <a:pPr algn="ctr"/>
                      <a:r>
                        <a:rPr lang="fa-IR" dirty="0" smtClean="0">
                          <a:cs typeface="B Yagut" pitchFamily="2" charset="-78"/>
                        </a:rPr>
                        <a:t>18 تا 24 ماهگي</a:t>
                      </a:r>
                      <a:endParaRPr lang="en-US" dirty="0">
                        <a:cs typeface="B Yagut" pitchFamily="2" charset="-78"/>
                      </a:endParaRPr>
                    </a:p>
                  </a:txBody>
                  <a:tcPr/>
                </a:tc>
                <a:tc>
                  <a:txBody>
                    <a:bodyPr/>
                    <a:lstStyle/>
                    <a:p>
                      <a:pPr algn="ctr"/>
                      <a:r>
                        <a:rPr lang="fa-IR" dirty="0" smtClean="0">
                          <a:cs typeface="B Yagut" pitchFamily="2" charset="-78"/>
                        </a:rPr>
                        <a:t>11 تا 13 ماهگي</a:t>
                      </a:r>
                      <a:endParaRPr lang="en-US" dirty="0">
                        <a:cs typeface="B Yagut" pitchFamily="2" charset="-78"/>
                      </a:endParaRPr>
                    </a:p>
                  </a:txBody>
                  <a:tcPr/>
                </a:tc>
                <a:tc>
                  <a:txBody>
                    <a:bodyPr/>
                    <a:lstStyle/>
                    <a:p>
                      <a:pPr algn="ctr"/>
                      <a:r>
                        <a:rPr lang="fa-IR" dirty="0" smtClean="0">
                          <a:cs typeface="B Yagut" pitchFamily="2" charset="-78"/>
                        </a:rPr>
                        <a:t>9 تا 10ماهگي</a:t>
                      </a:r>
                      <a:endParaRPr lang="en-US" dirty="0">
                        <a:cs typeface="B Yagut" pitchFamily="2" charset="-78"/>
                      </a:endParaRPr>
                    </a:p>
                  </a:txBody>
                  <a:tcPr/>
                </a:tc>
                <a:tc>
                  <a:txBody>
                    <a:bodyPr/>
                    <a:lstStyle/>
                    <a:p>
                      <a:pPr algn="ctr"/>
                      <a:r>
                        <a:rPr lang="fa-IR" dirty="0" smtClean="0">
                          <a:cs typeface="B Yagut" pitchFamily="2" charset="-78"/>
                        </a:rPr>
                        <a:t>5 تا 8 ماهگي</a:t>
                      </a:r>
                      <a:endParaRPr lang="en-US" dirty="0">
                        <a:cs typeface="B Yagut" pitchFamily="2" charset="-78"/>
                      </a:endParaRPr>
                    </a:p>
                  </a:txBody>
                  <a:tcPr/>
                </a:tc>
                <a:tc>
                  <a:txBody>
                    <a:bodyPr/>
                    <a:lstStyle/>
                    <a:p>
                      <a:pPr algn="ctr"/>
                      <a:r>
                        <a:rPr lang="fa-IR" dirty="0" smtClean="0">
                          <a:cs typeface="B Yagut" pitchFamily="2" charset="-78"/>
                        </a:rPr>
                        <a:t>تولد تا 3 ماهگي</a:t>
                      </a:r>
                      <a:endParaRPr lang="en-US" dirty="0">
                        <a:cs typeface="B Yagut" pitchFamily="2" charset="-78"/>
                      </a:endParaRPr>
                    </a:p>
                  </a:txBody>
                  <a:tcPr/>
                </a:tc>
              </a:tr>
              <a:tr h="3010027">
                <a:tc>
                  <a:txBody>
                    <a:bodyPr/>
                    <a:lstStyle/>
                    <a:p>
                      <a:pPr algn="ctr"/>
                      <a:r>
                        <a:rPr lang="fa-IR" sz="2000" b="1" kern="1200" dirty="0" smtClean="0">
                          <a:solidFill>
                            <a:schemeClr val="tx1">
                              <a:lumMod val="85000"/>
                              <a:lumOff val="15000"/>
                            </a:schemeClr>
                          </a:solidFill>
                          <a:latin typeface="+mn-lt"/>
                          <a:ea typeface="+mn-ea"/>
                          <a:cs typeface="B Yagut" pitchFamily="2" charset="-78"/>
                        </a:rPr>
                        <a:t>دوست دارد رفتارهای سایرین(والدین و مربیان) را تقلید کند.</a:t>
                      </a:r>
                      <a:endParaRPr lang="en-US" sz="2000" b="1" kern="1200" dirty="0">
                        <a:solidFill>
                          <a:schemeClr val="tx1">
                            <a:lumMod val="85000"/>
                            <a:lumOff val="15000"/>
                          </a:schemeClr>
                        </a:solidFill>
                        <a:latin typeface="+mn-lt"/>
                        <a:ea typeface="+mn-ea"/>
                        <a:cs typeface="B Yagut" pitchFamily="2" charset="-78"/>
                      </a:endParaRPr>
                    </a:p>
                  </a:txBody>
                  <a:tcPr/>
                </a:tc>
                <a:tc>
                  <a:txBody>
                    <a:bodyPr/>
                    <a:lstStyle/>
                    <a:p>
                      <a:pPr algn="ctr"/>
                      <a:r>
                        <a:rPr lang="fa-IR" sz="2000" b="1" kern="1200" dirty="0" smtClean="0">
                          <a:solidFill>
                            <a:schemeClr val="tx1">
                              <a:lumMod val="85000"/>
                              <a:lumOff val="15000"/>
                            </a:schemeClr>
                          </a:solidFill>
                          <a:latin typeface="+mn-lt"/>
                          <a:ea typeface="+mn-ea"/>
                          <a:cs typeface="B Yagut" pitchFamily="2" charset="-78"/>
                        </a:rPr>
                        <a:t>اگر چيزي را از او پنهان كنيد جايش را مي فهمد.</a:t>
                      </a:r>
                      <a:endParaRPr lang="en-US" sz="2000" b="1" kern="1200" dirty="0">
                        <a:solidFill>
                          <a:schemeClr val="tx1">
                            <a:lumMod val="85000"/>
                            <a:lumOff val="15000"/>
                          </a:schemeClr>
                        </a:solidFill>
                        <a:latin typeface="+mn-lt"/>
                        <a:ea typeface="+mn-ea"/>
                        <a:cs typeface="B Yagut" pitchFamily="2" charset="-78"/>
                      </a:endParaRPr>
                    </a:p>
                  </a:txBody>
                  <a:tcPr/>
                </a:tc>
                <a:tc>
                  <a:txBody>
                    <a:bodyPr/>
                    <a:lstStyle/>
                    <a:p>
                      <a:pPr algn="ctr"/>
                      <a:r>
                        <a:rPr lang="fa-IR" sz="2000" b="1" kern="1200" dirty="0" smtClean="0">
                          <a:solidFill>
                            <a:schemeClr val="tx1">
                              <a:lumMod val="85000"/>
                              <a:lumOff val="15000"/>
                            </a:schemeClr>
                          </a:solidFill>
                          <a:latin typeface="+mn-lt"/>
                          <a:ea typeface="+mn-ea"/>
                          <a:cs typeface="B Yagut" pitchFamily="2" charset="-78"/>
                        </a:rPr>
                        <a:t>مي تواند چيزهاي كوچك را بردارد و خودش را بالا بكشد تا بايستد.</a:t>
                      </a:r>
                      <a:endParaRPr lang="en-US" sz="2000" b="1" kern="1200" dirty="0">
                        <a:solidFill>
                          <a:schemeClr val="tx1">
                            <a:lumMod val="85000"/>
                            <a:lumOff val="15000"/>
                          </a:schemeClr>
                        </a:solidFill>
                        <a:latin typeface="+mn-lt"/>
                        <a:ea typeface="+mn-ea"/>
                        <a:cs typeface="B Yagut" pitchFamily="2" charset="-78"/>
                      </a:endParaRPr>
                    </a:p>
                  </a:txBody>
                  <a:tcPr/>
                </a:tc>
                <a:tc>
                  <a:txBody>
                    <a:bodyPr/>
                    <a:lstStyle/>
                    <a:p>
                      <a:pPr algn="ctr"/>
                      <a:r>
                        <a:rPr lang="fa-IR" sz="2000" b="1" kern="1200" dirty="0" smtClean="0">
                          <a:solidFill>
                            <a:schemeClr val="tx1">
                              <a:lumMod val="85000"/>
                              <a:lumOff val="15000"/>
                            </a:schemeClr>
                          </a:solidFill>
                          <a:latin typeface="+mn-lt"/>
                          <a:ea typeface="+mn-ea"/>
                          <a:cs typeface="B Yagut" pitchFamily="2" charset="-78"/>
                        </a:rPr>
                        <a:t>مي تواند غلت بزند و خودش را به وسايل برساند و آنها را در دهانش بگذارد.</a:t>
                      </a:r>
                      <a:endParaRPr lang="en-US" sz="2000" b="1" kern="1200" dirty="0">
                        <a:solidFill>
                          <a:schemeClr val="tx1">
                            <a:lumMod val="85000"/>
                            <a:lumOff val="15000"/>
                          </a:schemeClr>
                        </a:solidFill>
                        <a:latin typeface="+mn-lt"/>
                        <a:ea typeface="+mn-ea"/>
                        <a:cs typeface="B Yagut" pitchFamily="2" charset="-78"/>
                      </a:endParaRPr>
                    </a:p>
                  </a:txBody>
                  <a:tcPr/>
                </a:tc>
                <a:tc>
                  <a:txBody>
                    <a:bodyPr/>
                    <a:lstStyle/>
                    <a:p>
                      <a:pPr algn="ctr"/>
                      <a:r>
                        <a:rPr lang="fa-IR" sz="2000" b="1" kern="1200" dirty="0" smtClean="0">
                          <a:solidFill>
                            <a:schemeClr val="tx1">
                              <a:lumMod val="85000"/>
                              <a:lumOff val="15000"/>
                            </a:schemeClr>
                          </a:solidFill>
                          <a:latin typeface="+mn-lt"/>
                          <a:ea typeface="+mn-ea"/>
                          <a:cs typeface="B Yagut" pitchFamily="2" charset="-78"/>
                        </a:rPr>
                        <a:t>مي تواند سرش را بلند كند.</a:t>
                      </a:r>
                      <a:endParaRPr lang="en-US" sz="2000" b="1" kern="1200" dirty="0">
                        <a:solidFill>
                          <a:schemeClr val="tx1">
                            <a:lumMod val="85000"/>
                            <a:lumOff val="15000"/>
                          </a:schemeClr>
                        </a:solidFill>
                        <a:latin typeface="+mn-lt"/>
                        <a:ea typeface="+mn-ea"/>
                        <a:cs typeface="B Yagut" pitchFamily="2" charset="-78"/>
                      </a:endParaRPr>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274638"/>
            <a:ext cx="8435975" cy="777875"/>
          </a:xfrm>
        </p:spPr>
        <p:style>
          <a:lnRef idx="2">
            <a:schemeClr val="accent1"/>
          </a:lnRef>
          <a:fillRef idx="1">
            <a:schemeClr val="lt1"/>
          </a:fillRef>
          <a:effectRef idx="0">
            <a:schemeClr val="accent1"/>
          </a:effectRef>
          <a:fontRef idx="minor">
            <a:schemeClr val="dk1"/>
          </a:fontRef>
        </p:style>
        <p:txBody>
          <a:bodyPr rtlCol="1">
            <a:noAutofit/>
          </a:bodyPr>
          <a:lstStyle/>
          <a:p>
            <a:pPr eaLnBrk="1" fontAlgn="auto" hangingPunct="1">
              <a:spcAft>
                <a:spcPts val="0"/>
              </a:spcAft>
              <a:defRPr/>
            </a:pPr>
            <a:r>
              <a:rPr lang="fa-IR" sz="2400" b="1" dirty="0" smtClean="0">
                <a:solidFill>
                  <a:srgbClr val="0070C0"/>
                </a:solidFill>
                <a:cs typeface="B Nazanin" pitchFamily="2" charset="-78"/>
              </a:rPr>
              <a:t/>
            </a:r>
            <a:br>
              <a:rPr lang="fa-IR" sz="2400" b="1" dirty="0" smtClean="0">
                <a:solidFill>
                  <a:srgbClr val="0070C0"/>
                </a:solidFill>
                <a:cs typeface="B Nazanin" pitchFamily="2" charset="-78"/>
              </a:rPr>
            </a:br>
            <a:r>
              <a:rPr lang="fa-IR" sz="2400" b="1" dirty="0" smtClean="0">
                <a:solidFill>
                  <a:srgbClr val="0070C0"/>
                </a:solidFill>
                <a:cs typeface="B Yagut" pitchFamily="2" charset="-78"/>
              </a:rPr>
              <a:t>این </a:t>
            </a:r>
            <a:r>
              <a:rPr lang="fa-IR" sz="2400" b="1" dirty="0">
                <a:solidFill>
                  <a:srgbClr val="0070C0"/>
                </a:solidFill>
                <a:cs typeface="B Yagut" pitchFamily="2" charset="-78"/>
              </a:rPr>
              <a:t>نمودار نشان می دهد چه خطراتی کودکان 24-0 ماهه را تهدید می کند که باید از آن ها آگاه بود</a:t>
            </a:r>
            <a:r>
              <a:rPr lang="en-US" sz="2400" dirty="0">
                <a:solidFill>
                  <a:srgbClr val="0070C0"/>
                </a:solidFill>
                <a:cs typeface="B Nazanin" pitchFamily="2" charset="-78"/>
              </a:rPr>
              <a:t/>
            </a:r>
            <a:br>
              <a:rPr lang="en-US" sz="2400" dirty="0">
                <a:solidFill>
                  <a:srgbClr val="0070C0"/>
                </a:solidFill>
                <a:cs typeface="B Nazanin" pitchFamily="2" charset="-78"/>
              </a:rPr>
            </a:br>
            <a:endParaRPr lang="fa-IR" sz="2400" dirty="0">
              <a:solidFill>
                <a:srgbClr val="0070C0"/>
              </a:solidFill>
              <a:cs typeface="B Nazanin" pitchFamily="2" charset="-78"/>
            </a:endParaRPr>
          </a:p>
        </p:txBody>
      </p:sp>
      <p:graphicFrame>
        <p:nvGraphicFramePr>
          <p:cNvPr id="4" name="Content Placeholder 3"/>
          <p:cNvGraphicFramePr>
            <a:graphicFrameLocks noGrp="1"/>
          </p:cNvGraphicFramePr>
          <p:nvPr>
            <p:ph idx="1"/>
          </p:nvPr>
        </p:nvGraphicFramePr>
        <p:xfrm>
          <a:off x="251769" y="1268413"/>
          <a:ext cx="8496944" cy="5112568"/>
        </p:xfrm>
        <a:graphic>
          <a:graphicData uri="http://schemas.openxmlformats.org/drawingml/2006/table">
            <a:tbl>
              <a:tblPr rtl="1"/>
              <a:tblGrid>
                <a:gridCol w="1583564"/>
                <a:gridCol w="1450929"/>
                <a:gridCol w="1837352"/>
                <a:gridCol w="3625099"/>
              </a:tblGrid>
              <a:tr h="3028483">
                <a:tc>
                  <a:txBody>
                    <a:bodyPr/>
                    <a:lstStyle/>
                    <a:p>
                      <a:pPr algn="r" rtl="1">
                        <a:lnSpc>
                          <a:spcPct val="115000"/>
                        </a:lnSpc>
                        <a:spcAft>
                          <a:spcPts val="0"/>
                        </a:spcAft>
                        <a:tabLst>
                          <a:tab pos="2865755" algn="ctr"/>
                          <a:tab pos="5731510" algn="r"/>
                        </a:tabLst>
                      </a:pPr>
                      <a:r>
                        <a:rPr lang="fa-IR" sz="1800" b="1" dirty="0">
                          <a:solidFill>
                            <a:srgbClr val="0070C0"/>
                          </a:solidFill>
                          <a:latin typeface="Calibri"/>
                          <a:ea typeface="Calibri"/>
                          <a:cs typeface="B Yagut" pitchFamily="2" charset="-78"/>
                        </a:rPr>
                        <a:t>پيشگيري از سقوط</a:t>
                      </a:r>
                      <a:endParaRPr lang="en-US" sz="1800" dirty="0">
                        <a:solidFill>
                          <a:srgbClr val="0070C0"/>
                        </a:solidFill>
                        <a:latin typeface="Calibri"/>
                        <a:ea typeface="Calibri"/>
                        <a:cs typeface="B Yagut" pitchFamily="2" charset="-78"/>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alpha val="30000"/>
                      </a:schemeClr>
                    </a:solidFill>
                  </a:tcPr>
                </a:tc>
                <a:tc>
                  <a:txBody>
                    <a:bodyPr/>
                    <a:lstStyle/>
                    <a:p>
                      <a:pPr algn="r" rtl="1">
                        <a:lnSpc>
                          <a:spcPct val="115000"/>
                        </a:lnSpc>
                        <a:spcAft>
                          <a:spcPts val="0"/>
                        </a:spcAft>
                        <a:tabLst>
                          <a:tab pos="2865755" algn="ctr"/>
                          <a:tab pos="5731510" algn="r"/>
                        </a:tabLst>
                      </a:pPr>
                      <a:r>
                        <a:rPr lang="fa-IR" sz="1800" b="1" dirty="0">
                          <a:solidFill>
                            <a:srgbClr val="943634"/>
                          </a:solidFill>
                          <a:latin typeface="Calibri"/>
                          <a:ea typeface="Calibri"/>
                          <a:cs typeface="B Yagut" pitchFamily="2" charset="-78"/>
                        </a:rPr>
                        <a:t>3-0 ماه:</a:t>
                      </a:r>
                      <a:r>
                        <a:rPr lang="fa-IR" sz="1800" dirty="0">
                          <a:latin typeface="Calibri"/>
                          <a:ea typeface="Calibri"/>
                          <a:cs typeface="B Yagut" pitchFamily="2" charset="-78"/>
                        </a:rPr>
                        <a:t> </a:t>
                      </a:r>
                      <a:endParaRPr lang="fa-IR" sz="1800" dirty="0" smtClean="0">
                        <a:latin typeface="Calibri"/>
                        <a:ea typeface="Calibri"/>
                        <a:cs typeface="B Yagut" pitchFamily="2" charset="-78"/>
                      </a:endParaRPr>
                    </a:p>
                    <a:p>
                      <a:pPr algn="r" rtl="1">
                        <a:lnSpc>
                          <a:spcPct val="115000"/>
                        </a:lnSpc>
                        <a:spcAft>
                          <a:spcPts val="0"/>
                        </a:spcAft>
                        <a:tabLst>
                          <a:tab pos="2865755" algn="ctr"/>
                          <a:tab pos="5731510" algn="r"/>
                        </a:tabLst>
                      </a:pPr>
                      <a:r>
                        <a:rPr lang="fa-IR" sz="1800" b="1" kern="1200" dirty="0" smtClean="0">
                          <a:solidFill>
                            <a:schemeClr val="tx1"/>
                          </a:solidFill>
                          <a:latin typeface="Times New Roman"/>
                          <a:ea typeface="Calibri"/>
                          <a:cs typeface="B Yagut" pitchFamily="2" charset="-78"/>
                        </a:rPr>
                        <a:t>وقتی كودك را  درآغوش گرفته و راه میروید، اسباب بازی‌ها را کنار بگذاريد تا به آن‌ها گیر نکنید و نیفتید</a:t>
                      </a:r>
                      <a:r>
                        <a:rPr lang="fa-IR" sz="1800" dirty="0" smtClean="0">
                          <a:latin typeface="Calibri"/>
                          <a:ea typeface="Calibri"/>
                          <a:cs typeface="B Yagut" pitchFamily="2" charset="-78"/>
                        </a:rPr>
                        <a:t>.</a:t>
                      </a:r>
                      <a:endParaRPr lang="en-US" sz="1800" dirty="0">
                        <a:latin typeface="Calibri"/>
                        <a:ea typeface="Calibri"/>
                        <a:cs typeface="B Yagut" pitchFamily="2" charset="-78"/>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alpha val="30000"/>
                      </a:schemeClr>
                    </a:solidFill>
                  </a:tcPr>
                </a:tc>
                <a:tc>
                  <a:txBody>
                    <a:bodyPr/>
                    <a:lstStyle/>
                    <a:p>
                      <a:pPr algn="r" rtl="1">
                        <a:lnSpc>
                          <a:spcPct val="115000"/>
                        </a:lnSpc>
                        <a:spcAft>
                          <a:spcPts val="0"/>
                        </a:spcAft>
                        <a:tabLst>
                          <a:tab pos="2865755" algn="ctr"/>
                          <a:tab pos="5731510" algn="r"/>
                        </a:tabLst>
                      </a:pPr>
                      <a:r>
                        <a:rPr lang="fa-IR" sz="1800" b="1" dirty="0" smtClean="0">
                          <a:solidFill>
                            <a:srgbClr val="943634"/>
                          </a:solidFill>
                          <a:latin typeface="Calibri"/>
                          <a:ea typeface="Calibri"/>
                          <a:cs typeface="B Yagut" pitchFamily="2" charset="-78"/>
                        </a:rPr>
                        <a:t>9-0 </a:t>
                      </a:r>
                      <a:r>
                        <a:rPr lang="fa-IR" sz="1800" b="1" dirty="0">
                          <a:solidFill>
                            <a:srgbClr val="943634"/>
                          </a:solidFill>
                          <a:latin typeface="Calibri"/>
                          <a:ea typeface="Calibri"/>
                          <a:cs typeface="B Yagut" pitchFamily="2" charset="-78"/>
                        </a:rPr>
                        <a:t>ماه</a:t>
                      </a:r>
                      <a:r>
                        <a:rPr lang="fa-IR" sz="1800" b="1" dirty="0" smtClean="0">
                          <a:solidFill>
                            <a:srgbClr val="943634"/>
                          </a:solidFill>
                          <a:latin typeface="Calibri"/>
                          <a:ea typeface="Calibri"/>
                          <a:cs typeface="B Yagut" pitchFamily="2" charset="-78"/>
                        </a:rPr>
                        <a:t>:</a:t>
                      </a:r>
                    </a:p>
                    <a:p>
                      <a:pPr algn="r" rtl="1">
                        <a:lnSpc>
                          <a:spcPct val="115000"/>
                        </a:lnSpc>
                        <a:spcAft>
                          <a:spcPts val="0"/>
                        </a:spcAft>
                        <a:tabLst>
                          <a:tab pos="2865755" algn="ctr"/>
                          <a:tab pos="5731510" algn="r"/>
                        </a:tabLst>
                      </a:pPr>
                      <a:r>
                        <a:rPr lang="fa-IR" sz="1800" dirty="0" smtClean="0">
                          <a:latin typeface="Calibri"/>
                          <a:ea typeface="Calibri"/>
                          <a:cs typeface="B Yagut" pitchFamily="2" charset="-78"/>
                        </a:rPr>
                        <a:t> </a:t>
                      </a:r>
                      <a:r>
                        <a:rPr lang="fa-IR" sz="1800" b="1" dirty="0">
                          <a:latin typeface="Calibri"/>
                          <a:ea typeface="Calibri"/>
                          <a:cs typeface="B Yagut" pitchFamily="2" charset="-78"/>
                        </a:rPr>
                        <a:t>اگر كودك </a:t>
                      </a:r>
                      <a:r>
                        <a:rPr lang="fa-IR" sz="1800" b="1" dirty="0" smtClean="0">
                          <a:latin typeface="Calibri"/>
                          <a:ea typeface="Calibri"/>
                          <a:cs typeface="B Yagut" pitchFamily="2" charset="-78"/>
                        </a:rPr>
                        <a:t>غلت</a:t>
                      </a:r>
                      <a:r>
                        <a:rPr lang="fa-IR" sz="1800" b="1" baseline="0" dirty="0" smtClean="0">
                          <a:latin typeface="Calibri"/>
                          <a:ea typeface="Calibri"/>
                          <a:cs typeface="B Yagut" pitchFamily="2" charset="-78"/>
                        </a:rPr>
                        <a:t> میزند </a:t>
                      </a:r>
                      <a:r>
                        <a:rPr lang="fa-IR" sz="1800" b="1" dirty="0" smtClean="0">
                          <a:latin typeface="Calibri"/>
                          <a:ea typeface="Calibri"/>
                          <a:cs typeface="B Yagut" pitchFamily="2" charset="-78"/>
                        </a:rPr>
                        <a:t>، </a:t>
                      </a:r>
                      <a:r>
                        <a:rPr lang="fa-IR" sz="1800" b="1" dirty="0">
                          <a:solidFill>
                            <a:srgbClr val="FF0000"/>
                          </a:solidFill>
                          <a:latin typeface="Calibri"/>
                          <a:ea typeface="Calibri"/>
                          <a:cs typeface="B Yagut" pitchFamily="2" charset="-78"/>
                        </a:rPr>
                        <a:t>پوشکش را روی زمین عوض </a:t>
                      </a:r>
                      <a:r>
                        <a:rPr lang="fa-IR" sz="1800" b="1" dirty="0">
                          <a:latin typeface="Calibri"/>
                          <a:ea typeface="Calibri"/>
                          <a:cs typeface="B Yagut" pitchFamily="2" charset="-78"/>
                        </a:rPr>
                        <a:t>کنيد.</a:t>
                      </a:r>
                      <a:endParaRPr lang="en-US" sz="1800" dirty="0">
                        <a:latin typeface="Calibri"/>
                        <a:ea typeface="Calibri"/>
                        <a:cs typeface="B Yagut" pitchFamily="2" charset="-78"/>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alpha val="30000"/>
                      </a:schemeClr>
                    </a:solidFill>
                  </a:tcPr>
                </a:tc>
                <a:tc>
                  <a:txBody>
                    <a:bodyPr/>
                    <a:lstStyle/>
                    <a:p>
                      <a:pPr algn="r" rtl="1">
                        <a:lnSpc>
                          <a:spcPct val="115000"/>
                        </a:lnSpc>
                        <a:spcAft>
                          <a:spcPts val="0"/>
                        </a:spcAft>
                        <a:tabLst>
                          <a:tab pos="2865755" algn="ctr"/>
                          <a:tab pos="5731510" algn="r"/>
                        </a:tabLst>
                      </a:pPr>
                      <a:r>
                        <a:rPr lang="fa-IR" sz="1800" b="1" dirty="0">
                          <a:solidFill>
                            <a:srgbClr val="943634"/>
                          </a:solidFill>
                          <a:latin typeface="Calibri"/>
                          <a:ea typeface="Calibri"/>
                          <a:cs typeface="B Yagut" pitchFamily="2" charset="-78"/>
                        </a:rPr>
                        <a:t>24-6 </a:t>
                      </a:r>
                      <a:r>
                        <a:rPr lang="fa-IR" sz="1800" b="1" dirty="0" smtClean="0">
                          <a:solidFill>
                            <a:srgbClr val="943634"/>
                          </a:solidFill>
                          <a:latin typeface="Calibri"/>
                          <a:ea typeface="Calibri"/>
                          <a:cs typeface="B Yagut" pitchFamily="2" charset="-78"/>
                        </a:rPr>
                        <a:t>ماه :</a:t>
                      </a:r>
                    </a:p>
                    <a:p>
                      <a:pPr algn="r" rtl="1">
                        <a:lnSpc>
                          <a:spcPct val="115000"/>
                        </a:lnSpc>
                        <a:spcAft>
                          <a:spcPts val="0"/>
                        </a:spcAft>
                        <a:tabLst>
                          <a:tab pos="2865755" algn="ctr"/>
                          <a:tab pos="5731510" algn="r"/>
                        </a:tabLst>
                      </a:pPr>
                      <a:r>
                        <a:rPr lang="fa-IR" sz="1800" b="1" dirty="0" smtClean="0">
                          <a:solidFill>
                            <a:srgbClr val="943634"/>
                          </a:solidFill>
                          <a:latin typeface="Calibri"/>
                          <a:ea typeface="Calibri"/>
                          <a:cs typeface="B Yagut" pitchFamily="2" charset="-78"/>
                        </a:rPr>
                        <a:t> </a:t>
                      </a:r>
                      <a:r>
                        <a:rPr lang="fa-IR" sz="1800" b="1" dirty="0">
                          <a:solidFill>
                            <a:schemeClr val="tx1"/>
                          </a:solidFill>
                          <a:latin typeface="Times New Roman"/>
                          <a:ea typeface="Calibri"/>
                          <a:cs typeface="B Yagut" pitchFamily="2" charset="-78"/>
                        </a:rPr>
                        <a:t>اگر كودك صندلي پايه بلند يا كالسكه دارد، از مهار كننده‌هاي پنج نقطه‌اي </a:t>
                      </a:r>
                      <a:r>
                        <a:rPr lang="fa-IR" sz="1800" b="1" dirty="0">
                          <a:latin typeface="Times New Roman"/>
                          <a:ea typeface="Calibri"/>
                          <a:cs typeface="B Yagut" pitchFamily="2" charset="-78"/>
                        </a:rPr>
                        <a:t>استفاده شود تا نيفتد. اگر از پله‌ها بالا مي رد، </a:t>
                      </a:r>
                      <a:r>
                        <a:rPr lang="fa-IR" sz="1800" b="1" dirty="0">
                          <a:solidFill>
                            <a:srgbClr val="FF0000"/>
                          </a:solidFill>
                          <a:latin typeface="Times New Roman"/>
                          <a:ea typeface="Calibri"/>
                          <a:cs typeface="B Yagut" pitchFamily="2" charset="-78"/>
                        </a:rPr>
                        <a:t>جلو پله‌ها ورودي‌هاي امن</a:t>
                      </a:r>
                      <a:r>
                        <a:rPr lang="fa-IR" sz="1800" b="1" dirty="0">
                          <a:latin typeface="Times New Roman"/>
                          <a:ea typeface="Calibri"/>
                          <a:cs typeface="B Yagut" pitchFamily="2" charset="-78"/>
                        </a:rPr>
                        <a:t> بگذاريد تا نتواند بالا برود. هر </a:t>
                      </a:r>
                      <a:r>
                        <a:rPr lang="fa-IR" sz="1800" b="1" dirty="0">
                          <a:solidFill>
                            <a:srgbClr val="FF0000"/>
                          </a:solidFill>
                          <a:latin typeface="Times New Roman"/>
                          <a:ea typeface="Calibri"/>
                          <a:cs typeface="B Yagut" pitchFamily="2" charset="-78"/>
                        </a:rPr>
                        <a:t>چيز بالا رفتني را از كنار پنجره برداريد</a:t>
                      </a:r>
                      <a:r>
                        <a:rPr lang="fa-IR" sz="1800" b="1" dirty="0">
                          <a:latin typeface="Times New Roman"/>
                          <a:ea typeface="Calibri"/>
                          <a:cs typeface="B Yagut" pitchFamily="2" charset="-78"/>
                        </a:rPr>
                        <a:t>، تا كودك از آن بالا نرود. اگر از اسباب‌بازي‌هاي بزرگ تخت خوابش بالا </a:t>
                      </a:r>
                      <a:r>
                        <a:rPr lang="fa-IR" sz="1800" b="1" dirty="0" smtClean="0">
                          <a:latin typeface="Times New Roman"/>
                          <a:ea typeface="Calibri"/>
                          <a:cs typeface="B Yagut" pitchFamily="2" charset="-78"/>
                        </a:rPr>
                        <a:t>  مي </a:t>
                      </a:r>
                      <a:r>
                        <a:rPr lang="fa-IR" sz="1800" b="1" dirty="0">
                          <a:latin typeface="Times New Roman"/>
                          <a:ea typeface="Calibri"/>
                          <a:cs typeface="B Yagut" pitchFamily="2" charset="-78"/>
                        </a:rPr>
                        <a:t>رود، آن‌ها را از تخت برداريد. </a:t>
                      </a:r>
                      <a:endParaRPr lang="en-US" sz="1800" dirty="0">
                        <a:latin typeface="Calibri"/>
                        <a:ea typeface="Calibri"/>
                        <a:cs typeface="B Yagut" pitchFamily="2" charset="-78"/>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alpha val="30000"/>
                      </a:schemeClr>
                    </a:solidFill>
                  </a:tcPr>
                </a:tc>
              </a:tr>
              <a:tr h="2084085">
                <a:tc>
                  <a:txBody>
                    <a:bodyPr/>
                    <a:lstStyle/>
                    <a:p>
                      <a:pPr algn="r" rtl="1">
                        <a:lnSpc>
                          <a:spcPct val="115000"/>
                        </a:lnSpc>
                        <a:spcAft>
                          <a:spcPts val="0"/>
                        </a:spcAft>
                        <a:tabLst>
                          <a:tab pos="2865755" algn="ctr"/>
                          <a:tab pos="5731510" algn="r"/>
                        </a:tabLst>
                      </a:pPr>
                      <a:r>
                        <a:rPr lang="fa-IR" sz="1800" b="1" dirty="0">
                          <a:solidFill>
                            <a:srgbClr val="0070C0"/>
                          </a:solidFill>
                          <a:latin typeface="Calibri"/>
                          <a:ea typeface="Calibri"/>
                          <a:cs typeface="B Yagut" pitchFamily="2" charset="-78"/>
                        </a:rPr>
                        <a:t>پيشگيري از خفگي</a:t>
                      </a:r>
                      <a:endParaRPr lang="en-US" sz="1800" dirty="0">
                        <a:solidFill>
                          <a:srgbClr val="0070C0"/>
                        </a:solidFill>
                        <a:latin typeface="Calibri"/>
                        <a:ea typeface="Calibri"/>
                        <a:cs typeface="B Yagut" pitchFamily="2" charset="-78"/>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1">
                        <a:lnSpc>
                          <a:spcPct val="115000"/>
                        </a:lnSpc>
                        <a:spcAft>
                          <a:spcPts val="0"/>
                        </a:spcAft>
                        <a:tabLst>
                          <a:tab pos="2865755" algn="ctr"/>
                          <a:tab pos="5731510" algn="r"/>
                        </a:tabLst>
                      </a:pPr>
                      <a:r>
                        <a:rPr lang="fa-IR" sz="1800" b="1" dirty="0" smtClean="0">
                          <a:solidFill>
                            <a:srgbClr val="943634"/>
                          </a:solidFill>
                          <a:latin typeface="Calibri"/>
                          <a:ea typeface="Calibri"/>
                          <a:cs typeface="B Yagut" pitchFamily="2" charset="-78"/>
                        </a:rPr>
                        <a:t>12-</a:t>
                      </a:r>
                      <a:r>
                        <a:rPr lang="en-US" sz="1800" b="1" dirty="0" smtClean="0">
                          <a:solidFill>
                            <a:srgbClr val="943634"/>
                          </a:solidFill>
                          <a:latin typeface="Calibri"/>
                          <a:ea typeface="Calibri"/>
                          <a:cs typeface="B Yagut" pitchFamily="2" charset="-78"/>
                        </a:rPr>
                        <a:t>   </a:t>
                      </a:r>
                      <a:r>
                        <a:rPr lang="fa-IR" sz="1800" b="1" dirty="0" smtClean="0">
                          <a:solidFill>
                            <a:srgbClr val="943634"/>
                          </a:solidFill>
                          <a:latin typeface="Calibri"/>
                          <a:ea typeface="Calibri"/>
                          <a:cs typeface="B Yagut" pitchFamily="2" charset="-78"/>
                        </a:rPr>
                        <a:t>0 ماه:</a:t>
                      </a:r>
                    </a:p>
                    <a:p>
                      <a:pPr algn="r" rtl="1">
                        <a:lnSpc>
                          <a:spcPct val="115000"/>
                        </a:lnSpc>
                        <a:spcAft>
                          <a:spcPts val="0"/>
                        </a:spcAft>
                        <a:tabLst>
                          <a:tab pos="2865755" algn="ctr"/>
                          <a:tab pos="5731510" algn="r"/>
                        </a:tabLst>
                      </a:pPr>
                      <a:r>
                        <a:rPr lang="fa-IR" sz="1800" b="1" dirty="0" smtClean="0">
                          <a:latin typeface="Times New Roman"/>
                          <a:ea typeface="Calibri"/>
                          <a:cs typeface="B Yagut" pitchFamily="2" charset="-78"/>
                        </a:rPr>
                        <a:t> </a:t>
                      </a:r>
                      <a:r>
                        <a:rPr lang="fa-IR" sz="1800" b="1" dirty="0">
                          <a:latin typeface="Times New Roman"/>
                          <a:ea typeface="Calibri"/>
                          <a:cs typeface="B Yagut" pitchFamily="2" charset="-78"/>
                        </a:rPr>
                        <a:t>در تخت خواب كودك </a:t>
                      </a:r>
                      <a:r>
                        <a:rPr lang="fa-IR" sz="1800" b="1" dirty="0">
                          <a:solidFill>
                            <a:schemeClr val="tx2"/>
                          </a:solidFill>
                          <a:latin typeface="Times New Roman"/>
                          <a:ea typeface="Calibri"/>
                          <a:cs typeface="B Yagut" pitchFamily="2" charset="-78"/>
                        </a:rPr>
                        <a:t>از لحاف پر يا كوسَن </a:t>
                      </a:r>
                      <a:r>
                        <a:rPr lang="fa-IR" sz="1800" b="1" dirty="0">
                          <a:latin typeface="Times New Roman"/>
                          <a:ea typeface="Calibri"/>
                          <a:cs typeface="B Yagut" pitchFamily="2" charset="-78"/>
                        </a:rPr>
                        <a:t>استفاده نشود.</a:t>
                      </a:r>
                      <a:endParaRPr lang="en-US" sz="1800" dirty="0">
                        <a:latin typeface="Calibri"/>
                        <a:ea typeface="Calibri"/>
                        <a:cs typeface="B Yagut" pitchFamily="2" charset="-78"/>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tabLst>
                          <a:tab pos="2865755" algn="ctr"/>
                          <a:tab pos="5731510" algn="r"/>
                        </a:tabLst>
                      </a:pPr>
                      <a:r>
                        <a:rPr lang="fa-IR" sz="1800" b="1" dirty="0" smtClean="0">
                          <a:solidFill>
                            <a:srgbClr val="943634"/>
                          </a:solidFill>
                          <a:latin typeface="Calibri"/>
                          <a:ea typeface="Calibri"/>
                          <a:cs typeface="B Yagut" pitchFamily="2" charset="-78"/>
                        </a:rPr>
                        <a:t>24-  10 </a:t>
                      </a:r>
                      <a:r>
                        <a:rPr lang="fa-IR" sz="1800" b="1" dirty="0">
                          <a:solidFill>
                            <a:srgbClr val="943634"/>
                          </a:solidFill>
                          <a:latin typeface="Calibri"/>
                          <a:ea typeface="Calibri"/>
                          <a:cs typeface="B Yagut" pitchFamily="2" charset="-78"/>
                        </a:rPr>
                        <a:t>ماه </a:t>
                      </a:r>
                      <a:r>
                        <a:rPr lang="fa-IR" sz="1800" b="1" dirty="0" smtClean="0">
                          <a:solidFill>
                            <a:srgbClr val="943634"/>
                          </a:solidFill>
                          <a:latin typeface="Calibri"/>
                          <a:ea typeface="Calibri"/>
                          <a:cs typeface="B Yagut" pitchFamily="2" charset="-78"/>
                        </a:rPr>
                        <a:t>:</a:t>
                      </a:r>
                    </a:p>
                    <a:p>
                      <a:pPr algn="r" rtl="1">
                        <a:lnSpc>
                          <a:spcPct val="115000"/>
                        </a:lnSpc>
                        <a:spcAft>
                          <a:spcPts val="0"/>
                        </a:spcAft>
                        <a:tabLst>
                          <a:tab pos="2865755" algn="ctr"/>
                          <a:tab pos="5731510" algn="r"/>
                        </a:tabLst>
                      </a:pPr>
                      <a:r>
                        <a:rPr lang="fa-IR" sz="1800" b="1" dirty="0" smtClean="0">
                          <a:latin typeface="Times New Roman"/>
                          <a:ea typeface="Calibri"/>
                          <a:cs typeface="B Yagut" pitchFamily="2" charset="-78"/>
                        </a:rPr>
                        <a:t> </a:t>
                      </a:r>
                      <a:r>
                        <a:rPr lang="fa-IR" sz="1800" b="1" dirty="0">
                          <a:latin typeface="Times New Roman"/>
                          <a:ea typeface="Calibri"/>
                          <a:cs typeface="B Yagut" pitchFamily="2" charset="-78"/>
                        </a:rPr>
                        <a:t>در مورد </a:t>
                      </a:r>
                      <a:r>
                        <a:rPr lang="fa-IR" sz="1800" b="1" dirty="0">
                          <a:solidFill>
                            <a:schemeClr val="tx2"/>
                          </a:solidFill>
                          <a:latin typeface="Times New Roman"/>
                          <a:ea typeface="Calibri"/>
                          <a:cs typeface="B Yagut" pitchFamily="2" charset="-78"/>
                        </a:rPr>
                        <a:t>پرده‌هاي كركره‌اي يا آويزي، پرده را بالا گره بزنيد </a:t>
                      </a:r>
                      <a:r>
                        <a:rPr lang="fa-IR" sz="1800" b="1" dirty="0">
                          <a:latin typeface="Times New Roman"/>
                          <a:ea typeface="Calibri"/>
                          <a:cs typeface="B Yagut" pitchFamily="2" charset="-78"/>
                        </a:rPr>
                        <a:t>تا هيچ گره يا حلقه‌اي آويزان نماند.</a:t>
                      </a:r>
                      <a:endParaRPr lang="en-US" sz="1800" dirty="0">
                        <a:latin typeface="Calibri"/>
                        <a:ea typeface="Calibri"/>
                        <a:cs typeface="B Yagut" pitchFamily="2" charset="-78"/>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tabLst>
                          <a:tab pos="2865755" algn="ctr"/>
                          <a:tab pos="5731510" algn="r"/>
                        </a:tabLst>
                      </a:pPr>
                      <a:r>
                        <a:rPr lang="fa-IR" sz="1800" b="1" dirty="0">
                          <a:solidFill>
                            <a:srgbClr val="943634"/>
                          </a:solidFill>
                          <a:latin typeface="Calibri"/>
                          <a:ea typeface="Calibri"/>
                          <a:cs typeface="B Yagut" pitchFamily="2" charset="-78"/>
                        </a:rPr>
                        <a:t>24-6  </a:t>
                      </a:r>
                      <a:r>
                        <a:rPr lang="fa-IR" sz="1800" b="1" dirty="0" smtClean="0">
                          <a:solidFill>
                            <a:srgbClr val="943634"/>
                          </a:solidFill>
                          <a:latin typeface="Calibri"/>
                          <a:ea typeface="Calibri"/>
                          <a:cs typeface="B Yagut" pitchFamily="2" charset="-78"/>
                        </a:rPr>
                        <a:t>ماه :</a:t>
                      </a:r>
                    </a:p>
                    <a:p>
                      <a:pPr algn="r" rtl="1">
                        <a:lnSpc>
                          <a:spcPct val="115000"/>
                        </a:lnSpc>
                        <a:spcAft>
                          <a:spcPts val="0"/>
                        </a:spcAft>
                        <a:tabLst>
                          <a:tab pos="2865755" algn="ctr"/>
                          <a:tab pos="5731510" algn="r"/>
                        </a:tabLst>
                      </a:pPr>
                      <a:r>
                        <a:rPr lang="fa-IR" sz="1800" b="1" dirty="0" smtClean="0">
                          <a:solidFill>
                            <a:srgbClr val="943634"/>
                          </a:solidFill>
                          <a:latin typeface="Calibri"/>
                          <a:ea typeface="Calibri"/>
                          <a:cs typeface="B Yagut" pitchFamily="2" charset="-78"/>
                        </a:rPr>
                        <a:t> </a:t>
                      </a:r>
                      <a:r>
                        <a:rPr lang="fa-IR" sz="1800" b="1" dirty="0">
                          <a:solidFill>
                            <a:schemeClr val="tx2"/>
                          </a:solidFill>
                          <a:latin typeface="Times New Roman"/>
                          <a:ea typeface="Calibri"/>
                          <a:cs typeface="B Yagut" pitchFamily="2" charset="-78"/>
                        </a:rPr>
                        <a:t>غذاها</a:t>
                      </a:r>
                      <a:r>
                        <a:rPr lang="fa-IR" sz="1800" b="1" dirty="0">
                          <a:latin typeface="Times New Roman"/>
                          <a:ea typeface="Calibri"/>
                          <a:cs typeface="B Yagut" pitchFamily="2" charset="-78"/>
                        </a:rPr>
                        <a:t>يي كه خيلي بزرگ هستند يا شكل هاي عجيب غريب دارند، را به </a:t>
                      </a:r>
                      <a:r>
                        <a:rPr lang="fa-IR" sz="1800" b="1" dirty="0">
                          <a:solidFill>
                            <a:schemeClr val="tx2"/>
                          </a:solidFill>
                          <a:latin typeface="Times New Roman"/>
                          <a:ea typeface="Calibri"/>
                          <a:cs typeface="B Yagut" pitchFamily="2" charset="-78"/>
                        </a:rPr>
                        <a:t>تكه‌هاي كوچكتر </a:t>
                      </a:r>
                      <a:r>
                        <a:rPr lang="fa-IR" sz="1800" b="1" dirty="0">
                          <a:latin typeface="Times New Roman"/>
                          <a:ea typeface="Calibri"/>
                          <a:cs typeface="B Yagut" pitchFamily="2" charset="-78"/>
                        </a:rPr>
                        <a:t>تقسيم كنيد.</a:t>
                      </a:r>
                      <a:endParaRPr lang="en-US" sz="1800" dirty="0">
                        <a:latin typeface="Calibri"/>
                        <a:ea typeface="Calibri"/>
                        <a:cs typeface="B Yagut" pitchFamily="2" charset="-78"/>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274638"/>
            <a:ext cx="8435975" cy="777875"/>
          </a:xfrm>
        </p:spPr>
        <p:style>
          <a:lnRef idx="2">
            <a:schemeClr val="accent1"/>
          </a:lnRef>
          <a:fillRef idx="1">
            <a:schemeClr val="lt1"/>
          </a:fillRef>
          <a:effectRef idx="0">
            <a:schemeClr val="accent1"/>
          </a:effectRef>
          <a:fontRef idx="minor">
            <a:schemeClr val="dk1"/>
          </a:fontRef>
        </p:style>
        <p:txBody>
          <a:bodyPr rtlCol="1">
            <a:noAutofit/>
          </a:bodyPr>
          <a:lstStyle/>
          <a:p>
            <a:pPr eaLnBrk="1" fontAlgn="auto" hangingPunct="1">
              <a:spcAft>
                <a:spcPts val="0"/>
              </a:spcAft>
              <a:defRPr/>
            </a:pPr>
            <a:r>
              <a:rPr lang="fa-IR" sz="2400" b="1" dirty="0" smtClean="0">
                <a:solidFill>
                  <a:srgbClr val="0070C0"/>
                </a:solidFill>
                <a:cs typeface="B Nazanin" pitchFamily="2" charset="-78"/>
              </a:rPr>
              <a:t/>
            </a:r>
            <a:br>
              <a:rPr lang="fa-IR" sz="2400" b="1" dirty="0" smtClean="0">
                <a:solidFill>
                  <a:srgbClr val="0070C0"/>
                </a:solidFill>
                <a:cs typeface="B Nazanin" pitchFamily="2" charset="-78"/>
              </a:rPr>
            </a:br>
            <a:r>
              <a:rPr lang="fa-IR" sz="2400" b="1" dirty="0" smtClean="0">
                <a:solidFill>
                  <a:srgbClr val="0070C0"/>
                </a:solidFill>
                <a:cs typeface="B Yagut" pitchFamily="2" charset="-78"/>
              </a:rPr>
              <a:t>این </a:t>
            </a:r>
            <a:r>
              <a:rPr lang="fa-IR" sz="2400" b="1" dirty="0">
                <a:solidFill>
                  <a:srgbClr val="0070C0"/>
                </a:solidFill>
                <a:cs typeface="B Yagut" pitchFamily="2" charset="-78"/>
              </a:rPr>
              <a:t>نمودار نشان می دهد چه خطراتی کودکان 24-0 ماهه را تهدید می کند که باید از آن ها آگاه بود</a:t>
            </a:r>
            <a:r>
              <a:rPr lang="en-US" sz="2400" dirty="0">
                <a:solidFill>
                  <a:srgbClr val="0070C0"/>
                </a:solidFill>
                <a:cs typeface="B Yagut" pitchFamily="2" charset="-78"/>
              </a:rPr>
              <a:t/>
            </a:r>
            <a:br>
              <a:rPr lang="en-US" sz="2400" dirty="0">
                <a:solidFill>
                  <a:srgbClr val="0070C0"/>
                </a:solidFill>
                <a:cs typeface="B Yagut" pitchFamily="2" charset="-78"/>
              </a:rPr>
            </a:br>
            <a:endParaRPr lang="fa-IR" sz="2400" dirty="0">
              <a:solidFill>
                <a:srgbClr val="0070C0"/>
              </a:solidFill>
              <a:cs typeface="B Yagut" pitchFamily="2" charset="-78"/>
            </a:endParaRPr>
          </a:p>
        </p:txBody>
      </p:sp>
      <p:graphicFrame>
        <p:nvGraphicFramePr>
          <p:cNvPr id="4" name="Content Placeholder 3"/>
          <p:cNvGraphicFramePr>
            <a:graphicFrameLocks noGrp="1"/>
          </p:cNvGraphicFramePr>
          <p:nvPr>
            <p:ph idx="1"/>
          </p:nvPr>
        </p:nvGraphicFramePr>
        <p:xfrm>
          <a:off x="251769" y="1268413"/>
          <a:ext cx="8496944" cy="3816424"/>
        </p:xfrm>
        <a:graphic>
          <a:graphicData uri="http://schemas.openxmlformats.org/drawingml/2006/table">
            <a:tbl>
              <a:tblPr rtl="1"/>
              <a:tblGrid>
                <a:gridCol w="1583564"/>
                <a:gridCol w="3288281"/>
                <a:gridCol w="3625099"/>
              </a:tblGrid>
              <a:tr h="2120236">
                <a:tc>
                  <a:txBody>
                    <a:bodyPr/>
                    <a:lstStyle/>
                    <a:p>
                      <a:pPr marL="0" algn="r" defTabSz="914400" rtl="1" eaLnBrk="1" latinLnBrk="0" hangingPunct="1">
                        <a:lnSpc>
                          <a:spcPct val="115000"/>
                        </a:lnSpc>
                        <a:spcAft>
                          <a:spcPts val="0"/>
                        </a:spcAft>
                        <a:tabLst>
                          <a:tab pos="2865755" algn="ctr"/>
                          <a:tab pos="5731510" algn="r"/>
                        </a:tabLst>
                      </a:pPr>
                      <a:r>
                        <a:rPr lang="fa-IR" sz="1800" b="1" kern="1200" dirty="0">
                          <a:solidFill>
                            <a:srgbClr val="0070C0"/>
                          </a:solidFill>
                          <a:latin typeface="Calibri"/>
                          <a:ea typeface="Calibri"/>
                          <a:cs typeface="B Yagut" pitchFamily="2" charset="-78"/>
                        </a:rPr>
                        <a:t>پيشگيري از مسموميت</a:t>
                      </a:r>
                      <a:endParaRPr lang="en-US" sz="1800" b="1" kern="1200" dirty="0">
                        <a:solidFill>
                          <a:srgbClr val="0070C0"/>
                        </a:solidFill>
                        <a:latin typeface="Calibri"/>
                        <a:ea typeface="Calibri"/>
                        <a:cs typeface="B Yagut" pitchFamily="2" charset="-78"/>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c>
                  <a:txBody>
                    <a:bodyPr/>
                    <a:lstStyle/>
                    <a:p>
                      <a:pPr algn="r" rtl="1">
                        <a:lnSpc>
                          <a:spcPct val="115000"/>
                        </a:lnSpc>
                        <a:spcAft>
                          <a:spcPts val="0"/>
                        </a:spcAft>
                        <a:tabLst>
                          <a:tab pos="2865755" algn="ctr"/>
                          <a:tab pos="5731510" algn="r"/>
                        </a:tabLst>
                      </a:pPr>
                      <a:r>
                        <a:rPr lang="fa-IR" sz="1800" b="1" kern="1200" dirty="0">
                          <a:solidFill>
                            <a:srgbClr val="943634"/>
                          </a:solidFill>
                          <a:latin typeface="Calibri"/>
                          <a:ea typeface="Calibri"/>
                          <a:cs typeface="B Yagut" pitchFamily="2" charset="-78"/>
                        </a:rPr>
                        <a:t>24-7  </a:t>
                      </a:r>
                      <a:r>
                        <a:rPr lang="fa-IR" sz="1800" b="1" kern="1200" dirty="0" smtClean="0">
                          <a:solidFill>
                            <a:srgbClr val="943634"/>
                          </a:solidFill>
                          <a:latin typeface="Calibri"/>
                          <a:ea typeface="Calibri"/>
                          <a:cs typeface="B Yagut" pitchFamily="2" charset="-78"/>
                        </a:rPr>
                        <a:t>ماه :</a:t>
                      </a:r>
                    </a:p>
                    <a:p>
                      <a:pPr algn="r" rtl="1">
                        <a:lnSpc>
                          <a:spcPct val="115000"/>
                        </a:lnSpc>
                        <a:spcAft>
                          <a:spcPts val="0"/>
                        </a:spcAft>
                        <a:tabLst>
                          <a:tab pos="2865755" algn="ctr"/>
                          <a:tab pos="5731510" algn="r"/>
                        </a:tabLst>
                      </a:pPr>
                      <a:r>
                        <a:rPr lang="fa-IR" sz="1800" b="1" kern="1200" dirty="0" smtClean="0">
                          <a:solidFill>
                            <a:srgbClr val="943634"/>
                          </a:solidFill>
                          <a:latin typeface="Calibri"/>
                          <a:ea typeface="Calibri"/>
                          <a:cs typeface="B Yagut" pitchFamily="2" charset="-78"/>
                        </a:rPr>
                        <a:t> </a:t>
                      </a:r>
                      <a:r>
                        <a:rPr lang="fa-IR" sz="1800" b="1" kern="1200" dirty="0" smtClean="0">
                          <a:solidFill>
                            <a:schemeClr val="tx1"/>
                          </a:solidFill>
                          <a:latin typeface="Times New Roman"/>
                          <a:ea typeface="Calibri"/>
                          <a:cs typeface="B Yagut" pitchFamily="2" charset="-78"/>
                        </a:rPr>
                        <a:t>داروها</a:t>
                      </a:r>
                      <a:r>
                        <a:rPr lang="fa-IR" sz="1800" b="1" kern="1200" baseline="0" dirty="0" smtClean="0">
                          <a:solidFill>
                            <a:schemeClr val="tx1"/>
                          </a:solidFill>
                          <a:latin typeface="Times New Roman"/>
                          <a:ea typeface="Calibri"/>
                          <a:cs typeface="B Yagut" pitchFamily="2" charset="-78"/>
                        </a:rPr>
                        <a:t>، سموم و مواد شوینده </a:t>
                      </a:r>
                      <a:r>
                        <a:rPr lang="fa-IR" sz="1800" b="1" kern="1200" dirty="0" smtClean="0">
                          <a:solidFill>
                            <a:schemeClr val="tx1"/>
                          </a:solidFill>
                          <a:latin typeface="Times New Roman"/>
                          <a:ea typeface="Calibri"/>
                          <a:cs typeface="B Yagut" pitchFamily="2" charset="-78"/>
                        </a:rPr>
                        <a:t>را </a:t>
                      </a:r>
                      <a:r>
                        <a:rPr lang="fa-IR" sz="1800" b="1" kern="1200" dirty="0">
                          <a:solidFill>
                            <a:schemeClr val="tx1"/>
                          </a:solidFill>
                          <a:latin typeface="Times New Roman"/>
                          <a:ea typeface="Calibri"/>
                          <a:cs typeface="B Yagut" pitchFamily="2" charset="-78"/>
                        </a:rPr>
                        <a:t>دور از دسترس او بگذاريد.</a:t>
                      </a:r>
                      <a:endParaRPr lang="en-US" sz="1800" b="1" kern="1200" dirty="0">
                        <a:solidFill>
                          <a:schemeClr val="tx1"/>
                        </a:solidFill>
                        <a:latin typeface="Times New Roman"/>
                        <a:ea typeface="Calibri"/>
                        <a:cs typeface="B Yagut" pitchFamily="2" charset="-78"/>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c>
                  <a:txBody>
                    <a:bodyPr/>
                    <a:lstStyle/>
                    <a:p>
                      <a:pPr marL="0" marR="0" indent="0" algn="r" defTabSz="914400" rtl="1" eaLnBrk="1" fontAlgn="auto" latinLnBrk="0" hangingPunct="1">
                        <a:lnSpc>
                          <a:spcPct val="115000"/>
                        </a:lnSpc>
                        <a:spcBef>
                          <a:spcPts val="0"/>
                        </a:spcBef>
                        <a:spcAft>
                          <a:spcPts val="0"/>
                        </a:spcAft>
                        <a:buClrTx/>
                        <a:buSzTx/>
                        <a:buFontTx/>
                        <a:buNone/>
                        <a:tabLst>
                          <a:tab pos="2865755" algn="ctr"/>
                          <a:tab pos="5731510" algn="r"/>
                        </a:tabLst>
                        <a:defRPr/>
                      </a:pPr>
                      <a:r>
                        <a:rPr lang="fa-IR" sz="1800" b="1" kern="1200" dirty="0" smtClean="0">
                          <a:solidFill>
                            <a:srgbClr val="943634"/>
                          </a:solidFill>
                          <a:latin typeface="+mn-lt"/>
                          <a:ea typeface="Calibri"/>
                          <a:cs typeface="B Yagut" pitchFamily="2" charset="-78"/>
                        </a:rPr>
                        <a:t>24-15  ماه :</a:t>
                      </a:r>
                    </a:p>
                    <a:p>
                      <a:pPr marL="0" marR="0" indent="0" algn="r" defTabSz="914400" rtl="1" eaLnBrk="1" fontAlgn="auto" latinLnBrk="0" hangingPunct="1">
                        <a:lnSpc>
                          <a:spcPct val="115000"/>
                        </a:lnSpc>
                        <a:spcBef>
                          <a:spcPts val="0"/>
                        </a:spcBef>
                        <a:spcAft>
                          <a:spcPts val="0"/>
                        </a:spcAft>
                        <a:buClrTx/>
                        <a:buSzTx/>
                        <a:buFontTx/>
                        <a:buNone/>
                        <a:tabLst>
                          <a:tab pos="2865755" algn="ctr"/>
                          <a:tab pos="5731510" algn="r"/>
                        </a:tabLst>
                        <a:defRPr/>
                      </a:pPr>
                      <a:r>
                        <a:rPr lang="fa-IR" sz="1800" b="1" kern="1200" dirty="0" smtClean="0">
                          <a:solidFill>
                            <a:schemeClr val="tx1"/>
                          </a:solidFill>
                          <a:latin typeface="Times New Roman"/>
                          <a:ea typeface="Calibri"/>
                          <a:cs typeface="B Yagut" pitchFamily="2" charset="-78"/>
                        </a:rPr>
                        <a:t> بهتر است داروها</a:t>
                      </a:r>
                      <a:r>
                        <a:rPr lang="fa-IR" sz="1800" b="1" kern="1200" baseline="0" dirty="0" smtClean="0">
                          <a:solidFill>
                            <a:schemeClr val="tx1"/>
                          </a:solidFill>
                          <a:latin typeface="Times New Roman"/>
                          <a:ea typeface="Calibri"/>
                          <a:cs typeface="B Yagut" pitchFamily="2" charset="-78"/>
                        </a:rPr>
                        <a:t>، سموم و مواد شوینده </a:t>
                      </a:r>
                      <a:r>
                        <a:rPr lang="fa-IR" sz="1800" b="1" kern="1200" dirty="0" smtClean="0">
                          <a:solidFill>
                            <a:schemeClr val="tx1"/>
                          </a:solidFill>
                          <a:latin typeface="Times New Roman"/>
                          <a:ea typeface="Calibri"/>
                          <a:cs typeface="B Yagut" pitchFamily="2" charset="-78"/>
                        </a:rPr>
                        <a:t> را در جايي كه قفل دارد و</a:t>
                      </a:r>
                      <a:r>
                        <a:rPr lang="fa-IR" sz="1800" b="1" kern="1200" baseline="0" dirty="0" smtClean="0">
                          <a:solidFill>
                            <a:schemeClr val="tx1"/>
                          </a:solidFill>
                          <a:latin typeface="Times New Roman"/>
                          <a:ea typeface="Calibri"/>
                          <a:cs typeface="B Yagut" pitchFamily="2" charset="-78"/>
                        </a:rPr>
                        <a:t> در طبقات بالاتر ن</a:t>
                      </a:r>
                      <a:r>
                        <a:rPr lang="fa-IR" sz="1800" b="1" kern="1200" dirty="0" smtClean="0">
                          <a:solidFill>
                            <a:schemeClr val="tx1"/>
                          </a:solidFill>
                          <a:latin typeface="Times New Roman"/>
                          <a:ea typeface="Calibri"/>
                          <a:cs typeface="B Yagut" pitchFamily="2" charset="-78"/>
                        </a:rPr>
                        <a:t>گه‌داري كنيد.</a:t>
                      </a:r>
                      <a:endParaRPr lang="en-US" sz="1800" b="1" kern="1200" dirty="0" smtClean="0">
                        <a:solidFill>
                          <a:schemeClr val="tx1"/>
                        </a:solidFill>
                        <a:latin typeface="Times New Roman"/>
                        <a:ea typeface="Calibri"/>
                        <a:cs typeface="B Yagut" pitchFamily="2" charset="-78"/>
                      </a:endParaRPr>
                    </a:p>
                    <a:p>
                      <a:pPr algn="r" rtl="1">
                        <a:lnSpc>
                          <a:spcPct val="115000"/>
                        </a:lnSpc>
                        <a:spcAft>
                          <a:spcPts val="0"/>
                        </a:spcAft>
                        <a:tabLst>
                          <a:tab pos="2865755" algn="ctr"/>
                          <a:tab pos="5731510" algn="r"/>
                        </a:tabLst>
                      </a:pPr>
                      <a:endParaRPr lang="fa-IR" sz="1800" b="0" kern="1200" dirty="0">
                        <a:solidFill>
                          <a:schemeClr val="tx1"/>
                        </a:solidFill>
                        <a:latin typeface="Calibri"/>
                        <a:ea typeface="Calibri"/>
                        <a:cs typeface="B Yagut" pitchFamily="2" charset="-78"/>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r>
              <a:tr h="1696188">
                <a:tc>
                  <a:txBody>
                    <a:bodyPr/>
                    <a:lstStyle/>
                    <a:p>
                      <a:pPr marL="0" algn="r" defTabSz="914400" rtl="1" eaLnBrk="1" latinLnBrk="0" hangingPunct="1">
                        <a:lnSpc>
                          <a:spcPct val="115000"/>
                        </a:lnSpc>
                        <a:spcAft>
                          <a:spcPts val="0"/>
                        </a:spcAft>
                        <a:tabLst>
                          <a:tab pos="2865755" algn="ctr"/>
                          <a:tab pos="5731510" algn="r"/>
                        </a:tabLst>
                      </a:pPr>
                      <a:r>
                        <a:rPr lang="fa-IR" sz="1800" b="1" kern="1200" dirty="0">
                          <a:solidFill>
                            <a:srgbClr val="0070C0"/>
                          </a:solidFill>
                          <a:latin typeface="Calibri"/>
                          <a:ea typeface="Calibri"/>
                          <a:cs typeface="B Yagut" pitchFamily="2" charset="-78"/>
                        </a:rPr>
                        <a:t>پيشگيري از غرق شدگي</a:t>
                      </a:r>
                      <a:endParaRPr lang="en-US" sz="1800" b="1" kern="1200" dirty="0">
                        <a:solidFill>
                          <a:srgbClr val="0070C0"/>
                        </a:solidFill>
                        <a:latin typeface="Calibri"/>
                        <a:ea typeface="Calibri"/>
                        <a:cs typeface="B Yagut" pitchFamily="2" charset="-78"/>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1">
                        <a:lnSpc>
                          <a:spcPct val="115000"/>
                        </a:lnSpc>
                        <a:spcAft>
                          <a:spcPts val="0"/>
                        </a:spcAft>
                        <a:tabLst>
                          <a:tab pos="2865755" algn="ctr"/>
                          <a:tab pos="5731510" algn="r"/>
                        </a:tabLst>
                      </a:pPr>
                      <a:r>
                        <a:rPr lang="fa-IR" sz="1800" b="1" kern="1200" dirty="0" smtClean="0">
                          <a:solidFill>
                            <a:srgbClr val="943634"/>
                          </a:solidFill>
                          <a:latin typeface="+mn-lt"/>
                          <a:ea typeface="Calibri"/>
                          <a:cs typeface="B Yagut" pitchFamily="2" charset="-78"/>
                        </a:rPr>
                        <a:t>24-   0 ماه : </a:t>
                      </a:r>
                    </a:p>
                    <a:p>
                      <a:pPr algn="r" rtl="1">
                        <a:lnSpc>
                          <a:spcPct val="115000"/>
                        </a:lnSpc>
                        <a:spcAft>
                          <a:spcPts val="0"/>
                        </a:spcAft>
                        <a:tabLst>
                          <a:tab pos="2865755" algn="ctr"/>
                          <a:tab pos="5731510" algn="r"/>
                        </a:tabLst>
                      </a:pPr>
                      <a:r>
                        <a:rPr lang="fa-IR" sz="1800" b="1" kern="1200" dirty="0" smtClean="0">
                          <a:solidFill>
                            <a:schemeClr val="tx1"/>
                          </a:solidFill>
                          <a:latin typeface="Times New Roman"/>
                          <a:ea typeface="Calibri"/>
                          <a:cs typeface="B Yagut" pitchFamily="2" charset="-78"/>
                        </a:rPr>
                        <a:t>کودک </a:t>
                      </a:r>
                      <a:r>
                        <a:rPr lang="fa-IR" sz="1800" b="1" kern="1200" dirty="0">
                          <a:solidFill>
                            <a:schemeClr val="tx1"/>
                          </a:solidFill>
                          <a:latin typeface="Times New Roman"/>
                          <a:ea typeface="Calibri"/>
                          <a:cs typeface="B Yagut" pitchFamily="2" charset="-78"/>
                        </a:rPr>
                        <a:t>را در حمام </a:t>
                      </a:r>
                      <a:r>
                        <a:rPr lang="fa-IR" sz="1800" b="1" kern="1200" dirty="0" smtClean="0">
                          <a:solidFill>
                            <a:schemeClr val="tx1"/>
                          </a:solidFill>
                          <a:latin typeface="Times New Roman"/>
                          <a:ea typeface="Calibri"/>
                          <a:cs typeface="B Yagut" pitchFamily="2" charset="-78"/>
                        </a:rPr>
                        <a:t>تنها </a:t>
                      </a:r>
                      <a:r>
                        <a:rPr lang="fa-IR" sz="1800" b="1" kern="1200" dirty="0">
                          <a:solidFill>
                            <a:schemeClr val="tx1"/>
                          </a:solidFill>
                          <a:latin typeface="Times New Roman"/>
                          <a:ea typeface="Calibri"/>
                          <a:cs typeface="B Yagut" pitchFamily="2" charset="-78"/>
                        </a:rPr>
                        <a:t>نگذاريد.</a:t>
                      </a:r>
                      <a:endParaRPr lang="en-US" sz="1800" b="1" kern="1200" dirty="0">
                        <a:solidFill>
                          <a:schemeClr val="tx1"/>
                        </a:solidFill>
                        <a:latin typeface="Times New Roman"/>
                        <a:ea typeface="Calibri"/>
                        <a:cs typeface="B Yagut" pitchFamily="2" charset="-78"/>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15000"/>
                        </a:lnSpc>
                        <a:spcBef>
                          <a:spcPts val="0"/>
                        </a:spcBef>
                        <a:spcAft>
                          <a:spcPts val="0"/>
                        </a:spcAft>
                        <a:buClrTx/>
                        <a:buSzTx/>
                        <a:buFontTx/>
                        <a:buNone/>
                        <a:tabLst>
                          <a:tab pos="2865755" algn="ctr"/>
                          <a:tab pos="5731510" algn="r"/>
                        </a:tabLst>
                        <a:defRPr/>
                      </a:pPr>
                      <a:r>
                        <a:rPr lang="fa-IR" sz="1800" b="1" kern="1200" dirty="0" smtClean="0">
                          <a:solidFill>
                            <a:srgbClr val="943634"/>
                          </a:solidFill>
                          <a:latin typeface="+mn-lt"/>
                          <a:ea typeface="Calibri"/>
                          <a:cs typeface="B Yagut" pitchFamily="2" charset="-78"/>
                        </a:rPr>
                        <a:t>24- 10ماه :</a:t>
                      </a:r>
                    </a:p>
                    <a:p>
                      <a:pPr marL="0" marR="0" indent="0" algn="r" defTabSz="914400" rtl="1" eaLnBrk="1" fontAlgn="auto" latinLnBrk="0" hangingPunct="1">
                        <a:lnSpc>
                          <a:spcPct val="115000"/>
                        </a:lnSpc>
                        <a:spcBef>
                          <a:spcPts val="0"/>
                        </a:spcBef>
                        <a:spcAft>
                          <a:spcPts val="0"/>
                        </a:spcAft>
                        <a:buClrTx/>
                        <a:buSzTx/>
                        <a:buFontTx/>
                        <a:buNone/>
                        <a:tabLst>
                          <a:tab pos="2865755" algn="ctr"/>
                          <a:tab pos="5731510" algn="r"/>
                        </a:tabLst>
                        <a:defRPr/>
                      </a:pPr>
                      <a:r>
                        <a:rPr lang="fa-IR" sz="1800" b="1" kern="1200" dirty="0" smtClean="0">
                          <a:solidFill>
                            <a:srgbClr val="943634"/>
                          </a:solidFill>
                          <a:latin typeface="+mn-lt"/>
                          <a:ea typeface="Calibri"/>
                          <a:cs typeface="B Yagut" pitchFamily="2" charset="-78"/>
                        </a:rPr>
                        <a:t> </a:t>
                      </a:r>
                      <a:r>
                        <a:rPr lang="fa-IR" sz="1800" b="1" kern="1200" dirty="0" smtClean="0">
                          <a:solidFill>
                            <a:schemeClr val="tx1"/>
                          </a:solidFill>
                          <a:latin typeface="Times New Roman"/>
                          <a:ea typeface="Calibri"/>
                          <a:cs typeface="B Yagut" pitchFamily="2" charset="-78"/>
                        </a:rPr>
                        <a:t>كنار حوض پارك‌ها يا استخر بچه‌ها، او را  تنها نگذاريد.</a:t>
                      </a:r>
                      <a:endParaRPr lang="en-US" sz="1800" b="1" kern="1200" dirty="0" smtClean="0">
                        <a:solidFill>
                          <a:schemeClr val="tx1"/>
                        </a:solidFill>
                        <a:latin typeface="Times New Roman"/>
                        <a:ea typeface="Calibri"/>
                        <a:cs typeface="B Yagut" pitchFamily="2" charset="-78"/>
                      </a:endParaRPr>
                    </a:p>
                    <a:p>
                      <a:pPr algn="r" rtl="1">
                        <a:lnSpc>
                          <a:spcPct val="115000"/>
                        </a:lnSpc>
                        <a:spcAft>
                          <a:spcPts val="0"/>
                        </a:spcAft>
                        <a:tabLst>
                          <a:tab pos="2865755" algn="ctr"/>
                          <a:tab pos="5731510" algn="r"/>
                        </a:tabLst>
                      </a:pPr>
                      <a:endParaRPr lang="fa-IR" sz="1800" b="0" kern="1200" dirty="0">
                        <a:solidFill>
                          <a:schemeClr val="tx1"/>
                        </a:solidFill>
                        <a:latin typeface="Calibri"/>
                        <a:ea typeface="Calibri"/>
                        <a:cs typeface="B Yagut" pitchFamily="2" charset="-78"/>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274638"/>
            <a:ext cx="8435975" cy="777875"/>
          </a:xfrm>
        </p:spPr>
        <p:style>
          <a:lnRef idx="2">
            <a:schemeClr val="accent1"/>
          </a:lnRef>
          <a:fillRef idx="1">
            <a:schemeClr val="lt1"/>
          </a:fillRef>
          <a:effectRef idx="0">
            <a:schemeClr val="accent1"/>
          </a:effectRef>
          <a:fontRef idx="minor">
            <a:schemeClr val="dk1"/>
          </a:fontRef>
        </p:style>
        <p:txBody>
          <a:bodyPr rtlCol="1">
            <a:noAutofit/>
          </a:bodyPr>
          <a:lstStyle/>
          <a:p>
            <a:pPr eaLnBrk="1" fontAlgn="auto" hangingPunct="1">
              <a:spcAft>
                <a:spcPts val="0"/>
              </a:spcAft>
              <a:defRPr/>
            </a:pPr>
            <a:r>
              <a:rPr lang="fa-IR" sz="2400" b="1" dirty="0" smtClean="0">
                <a:solidFill>
                  <a:srgbClr val="0070C0"/>
                </a:solidFill>
                <a:cs typeface="B Nazanin" pitchFamily="2" charset="-78"/>
              </a:rPr>
              <a:t/>
            </a:r>
            <a:br>
              <a:rPr lang="fa-IR" sz="2400" b="1" dirty="0" smtClean="0">
                <a:solidFill>
                  <a:srgbClr val="0070C0"/>
                </a:solidFill>
                <a:cs typeface="B Nazanin" pitchFamily="2" charset="-78"/>
              </a:rPr>
            </a:br>
            <a:r>
              <a:rPr lang="fa-IR" sz="2400" b="1" dirty="0" smtClean="0">
                <a:solidFill>
                  <a:srgbClr val="0070C0"/>
                </a:solidFill>
                <a:cs typeface="B Yagut" pitchFamily="2" charset="-78"/>
              </a:rPr>
              <a:t>این </a:t>
            </a:r>
            <a:r>
              <a:rPr lang="fa-IR" sz="2400" b="1" dirty="0">
                <a:solidFill>
                  <a:srgbClr val="0070C0"/>
                </a:solidFill>
                <a:cs typeface="B Yagut" pitchFamily="2" charset="-78"/>
              </a:rPr>
              <a:t>نمودار نشان می دهد چه خطراتی کودکان 24-0 ماهه را تهدید می کند که باید از آن ها آگاه بود</a:t>
            </a:r>
            <a:r>
              <a:rPr lang="en-US" sz="2400" dirty="0">
                <a:solidFill>
                  <a:srgbClr val="0070C0"/>
                </a:solidFill>
                <a:cs typeface="B Yagut" pitchFamily="2" charset="-78"/>
              </a:rPr>
              <a:t/>
            </a:r>
            <a:br>
              <a:rPr lang="en-US" sz="2400" dirty="0">
                <a:solidFill>
                  <a:srgbClr val="0070C0"/>
                </a:solidFill>
                <a:cs typeface="B Yagut" pitchFamily="2" charset="-78"/>
              </a:rPr>
            </a:br>
            <a:endParaRPr lang="fa-IR" sz="2400" dirty="0">
              <a:solidFill>
                <a:srgbClr val="0070C0"/>
              </a:solidFill>
              <a:cs typeface="B Yagut" pitchFamily="2" charset="-78"/>
            </a:endParaRPr>
          </a:p>
        </p:txBody>
      </p:sp>
      <p:graphicFrame>
        <p:nvGraphicFramePr>
          <p:cNvPr id="4" name="Content Placeholder 3"/>
          <p:cNvGraphicFramePr>
            <a:graphicFrameLocks noGrp="1"/>
          </p:cNvGraphicFramePr>
          <p:nvPr>
            <p:ph idx="1"/>
          </p:nvPr>
        </p:nvGraphicFramePr>
        <p:xfrm>
          <a:off x="251769" y="1268413"/>
          <a:ext cx="8496944" cy="4680520"/>
        </p:xfrm>
        <a:graphic>
          <a:graphicData uri="http://schemas.openxmlformats.org/drawingml/2006/table">
            <a:tbl>
              <a:tblPr rtl="1"/>
              <a:tblGrid>
                <a:gridCol w="1583564"/>
                <a:gridCol w="1499383"/>
                <a:gridCol w="1788898"/>
                <a:gridCol w="1878138"/>
                <a:gridCol w="1746961"/>
              </a:tblGrid>
              <a:tr h="4680520">
                <a:tc>
                  <a:txBody>
                    <a:bodyPr/>
                    <a:lstStyle/>
                    <a:p>
                      <a:pPr algn="r" rtl="1">
                        <a:lnSpc>
                          <a:spcPct val="115000"/>
                        </a:lnSpc>
                        <a:spcAft>
                          <a:spcPts val="0"/>
                        </a:spcAft>
                        <a:tabLst>
                          <a:tab pos="2865755" algn="ctr"/>
                          <a:tab pos="5731510" algn="r"/>
                        </a:tabLst>
                      </a:pPr>
                      <a:r>
                        <a:rPr lang="fa-IR" sz="1800" b="1" kern="1200" dirty="0">
                          <a:solidFill>
                            <a:schemeClr val="tx1"/>
                          </a:solidFill>
                          <a:latin typeface="Calibri"/>
                          <a:ea typeface="Calibri"/>
                          <a:cs typeface="B Yagut" pitchFamily="2" charset="-78"/>
                        </a:rPr>
                        <a:t>پيشگيري از سوختگي </a:t>
                      </a:r>
                      <a:endParaRPr lang="en-US" sz="1800" b="1" kern="1200" dirty="0">
                        <a:solidFill>
                          <a:schemeClr val="tx1"/>
                        </a:solidFill>
                        <a:latin typeface="Calibri"/>
                        <a:ea typeface="Calibri"/>
                        <a:cs typeface="B Yagut" pitchFamily="2" charset="-78"/>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c>
                  <a:txBody>
                    <a:bodyPr/>
                    <a:lstStyle/>
                    <a:p>
                      <a:pPr algn="r" rtl="1">
                        <a:lnSpc>
                          <a:spcPct val="115000"/>
                        </a:lnSpc>
                        <a:spcAft>
                          <a:spcPts val="0"/>
                        </a:spcAft>
                        <a:tabLst>
                          <a:tab pos="2865755" algn="ctr"/>
                          <a:tab pos="5731510" algn="r"/>
                        </a:tabLst>
                      </a:pPr>
                      <a:r>
                        <a:rPr lang="fa-IR" sz="1800" b="1" kern="1200" dirty="0" smtClean="0">
                          <a:solidFill>
                            <a:srgbClr val="943634"/>
                          </a:solidFill>
                          <a:latin typeface="Calibri"/>
                          <a:ea typeface="Calibri"/>
                          <a:cs typeface="B Yagut" pitchFamily="2" charset="-78"/>
                        </a:rPr>
                        <a:t>18-  0ماه:</a:t>
                      </a:r>
                    </a:p>
                    <a:p>
                      <a:pPr algn="r" rtl="1">
                        <a:lnSpc>
                          <a:spcPct val="115000"/>
                        </a:lnSpc>
                        <a:spcAft>
                          <a:spcPts val="0"/>
                        </a:spcAft>
                        <a:tabLst>
                          <a:tab pos="2865755" algn="ctr"/>
                          <a:tab pos="5731510" algn="r"/>
                        </a:tabLst>
                      </a:pPr>
                      <a:r>
                        <a:rPr lang="fa-IR" sz="1800" b="0" kern="1200" dirty="0" smtClean="0">
                          <a:solidFill>
                            <a:schemeClr val="tx1"/>
                          </a:solidFill>
                          <a:latin typeface="Calibri"/>
                          <a:ea typeface="Calibri"/>
                          <a:cs typeface="B Yagut" pitchFamily="2" charset="-78"/>
                        </a:rPr>
                        <a:t> </a:t>
                      </a:r>
                      <a:r>
                        <a:rPr lang="fa-IR" sz="1800" b="1" kern="1200" dirty="0">
                          <a:solidFill>
                            <a:schemeClr val="tx1"/>
                          </a:solidFill>
                          <a:latin typeface="Times New Roman"/>
                          <a:ea typeface="Calibri"/>
                          <a:cs typeface="B Yagut" pitchFamily="2" charset="-78"/>
                        </a:rPr>
                        <a:t>وقتي مي‌خواهيد </a:t>
                      </a:r>
                      <a:r>
                        <a:rPr lang="fa-IR" sz="1800" b="1" kern="1200" dirty="0">
                          <a:solidFill>
                            <a:srgbClr val="C00000"/>
                          </a:solidFill>
                          <a:latin typeface="Times New Roman"/>
                          <a:ea typeface="Calibri"/>
                          <a:cs typeface="B Yagut" pitchFamily="2" charset="-78"/>
                        </a:rPr>
                        <a:t>نوشيدني‌هاي داغ </a:t>
                      </a:r>
                      <a:r>
                        <a:rPr lang="fa-IR" sz="1800" b="1" kern="1200" dirty="0">
                          <a:solidFill>
                            <a:schemeClr val="tx1"/>
                          </a:solidFill>
                          <a:latin typeface="Times New Roman"/>
                          <a:ea typeface="Calibri"/>
                          <a:cs typeface="B Yagut" pitchFamily="2" charset="-78"/>
                        </a:rPr>
                        <a:t>بخوريد، اول كودك  را پايين بگذاريد بعد نوشيدني‌تان را برداريد.</a:t>
                      </a:r>
                      <a:endParaRPr lang="en-US" sz="1800" b="1" kern="1200" dirty="0">
                        <a:solidFill>
                          <a:schemeClr val="tx1"/>
                        </a:solidFill>
                        <a:latin typeface="Times New Roman"/>
                        <a:ea typeface="Calibri"/>
                        <a:cs typeface="B Yagut" pitchFamily="2" charset="-78"/>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c>
                  <a:txBody>
                    <a:bodyPr/>
                    <a:lstStyle/>
                    <a:p>
                      <a:pPr algn="r" rtl="1">
                        <a:lnSpc>
                          <a:spcPct val="115000"/>
                        </a:lnSpc>
                        <a:spcAft>
                          <a:spcPts val="0"/>
                        </a:spcAft>
                        <a:tabLst>
                          <a:tab pos="2865755" algn="ctr"/>
                          <a:tab pos="5731510" algn="r"/>
                        </a:tabLst>
                      </a:pPr>
                      <a:r>
                        <a:rPr lang="fa-IR" sz="1800" b="1" kern="1200" dirty="0" smtClean="0">
                          <a:solidFill>
                            <a:srgbClr val="943634"/>
                          </a:solidFill>
                          <a:latin typeface="Calibri"/>
                          <a:ea typeface="Calibri"/>
                          <a:cs typeface="B Yagut" pitchFamily="2" charset="-78"/>
                        </a:rPr>
                        <a:t>24-  0 ماه :</a:t>
                      </a:r>
                    </a:p>
                    <a:p>
                      <a:pPr algn="r" rtl="1">
                        <a:lnSpc>
                          <a:spcPct val="115000"/>
                        </a:lnSpc>
                        <a:spcAft>
                          <a:spcPts val="0"/>
                        </a:spcAft>
                        <a:tabLst>
                          <a:tab pos="2865755" algn="ctr"/>
                          <a:tab pos="5731510" algn="r"/>
                        </a:tabLst>
                      </a:pPr>
                      <a:r>
                        <a:rPr lang="fa-IR" sz="1800" b="0" kern="1200" dirty="0" smtClean="0">
                          <a:solidFill>
                            <a:schemeClr val="tx1"/>
                          </a:solidFill>
                          <a:latin typeface="Calibri"/>
                          <a:ea typeface="Calibri"/>
                          <a:cs typeface="B Yagut" pitchFamily="2" charset="-78"/>
                        </a:rPr>
                        <a:t> </a:t>
                      </a:r>
                      <a:r>
                        <a:rPr lang="fa-IR" sz="1800" b="1" kern="1200" dirty="0">
                          <a:solidFill>
                            <a:schemeClr val="tx1"/>
                          </a:solidFill>
                          <a:latin typeface="Times New Roman"/>
                          <a:ea typeface="Calibri"/>
                          <a:cs typeface="B Yagut" pitchFamily="2" charset="-78"/>
                        </a:rPr>
                        <a:t>اگر در </a:t>
                      </a:r>
                      <a:r>
                        <a:rPr lang="fa-IR" sz="1800" b="1" kern="1200" dirty="0">
                          <a:solidFill>
                            <a:srgbClr val="C00000"/>
                          </a:solidFill>
                          <a:latin typeface="Times New Roman"/>
                          <a:ea typeface="Calibri"/>
                          <a:cs typeface="B Yagut" pitchFamily="2" charset="-78"/>
                        </a:rPr>
                        <a:t>حمام</a:t>
                      </a:r>
                      <a:r>
                        <a:rPr lang="fa-IR" sz="1800" b="1" kern="1200" dirty="0">
                          <a:solidFill>
                            <a:schemeClr val="tx1"/>
                          </a:solidFill>
                          <a:latin typeface="Times New Roman"/>
                          <a:ea typeface="Calibri"/>
                          <a:cs typeface="B Yagut" pitchFamily="2" charset="-78"/>
                        </a:rPr>
                        <a:t> عادت داريد هميشه اول آب گرم را باز مي كنيد، ديگر اين كار را نكنيد. </a:t>
                      </a:r>
                      <a:r>
                        <a:rPr lang="fa-IR" sz="1800" b="1" kern="1200" dirty="0">
                          <a:solidFill>
                            <a:srgbClr val="C00000"/>
                          </a:solidFill>
                          <a:latin typeface="Times New Roman"/>
                          <a:ea typeface="Calibri"/>
                          <a:cs typeface="B Yagut" pitchFamily="2" charset="-78"/>
                        </a:rPr>
                        <a:t>هميشه اول آب سرد را باز كنيد</a:t>
                      </a:r>
                      <a:r>
                        <a:rPr lang="fa-IR" sz="1800" b="1" kern="1200" dirty="0">
                          <a:solidFill>
                            <a:schemeClr val="tx1"/>
                          </a:solidFill>
                          <a:latin typeface="Times New Roman"/>
                          <a:ea typeface="Calibri"/>
                          <a:cs typeface="B Yagut" pitchFamily="2" charset="-78"/>
                        </a:rPr>
                        <a:t>.</a:t>
                      </a:r>
                      <a:endParaRPr lang="en-US" sz="1800" b="1" kern="1200" dirty="0">
                        <a:solidFill>
                          <a:schemeClr val="tx1"/>
                        </a:solidFill>
                        <a:latin typeface="Times New Roman"/>
                        <a:ea typeface="Calibri"/>
                        <a:cs typeface="B Yagut" pitchFamily="2" charset="-78"/>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c>
                  <a:txBody>
                    <a:bodyPr/>
                    <a:lstStyle/>
                    <a:p>
                      <a:pPr marL="0" algn="r" defTabSz="914400" rtl="1" eaLnBrk="1" latinLnBrk="0" hangingPunct="1">
                        <a:lnSpc>
                          <a:spcPct val="115000"/>
                        </a:lnSpc>
                        <a:spcAft>
                          <a:spcPts val="0"/>
                        </a:spcAft>
                        <a:tabLst>
                          <a:tab pos="2865755" algn="ctr"/>
                          <a:tab pos="5731510" algn="r"/>
                        </a:tabLst>
                      </a:pPr>
                      <a:r>
                        <a:rPr lang="fa-IR" sz="1800" b="1" kern="1200" dirty="0">
                          <a:solidFill>
                            <a:srgbClr val="943634"/>
                          </a:solidFill>
                          <a:latin typeface="Calibri"/>
                          <a:ea typeface="Calibri"/>
                          <a:cs typeface="B Yagut" pitchFamily="2" charset="-78"/>
                        </a:rPr>
                        <a:t>24-4 </a:t>
                      </a:r>
                      <a:r>
                        <a:rPr lang="fa-IR" sz="1800" b="1" kern="1200" dirty="0" smtClean="0">
                          <a:solidFill>
                            <a:srgbClr val="943634"/>
                          </a:solidFill>
                          <a:latin typeface="Calibri"/>
                          <a:ea typeface="Calibri"/>
                          <a:cs typeface="B Yagut" pitchFamily="2" charset="-78"/>
                        </a:rPr>
                        <a:t>ماه : </a:t>
                      </a:r>
                    </a:p>
                    <a:p>
                      <a:pPr algn="r" rtl="1">
                        <a:lnSpc>
                          <a:spcPct val="115000"/>
                        </a:lnSpc>
                        <a:spcAft>
                          <a:spcPts val="0"/>
                        </a:spcAft>
                        <a:tabLst>
                          <a:tab pos="2865755" algn="ctr"/>
                          <a:tab pos="5731510" algn="r"/>
                        </a:tabLst>
                      </a:pPr>
                      <a:r>
                        <a:rPr lang="fa-IR" sz="1800" b="1" kern="1200" dirty="0" smtClean="0">
                          <a:solidFill>
                            <a:schemeClr val="tx1"/>
                          </a:solidFill>
                          <a:latin typeface="Times New Roman"/>
                          <a:ea typeface="Calibri"/>
                          <a:cs typeface="B Yagut" pitchFamily="2" charset="-78"/>
                        </a:rPr>
                        <a:t>وسايلی</a:t>
                      </a:r>
                      <a:r>
                        <a:rPr lang="fa-IR" sz="1800" b="1" kern="1200" baseline="0" dirty="0" smtClean="0">
                          <a:solidFill>
                            <a:schemeClr val="tx1"/>
                          </a:solidFill>
                          <a:latin typeface="Times New Roman"/>
                          <a:ea typeface="Calibri"/>
                          <a:cs typeface="B Yagut" pitchFamily="2" charset="-78"/>
                        </a:rPr>
                        <a:t> مانند موصاف کن، سشوار</a:t>
                      </a:r>
                      <a:r>
                        <a:rPr lang="fa-IR" sz="1800" b="1" kern="1200" dirty="0" smtClean="0">
                          <a:solidFill>
                            <a:schemeClr val="tx1"/>
                          </a:solidFill>
                          <a:latin typeface="Times New Roman"/>
                          <a:ea typeface="Calibri"/>
                          <a:cs typeface="B Yagut" pitchFamily="2" charset="-78"/>
                        </a:rPr>
                        <a:t> </a:t>
                      </a:r>
                      <a:r>
                        <a:rPr lang="fa-IR" sz="1800" b="1" kern="1200" dirty="0">
                          <a:solidFill>
                            <a:schemeClr val="tx1"/>
                          </a:solidFill>
                          <a:latin typeface="Times New Roman"/>
                          <a:ea typeface="Calibri"/>
                          <a:cs typeface="B Yagut" pitchFamily="2" charset="-78"/>
                        </a:rPr>
                        <a:t>و اُتوها را از دسترس او دور كنيد.</a:t>
                      </a:r>
                      <a:endParaRPr lang="en-US" sz="1800" b="1" kern="1200" dirty="0">
                        <a:solidFill>
                          <a:schemeClr val="tx1"/>
                        </a:solidFill>
                        <a:latin typeface="Times New Roman"/>
                        <a:ea typeface="Calibri"/>
                        <a:cs typeface="B Yagut" pitchFamily="2" charset="-78"/>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c>
                  <a:txBody>
                    <a:bodyPr/>
                    <a:lstStyle/>
                    <a:p>
                      <a:pPr marL="0" algn="r" defTabSz="914400" rtl="1" eaLnBrk="1" latinLnBrk="0" hangingPunct="1">
                        <a:lnSpc>
                          <a:spcPct val="115000"/>
                        </a:lnSpc>
                        <a:spcAft>
                          <a:spcPts val="0"/>
                        </a:spcAft>
                        <a:tabLst>
                          <a:tab pos="2865755" algn="ctr"/>
                          <a:tab pos="5731510" algn="r"/>
                        </a:tabLst>
                      </a:pPr>
                      <a:r>
                        <a:rPr lang="fa-IR" sz="1800" b="1" kern="1200" dirty="0">
                          <a:solidFill>
                            <a:srgbClr val="943634"/>
                          </a:solidFill>
                          <a:latin typeface="Calibri"/>
                          <a:ea typeface="Calibri"/>
                          <a:cs typeface="B Yagut" pitchFamily="2" charset="-78"/>
                        </a:rPr>
                        <a:t>24-7  </a:t>
                      </a:r>
                      <a:r>
                        <a:rPr lang="fa-IR" sz="1800" b="1" kern="1200" dirty="0" smtClean="0">
                          <a:solidFill>
                            <a:srgbClr val="943634"/>
                          </a:solidFill>
                          <a:latin typeface="Calibri"/>
                          <a:ea typeface="Calibri"/>
                          <a:cs typeface="B Yagut" pitchFamily="2" charset="-78"/>
                        </a:rPr>
                        <a:t>ماه :</a:t>
                      </a:r>
                    </a:p>
                    <a:p>
                      <a:pPr marL="0" algn="r" defTabSz="914400" rtl="1" eaLnBrk="1" latinLnBrk="0" hangingPunct="1">
                        <a:lnSpc>
                          <a:spcPct val="115000"/>
                        </a:lnSpc>
                        <a:spcAft>
                          <a:spcPts val="0"/>
                        </a:spcAft>
                        <a:tabLst>
                          <a:tab pos="2865755" algn="ctr"/>
                          <a:tab pos="5731510" algn="r"/>
                        </a:tabLst>
                      </a:pPr>
                      <a:r>
                        <a:rPr lang="fa-IR" sz="1800" b="1" kern="1200" dirty="0" smtClean="0">
                          <a:solidFill>
                            <a:schemeClr val="tx1"/>
                          </a:solidFill>
                          <a:latin typeface="Times New Roman"/>
                          <a:ea typeface="Calibri"/>
                          <a:cs typeface="B Yagut" pitchFamily="2" charset="-78"/>
                        </a:rPr>
                        <a:t>نوشيدني‌هاي </a:t>
                      </a:r>
                      <a:r>
                        <a:rPr lang="fa-IR" sz="1800" b="1" kern="1200" dirty="0">
                          <a:solidFill>
                            <a:schemeClr val="tx1"/>
                          </a:solidFill>
                          <a:latin typeface="Times New Roman"/>
                          <a:ea typeface="Calibri"/>
                          <a:cs typeface="B Yagut" pitchFamily="2" charset="-78"/>
                        </a:rPr>
                        <a:t>داغ، قوري يا كتري </a:t>
                      </a:r>
                      <a:r>
                        <a:rPr lang="fa-IR" sz="1800" b="1" kern="1200" dirty="0" smtClean="0">
                          <a:solidFill>
                            <a:schemeClr val="tx1"/>
                          </a:solidFill>
                          <a:latin typeface="Times New Roman"/>
                          <a:ea typeface="Calibri"/>
                          <a:cs typeface="B Yagut" pitchFamily="2" charset="-78"/>
                        </a:rPr>
                        <a:t>را از دسترس کودکان دور کنید.</a:t>
                      </a:r>
                      <a:endParaRPr lang="en-US" sz="1800" b="1" kern="1200" dirty="0">
                        <a:solidFill>
                          <a:schemeClr val="tx1"/>
                        </a:solidFill>
                        <a:latin typeface="Times New Roman"/>
                        <a:ea typeface="Calibri"/>
                        <a:cs typeface="B Yagut" pitchFamily="2" charset="-78"/>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defRPr/>
            </a:pPr>
            <a:r>
              <a:rPr lang="fa-IR" sz="3200" b="1" dirty="0" smtClean="0">
                <a:solidFill>
                  <a:srgbClr val="0070C0"/>
                </a:solidFill>
                <a:cs typeface="B Nazanin" pitchFamily="2" charset="-78"/>
              </a:rPr>
              <a:t>فيلم </a:t>
            </a:r>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buFont typeface="Arial" pitchFamily="34" charset="0"/>
              <a:buChar char="•"/>
              <a:defRPr/>
            </a:pPr>
            <a:r>
              <a:rPr lang="fa-IR" sz="2800" dirty="0" smtClean="0">
                <a:cs typeface="B Nazanin" pitchFamily="2" charset="-78"/>
                <a:hlinkClick r:id="rId2" action="ppaction://hlinkfile"/>
              </a:rPr>
              <a:t>حوادث خانگي (كليات)</a:t>
            </a:r>
            <a:endParaRPr lang="fa-IR" sz="2800" dirty="0" smtClean="0">
              <a:cs typeface="B Nazanin" pitchFamily="2" charset="-78"/>
            </a:endParaRPr>
          </a:p>
          <a:p>
            <a:pPr eaLnBrk="1" fontAlgn="auto" hangingPunct="1">
              <a:spcAft>
                <a:spcPts val="0"/>
              </a:spcAft>
              <a:buFont typeface="Arial" pitchFamily="34" charset="0"/>
              <a:buChar char="•"/>
              <a:defRPr/>
            </a:pPr>
            <a:r>
              <a:rPr lang="fa-IR" sz="2800" dirty="0" smtClean="0">
                <a:cs typeface="B Nazanin" pitchFamily="2" charset="-78"/>
                <a:hlinkClick r:id="rId3" action="ppaction://hlinkfile"/>
              </a:rPr>
              <a:t>فيلم كلي </a:t>
            </a:r>
            <a:endParaRPr lang="fa-IR" sz="2800" dirty="0">
              <a:cs typeface="B Nazanin" pitchFamily="2" charset="-7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1863" y="620713"/>
            <a:ext cx="2674937" cy="1143000"/>
          </a:xfrm>
          <a:ln>
            <a:solidFill>
              <a:srgbClr val="0070C0"/>
            </a:solidFill>
          </a:ln>
        </p:spPr>
        <p:txBody>
          <a:bodyPr rtlCol="1">
            <a:normAutofit/>
          </a:bodyPr>
          <a:lstStyle/>
          <a:p>
            <a:pPr eaLnBrk="1" fontAlgn="auto" hangingPunct="1">
              <a:spcAft>
                <a:spcPts val="0"/>
              </a:spcAft>
              <a:defRPr/>
            </a:pPr>
            <a:r>
              <a:rPr lang="fa-IR" sz="3200" b="1" dirty="0" smtClean="0">
                <a:solidFill>
                  <a:srgbClr val="0070C0"/>
                </a:solidFill>
                <a:latin typeface="+mn-lt"/>
                <a:ea typeface="+mn-ea"/>
                <a:cs typeface="B Nazanin" pitchFamily="2" charset="-78"/>
              </a:rPr>
              <a:t>سلامت باشيد </a:t>
            </a:r>
          </a:p>
        </p:txBody>
      </p:sp>
      <p:pic>
        <p:nvPicPr>
          <p:cNvPr id="29699" name="Content Placeholder 3" descr="jeld morabian 2.bmp"/>
          <p:cNvPicPr>
            <a:picLocks noGrp="1" noChangeAspect="1"/>
          </p:cNvPicPr>
          <p:nvPr>
            <p:ph idx="1"/>
          </p:nvPr>
        </p:nvPicPr>
        <p:blipFill>
          <a:blip r:embed="rId2" cstate="print"/>
          <a:srcRect/>
          <a:stretch>
            <a:fillRect/>
          </a:stretch>
        </p:blipFill>
        <p:spPr>
          <a:xfrm>
            <a:off x="395288" y="260350"/>
            <a:ext cx="4949825" cy="6264275"/>
          </a:xfrm>
          <a:ln>
            <a:solidFill>
              <a:srgbClr val="0070C0"/>
            </a:solid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defRPr/>
            </a:pPr>
            <a:r>
              <a:rPr lang="fa-IR" sz="2800" b="1" dirty="0" smtClean="0">
                <a:solidFill>
                  <a:srgbClr val="0070C0"/>
                </a:solidFill>
                <a:cs typeface="B Yagut" pitchFamily="2" charset="-78"/>
              </a:rPr>
              <a:t>تعریف كودك: </a:t>
            </a:r>
            <a:r>
              <a:rPr lang="en-US" sz="2800" b="1" dirty="0" smtClean="0">
                <a:solidFill>
                  <a:srgbClr val="0070C0"/>
                </a:solidFill>
                <a:cs typeface="B Yagut" pitchFamily="2" charset="-78"/>
              </a:rPr>
              <a:t/>
            </a:r>
            <a:br>
              <a:rPr lang="en-US" sz="2800" b="1" dirty="0" smtClean="0">
                <a:solidFill>
                  <a:srgbClr val="0070C0"/>
                </a:solidFill>
                <a:cs typeface="B Yagut" pitchFamily="2" charset="-78"/>
              </a:rPr>
            </a:br>
            <a:endParaRPr lang="fa-IR" sz="2800" dirty="0">
              <a:solidFill>
                <a:srgbClr val="0070C0"/>
              </a:solidFill>
              <a:cs typeface="B Yagut" pitchFamily="2" charset="-78"/>
            </a:endParaRPr>
          </a:p>
        </p:txBody>
      </p:sp>
      <p:sp>
        <p:nvSpPr>
          <p:cNvPr id="3" name="Content Placeholder 2"/>
          <p:cNvSpPr>
            <a:spLocks noGrp="1"/>
          </p:cNvSpPr>
          <p:nvPr>
            <p:ph idx="1"/>
          </p:nvPr>
        </p:nvSpPr>
        <p:spPr>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algn="ctr" eaLnBrk="1" fontAlgn="auto" hangingPunct="1">
              <a:lnSpc>
                <a:spcPct val="200000"/>
              </a:lnSpc>
              <a:spcAft>
                <a:spcPts val="0"/>
              </a:spcAft>
              <a:buFont typeface="Arial" pitchFamily="34" charset="0"/>
              <a:buNone/>
              <a:defRPr/>
            </a:pPr>
            <a:r>
              <a:rPr lang="fa-IR" sz="2800" b="1" dirty="0" smtClean="0">
                <a:cs typeface="B Yagut" pitchFamily="2" charset="-78"/>
              </a:rPr>
              <a:t>طبق تعريف پيمان نامه سازمان ملل در مورد حقوق كودكان دوره زندگي انسان تا سن 18 سالگي </a:t>
            </a:r>
            <a:r>
              <a:rPr lang="fa-IR" sz="2800" b="1" dirty="0" smtClean="0">
                <a:solidFill>
                  <a:schemeClr val="tx2">
                    <a:lumMod val="50000"/>
                  </a:schemeClr>
                </a:solidFill>
                <a:cs typeface="B Yagut" pitchFamily="2" charset="-78"/>
              </a:rPr>
              <a:t>دوره كودكي </a:t>
            </a:r>
            <a:r>
              <a:rPr lang="fa-IR" sz="2800" b="1" dirty="0" smtClean="0">
                <a:cs typeface="B Yagut" pitchFamily="2" charset="-78"/>
              </a:rPr>
              <a:t>ناميده مي‌شود</a:t>
            </a:r>
            <a:r>
              <a:rPr lang="en-US" sz="2800" b="1" dirty="0" smtClean="0">
                <a:cs typeface="B Yagut" pitchFamily="2" charset="-78"/>
              </a:rPr>
              <a:t>.</a:t>
            </a:r>
            <a:endParaRPr lang="fa-IR" sz="2800" b="1" dirty="0" smtClean="0">
              <a:cs typeface="B Yagut" pitchFamily="2" charset="-78"/>
            </a:endParaRPr>
          </a:p>
          <a:p>
            <a:pPr eaLnBrk="1" fontAlgn="auto" hangingPunct="1">
              <a:lnSpc>
                <a:spcPct val="200000"/>
              </a:lnSpc>
              <a:spcAft>
                <a:spcPts val="0"/>
              </a:spcAft>
              <a:buFont typeface="Arial" pitchFamily="34" charset="0"/>
              <a:buChar char="•"/>
              <a:defRPr/>
            </a:pPr>
            <a:endParaRPr lang="fa-IR"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defRPr/>
            </a:pPr>
            <a:r>
              <a:rPr lang="en-US" sz="2800" b="1" dirty="0" smtClean="0">
                <a:solidFill>
                  <a:srgbClr val="0070C0"/>
                </a:solidFill>
                <a:cs typeface="B Nazanin" pitchFamily="2" charset="-78"/>
              </a:rPr>
              <a:t/>
            </a:r>
            <a:br>
              <a:rPr lang="en-US" sz="2800" b="1" dirty="0" smtClean="0">
                <a:solidFill>
                  <a:srgbClr val="0070C0"/>
                </a:solidFill>
                <a:cs typeface="B Nazanin" pitchFamily="2" charset="-78"/>
              </a:rPr>
            </a:br>
            <a:r>
              <a:rPr lang="fa-IR" sz="2800" b="1" dirty="0" smtClean="0">
                <a:solidFill>
                  <a:srgbClr val="0070C0"/>
                </a:solidFill>
                <a:cs typeface="B Yagut" pitchFamily="2" charset="-78"/>
              </a:rPr>
              <a:t>علل اصلي مرگ كودكان در جهان</a:t>
            </a:r>
            <a:endParaRPr lang="fa-IR" sz="2800" dirty="0">
              <a:solidFill>
                <a:srgbClr val="0070C0"/>
              </a:solidFill>
              <a:cs typeface="B Yagut" pitchFamily="2" charset="-78"/>
            </a:endParaRPr>
          </a:p>
        </p:txBody>
      </p:sp>
      <p:sp>
        <p:nvSpPr>
          <p:cNvPr id="3" name="Content Placeholder 2"/>
          <p:cNvSpPr>
            <a:spLocks noGrp="1"/>
          </p:cNvSpPr>
          <p:nvPr>
            <p:ph idx="1"/>
          </p:nvPr>
        </p:nvSpPr>
        <p:spPr>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lnSpc>
                <a:spcPct val="200000"/>
              </a:lnSpc>
              <a:spcAft>
                <a:spcPts val="0"/>
              </a:spcAft>
              <a:buFont typeface="Arial" pitchFamily="34" charset="0"/>
              <a:buNone/>
              <a:defRPr/>
            </a:pPr>
            <a:endParaRPr lang="fa-IR" sz="2800" dirty="0"/>
          </a:p>
        </p:txBody>
      </p:sp>
      <p:pic>
        <p:nvPicPr>
          <p:cNvPr id="5124" name="Picture 2"/>
          <p:cNvPicPr>
            <a:picLocks noChangeAspect="1" noChangeArrowheads="1"/>
          </p:cNvPicPr>
          <p:nvPr/>
        </p:nvPicPr>
        <p:blipFill>
          <a:blip r:embed="rId2" cstate="print">
            <a:lum contrast="10000"/>
          </a:blip>
          <a:srcRect/>
          <a:stretch>
            <a:fillRect/>
          </a:stretch>
        </p:blipFill>
        <p:spPr bwMode="auto">
          <a:xfrm>
            <a:off x="395536" y="1628800"/>
            <a:ext cx="8352928" cy="446519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diamond(in)">
                                      <p:cBhvr>
                                        <p:cTn id="7" dur="2000"/>
                                        <p:tgtEl>
                                          <p:spTgt spid="5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260350"/>
            <a:ext cx="8351838" cy="1143000"/>
          </a:xfrm>
          <a:solidFill>
            <a:schemeClr val="accent1">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defRPr/>
            </a:pPr>
            <a:r>
              <a:rPr lang="fa-IR" sz="2800" b="1" dirty="0" smtClean="0">
                <a:solidFill>
                  <a:srgbClr val="0070C0"/>
                </a:solidFill>
                <a:cs typeface="B Yagut" pitchFamily="2" charset="-78"/>
              </a:rPr>
              <a:t>تعریف آسيب: </a:t>
            </a:r>
            <a:endParaRPr lang="fa-IR" sz="2800" dirty="0">
              <a:solidFill>
                <a:srgbClr val="0070C0"/>
              </a:solidFill>
              <a:cs typeface="B Yagut" pitchFamily="2" charset="-78"/>
            </a:endParaRPr>
          </a:p>
        </p:txBody>
      </p:sp>
      <p:sp>
        <p:nvSpPr>
          <p:cNvPr id="3" name="Content Placeholder 2"/>
          <p:cNvSpPr>
            <a:spLocks noGrp="1"/>
          </p:cNvSpPr>
          <p:nvPr>
            <p:ph idx="1"/>
          </p:nvPr>
        </p:nvSpPr>
        <p:spPr>
          <a:xfrm>
            <a:off x="323850" y="1557338"/>
            <a:ext cx="8374063" cy="4525962"/>
          </a:xfrm>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algn="ctr" eaLnBrk="1" fontAlgn="auto" hangingPunct="1">
              <a:lnSpc>
                <a:spcPct val="150000"/>
              </a:lnSpc>
              <a:spcAft>
                <a:spcPts val="0"/>
              </a:spcAft>
              <a:buFont typeface="Arial" pitchFamily="34" charset="0"/>
              <a:buNone/>
              <a:defRPr/>
            </a:pPr>
            <a:r>
              <a:rPr lang="fa-IR" b="1" dirty="0" smtClean="0">
                <a:cs typeface="B Nazanin" pitchFamily="2" charset="-78"/>
              </a:rPr>
              <a:t>	</a:t>
            </a:r>
            <a:r>
              <a:rPr lang="fa-IR" sz="2800" b="1" dirty="0" smtClean="0">
                <a:solidFill>
                  <a:schemeClr val="tx1"/>
                </a:solidFill>
                <a:cs typeface="B Yagut" pitchFamily="2" charset="-78"/>
              </a:rPr>
              <a:t>جراحت جسمی بدنبال مواجهه حاد با مقادير زياد انرژی (مكانيكي، حرارتي، شيميايي يا اشعه) در حد بيش از حد آستانه تحمل فيزيولوژيك بدن يا نقص عملكرد بدن بدنبال كمبود يا فقدان يك يا چند عنصر حياتي (مانند اكسيژن يا حرارت).</a:t>
            </a:r>
            <a:endParaRPr lang="en-US" sz="2800" b="1" dirty="0" smtClean="0">
              <a:solidFill>
                <a:schemeClr val="tx1"/>
              </a:solidFill>
              <a:cs typeface="B Yagut" pitchFamily="2" charset="-78"/>
            </a:endParaRPr>
          </a:p>
          <a:p>
            <a:pPr algn="ctr" eaLnBrk="1" fontAlgn="auto" hangingPunct="1">
              <a:lnSpc>
                <a:spcPct val="150000"/>
              </a:lnSpc>
              <a:spcAft>
                <a:spcPts val="0"/>
              </a:spcAft>
              <a:buFont typeface="Arial" pitchFamily="34" charset="0"/>
              <a:buChar char="•"/>
              <a:defRPr/>
            </a:pPr>
            <a:endParaRPr lang="fa-IR" sz="2800" b="1" dirty="0">
              <a:solidFill>
                <a:schemeClr val="tx1"/>
              </a:solidFill>
              <a:cs typeface="B Yagut"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endParaRPr lang="en-US" smtClean="0">
              <a:cs typeface="Times New Roman" pitchFamily="18" charset="0"/>
            </a:endParaRPr>
          </a:p>
        </p:txBody>
      </p:sp>
      <p:sp>
        <p:nvSpPr>
          <p:cNvPr id="7171" name="Content Placeholder 2"/>
          <p:cNvSpPr>
            <a:spLocks noGrp="1"/>
          </p:cNvSpPr>
          <p:nvPr>
            <p:ph sz="quarter" idx="1"/>
          </p:nvPr>
        </p:nvSpPr>
        <p:spPr/>
        <p:txBody>
          <a:bodyPr/>
          <a:lstStyle/>
          <a:p>
            <a:pPr eaLnBrk="1" hangingPunct="1"/>
            <a:endParaRPr lang="en-US" smtClean="0">
              <a:cs typeface="Arial" charset="0"/>
            </a:endParaRPr>
          </a:p>
        </p:txBody>
      </p:sp>
      <p:pic>
        <p:nvPicPr>
          <p:cNvPr id="7172" name="Picture 2"/>
          <p:cNvPicPr>
            <a:picLocks noChangeAspect="1" noChangeArrowheads="1"/>
          </p:cNvPicPr>
          <p:nvPr/>
        </p:nvPicPr>
        <p:blipFill>
          <a:blip r:embed="rId3" cstate="print"/>
          <a:srcRect/>
          <a:stretch>
            <a:fillRect/>
          </a:stretch>
        </p:blipFill>
        <p:spPr bwMode="auto">
          <a:xfrm>
            <a:off x="0" y="-315913"/>
            <a:ext cx="9144000" cy="7745413"/>
          </a:xfrm>
          <a:prstGeom prst="rect">
            <a:avLst/>
          </a:prstGeom>
          <a:noFill/>
          <a:ln w="9525">
            <a:solidFill>
              <a:srgbClr val="C00000"/>
            </a:solidFill>
            <a:miter lim="800000"/>
            <a:headEnd/>
            <a:tailEnd/>
          </a:ln>
        </p:spPr>
      </p:pic>
      <p:sp>
        <p:nvSpPr>
          <p:cNvPr id="5" name="Rectangle 4"/>
          <p:cNvSpPr/>
          <p:nvPr/>
        </p:nvSpPr>
        <p:spPr>
          <a:xfrm>
            <a:off x="2267744" y="3501008"/>
            <a:ext cx="1224136"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267744" y="3933056"/>
            <a:ext cx="1224136" cy="36004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195736" y="4869160"/>
            <a:ext cx="1152128" cy="36004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491880" y="764704"/>
            <a:ext cx="1296144" cy="36004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563888" y="2564904"/>
            <a:ext cx="1296144" cy="36004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563888" y="4869160"/>
            <a:ext cx="1296144"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563888" y="5301208"/>
            <a:ext cx="1296144"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860032" y="764704"/>
            <a:ext cx="1296144"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932040" y="5301208"/>
            <a:ext cx="1152128"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860032" y="1196752"/>
            <a:ext cx="1296144"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6228184" y="260648"/>
            <a:ext cx="1224136"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6228184" y="2060848"/>
            <a:ext cx="1224136" cy="36004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6228184" y="2996952"/>
            <a:ext cx="1224136"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6228184" y="5301208"/>
            <a:ext cx="1224136"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6228184" y="5733256"/>
            <a:ext cx="1224136"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7596336" y="3429000"/>
            <a:ext cx="1224136"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7596336" y="4797152"/>
            <a:ext cx="1224136"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7596336" y="6641976"/>
            <a:ext cx="1224136"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diamond(in)">
                                      <p:cBhvr>
                                        <p:cTn id="7" dur="2000"/>
                                        <p:tgtEl>
                                          <p:spTgt spid="717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fill="hold"/>
                                        <p:tgtEl>
                                          <p:spTgt spid="6"/>
                                        </p:tgtEl>
                                        <p:attrNameLst>
                                          <p:attrName>ppt_x</p:attrName>
                                        </p:attrNameLst>
                                      </p:cBhvr>
                                      <p:tavLst>
                                        <p:tav tm="0">
                                          <p:val>
                                            <p:strVal val="#ppt_x"/>
                                          </p:val>
                                        </p:tav>
                                        <p:tav tm="100000">
                                          <p:val>
                                            <p:strVal val="#ppt_x"/>
                                          </p:val>
                                        </p:tav>
                                      </p:tavLst>
                                    </p:anim>
                                    <p:anim calcmode="lin" valueType="num">
                                      <p:cBhvr additive="base">
                                        <p:cTn id="17" dur="500" fill="hold"/>
                                        <p:tgtEl>
                                          <p:spTgt spid="6"/>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ppt_x"/>
                                          </p:val>
                                        </p:tav>
                                        <p:tav tm="100000">
                                          <p:val>
                                            <p:strVal val="#ppt_x"/>
                                          </p:val>
                                        </p:tav>
                                      </p:tavLst>
                                    </p:anim>
                                    <p:anim calcmode="lin" valueType="num">
                                      <p:cBhvr additive="base">
                                        <p:cTn id="2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fill="hold"/>
                                        <p:tgtEl>
                                          <p:spTgt spid="9"/>
                                        </p:tgtEl>
                                        <p:attrNameLst>
                                          <p:attrName>ppt_x</p:attrName>
                                        </p:attrNameLst>
                                      </p:cBhvr>
                                      <p:tavLst>
                                        <p:tav tm="0">
                                          <p:val>
                                            <p:strVal val="#ppt_x"/>
                                          </p:val>
                                        </p:tav>
                                        <p:tav tm="100000">
                                          <p:val>
                                            <p:strVal val="#ppt_x"/>
                                          </p:val>
                                        </p:tav>
                                      </p:tavLst>
                                    </p:anim>
                                    <p:anim calcmode="lin" valueType="num">
                                      <p:cBhvr additive="base">
                                        <p:cTn id="27" dur="500" fill="hold"/>
                                        <p:tgtEl>
                                          <p:spTgt spid="9"/>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additive="base">
                                        <p:cTn id="30" dur="500" fill="hold"/>
                                        <p:tgtEl>
                                          <p:spTgt spid="10"/>
                                        </p:tgtEl>
                                        <p:attrNameLst>
                                          <p:attrName>ppt_x</p:attrName>
                                        </p:attrNameLst>
                                      </p:cBhvr>
                                      <p:tavLst>
                                        <p:tav tm="0">
                                          <p:val>
                                            <p:strVal val="#ppt_x"/>
                                          </p:val>
                                        </p:tav>
                                        <p:tav tm="100000">
                                          <p:val>
                                            <p:strVal val="#ppt_x"/>
                                          </p:val>
                                        </p:tav>
                                      </p:tavLst>
                                    </p:anim>
                                    <p:anim calcmode="lin" valueType="num">
                                      <p:cBhvr additive="base">
                                        <p:cTn id="31" dur="500" fill="hold"/>
                                        <p:tgtEl>
                                          <p:spTgt spid="10"/>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additive="base">
                                        <p:cTn id="34" dur="500" fill="hold"/>
                                        <p:tgtEl>
                                          <p:spTgt spid="11"/>
                                        </p:tgtEl>
                                        <p:attrNameLst>
                                          <p:attrName>ppt_x</p:attrName>
                                        </p:attrNameLst>
                                      </p:cBhvr>
                                      <p:tavLst>
                                        <p:tav tm="0">
                                          <p:val>
                                            <p:strVal val="#ppt_x"/>
                                          </p:val>
                                        </p:tav>
                                        <p:tav tm="100000">
                                          <p:val>
                                            <p:strVal val="#ppt_x"/>
                                          </p:val>
                                        </p:tav>
                                      </p:tavLst>
                                    </p:anim>
                                    <p:anim calcmode="lin" valueType="num">
                                      <p:cBhvr additive="base">
                                        <p:cTn id="35" dur="500" fill="hold"/>
                                        <p:tgtEl>
                                          <p:spTgt spid="11"/>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anim calcmode="lin" valueType="num">
                                      <p:cBhvr additive="base">
                                        <p:cTn id="38" dur="500" fill="hold"/>
                                        <p:tgtEl>
                                          <p:spTgt spid="12"/>
                                        </p:tgtEl>
                                        <p:attrNameLst>
                                          <p:attrName>ppt_x</p:attrName>
                                        </p:attrNameLst>
                                      </p:cBhvr>
                                      <p:tavLst>
                                        <p:tav tm="0">
                                          <p:val>
                                            <p:strVal val="#ppt_x"/>
                                          </p:val>
                                        </p:tav>
                                        <p:tav tm="100000">
                                          <p:val>
                                            <p:strVal val="#ppt_x"/>
                                          </p:val>
                                        </p:tav>
                                      </p:tavLst>
                                    </p:anim>
                                    <p:anim calcmode="lin" valueType="num">
                                      <p:cBhvr additive="base">
                                        <p:cTn id="3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additive="base">
                                        <p:cTn id="44" dur="500" fill="hold"/>
                                        <p:tgtEl>
                                          <p:spTgt spid="16"/>
                                        </p:tgtEl>
                                        <p:attrNameLst>
                                          <p:attrName>ppt_x</p:attrName>
                                        </p:attrNameLst>
                                      </p:cBhvr>
                                      <p:tavLst>
                                        <p:tav tm="0">
                                          <p:val>
                                            <p:strVal val="#ppt_x"/>
                                          </p:val>
                                        </p:tav>
                                        <p:tav tm="100000">
                                          <p:val>
                                            <p:strVal val="#ppt_x"/>
                                          </p:val>
                                        </p:tav>
                                      </p:tavLst>
                                    </p:anim>
                                    <p:anim calcmode="lin" valueType="num">
                                      <p:cBhvr additive="base">
                                        <p:cTn id="45" dur="500" fill="hold"/>
                                        <p:tgtEl>
                                          <p:spTgt spid="16"/>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13"/>
                                        </p:tgtEl>
                                        <p:attrNameLst>
                                          <p:attrName>style.visibility</p:attrName>
                                        </p:attrNameLst>
                                      </p:cBhvr>
                                      <p:to>
                                        <p:strVal val="visible"/>
                                      </p:to>
                                    </p:set>
                                    <p:anim calcmode="lin" valueType="num">
                                      <p:cBhvr additive="base">
                                        <p:cTn id="48" dur="500" fill="hold"/>
                                        <p:tgtEl>
                                          <p:spTgt spid="13"/>
                                        </p:tgtEl>
                                        <p:attrNameLst>
                                          <p:attrName>ppt_x</p:attrName>
                                        </p:attrNameLst>
                                      </p:cBhvr>
                                      <p:tavLst>
                                        <p:tav tm="0">
                                          <p:val>
                                            <p:strVal val="#ppt_x"/>
                                          </p:val>
                                        </p:tav>
                                        <p:tav tm="100000">
                                          <p:val>
                                            <p:strVal val="#ppt_x"/>
                                          </p:val>
                                        </p:tav>
                                      </p:tavLst>
                                    </p:anim>
                                    <p:anim calcmode="lin" valueType="num">
                                      <p:cBhvr additive="base">
                                        <p:cTn id="49" dur="500" fill="hold"/>
                                        <p:tgtEl>
                                          <p:spTgt spid="13"/>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15"/>
                                        </p:tgtEl>
                                        <p:attrNameLst>
                                          <p:attrName>style.visibility</p:attrName>
                                        </p:attrNameLst>
                                      </p:cBhvr>
                                      <p:to>
                                        <p:strVal val="visible"/>
                                      </p:to>
                                    </p:set>
                                    <p:anim calcmode="lin" valueType="num">
                                      <p:cBhvr additive="base">
                                        <p:cTn id="52" dur="500" fill="hold"/>
                                        <p:tgtEl>
                                          <p:spTgt spid="15"/>
                                        </p:tgtEl>
                                        <p:attrNameLst>
                                          <p:attrName>ppt_x</p:attrName>
                                        </p:attrNameLst>
                                      </p:cBhvr>
                                      <p:tavLst>
                                        <p:tav tm="0">
                                          <p:val>
                                            <p:strVal val="#ppt_x"/>
                                          </p:val>
                                        </p:tav>
                                        <p:tav tm="100000">
                                          <p:val>
                                            <p:strVal val="#ppt_x"/>
                                          </p:val>
                                        </p:tav>
                                      </p:tavLst>
                                    </p:anim>
                                    <p:anim calcmode="lin" valueType="num">
                                      <p:cBhvr additive="base">
                                        <p:cTn id="5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17"/>
                                        </p:tgtEl>
                                        <p:attrNameLst>
                                          <p:attrName>style.visibility</p:attrName>
                                        </p:attrNameLst>
                                      </p:cBhvr>
                                      <p:to>
                                        <p:strVal val="visible"/>
                                      </p:to>
                                    </p:set>
                                    <p:anim calcmode="lin" valueType="num">
                                      <p:cBhvr additive="base">
                                        <p:cTn id="58" dur="500" fill="hold"/>
                                        <p:tgtEl>
                                          <p:spTgt spid="17"/>
                                        </p:tgtEl>
                                        <p:attrNameLst>
                                          <p:attrName>ppt_x</p:attrName>
                                        </p:attrNameLst>
                                      </p:cBhvr>
                                      <p:tavLst>
                                        <p:tav tm="0">
                                          <p:val>
                                            <p:strVal val="#ppt_x"/>
                                          </p:val>
                                        </p:tav>
                                        <p:tav tm="100000">
                                          <p:val>
                                            <p:strVal val="#ppt_x"/>
                                          </p:val>
                                        </p:tav>
                                      </p:tavLst>
                                    </p:anim>
                                    <p:anim calcmode="lin" valueType="num">
                                      <p:cBhvr additive="base">
                                        <p:cTn id="59" dur="500" fill="hold"/>
                                        <p:tgtEl>
                                          <p:spTgt spid="17"/>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childTnLst>
                                    <p:set>
                                      <p:cBhvr>
                                        <p:cTn id="61" dur="1" fill="hold">
                                          <p:stCondLst>
                                            <p:cond delay="0"/>
                                          </p:stCondLst>
                                        </p:cTn>
                                        <p:tgtEl>
                                          <p:spTgt spid="22"/>
                                        </p:tgtEl>
                                        <p:attrNameLst>
                                          <p:attrName>style.visibility</p:attrName>
                                        </p:attrNameLst>
                                      </p:cBhvr>
                                      <p:to>
                                        <p:strVal val="visible"/>
                                      </p:to>
                                    </p:set>
                                    <p:anim calcmode="lin" valueType="num">
                                      <p:cBhvr additive="base">
                                        <p:cTn id="62" dur="500" fill="hold"/>
                                        <p:tgtEl>
                                          <p:spTgt spid="22"/>
                                        </p:tgtEl>
                                        <p:attrNameLst>
                                          <p:attrName>ppt_x</p:attrName>
                                        </p:attrNameLst>
                                      </p:cBhvr>
                                      <p:tavLst>
                                        <p:tav tm="0">
                                          <p:val>
                                            <p:strVal val="#ppt_x"/>
                                          </p:val>
                                        </p:tav>
                                        <p:tav tm="100000">
                                          <p:val>
                                            <p:strVal val="#ppt_x"/>
                                          </p:val>
                                        </p:tav>
                                      </p:tavLst>
                                    </p:anim>
                                    <p:anim calcmode="lin" valueType="num">
                                      <p:cBhvr additive="base">
                                        <p:cTn id="63" dur="500" fill="hold"/>
                                        <p:tgtEl>
                                          <p:spTgt spid="22"/>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23"/>
                                        </p:tgtEl>
                                        <p:attrNameLst>
                                          <p:attrName>style.visibility</p:attrName>
                                        </p:attrNameLst>
                                      </p:cBhvr>
                                      <p:to>
                                        <p:strVal val="visible"/>
                                      </p:to>
                                    </p:set>
                                    <p:anim calcmode="lin" valueType="num">
                                      <p:cBhvr additive="base">
                                        <p:cTn id="66" dur="500" fill="hold"/>
                                        <p:tgtEl>
                                          <p:spTgt spid="23"/>
                                        </p:tgtEl>
                                        <p:attrNameLst>
                                          <p:attrName>ppt_x</p:attrName>
                                        </p:attrNameLst>
                                      </p:cBhvr>
                                      <p:tavLst>
                                        <p:tav tm="0">
                                          <p:val>
                                            <p:strVal val="#ppt_x"/>
                                          </p:val>
                                        </p:tav>
                                        <p:tav tm="100000">
                                          <p:val>
                                            <p:strVal val="#ppt_x"/>
                                          </p:val>
                                        </p:tav>
                                      </p:tavLst>
                                    </p:anim>
                                    <p:anim calcmode="lin" valueType="num">
                                      <p:cBhvr additive="base">
                                        <p:cTn id="67" dur="500" fill="hold"/>
                                        <p:tgtEl>
                                          <p:spTgt spid="23"/>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24"/>
                                        </p:tgtEl>
                                        <p:attrNameLst>
                                          <p:attrName>style.visibility</p:attrName>
                                        </p:attrNameLst>
                                      </p:cBhvr>
                                      <p:to>
                                        <p:strVal val="visible"/>
                                      </p:to>
                                    </p:set>
                                    <p:anim calcmode="lin" valueType="num">
                                      <p:cBhvr additive="base">
                                        <p:cTn id="70" dur="500" fill="hold"/>
                                        <p:tgtEl>
                                          <p:spTgt spid="24"/>
                                        </p:tgtEl>
                                        <p:attrNameLst>
                                          <p:attrName>ppt_x</p:attrName>
                                        </p:attrNameLst>
                                      </p:cBhvr>
                                      <p:tavLst>
                                        <p:tav tm="0">
                                          <p:val>
                                            <p:strVal val="#ppt_x"/>
                                          </p:val>
                                        </p:tav>
                                        <p:tav tm="100000">
                                          <p:val>
                                            <p:strVal val="#ppt_x"/>
                                          </p:val>
                                        </p:tav>
                                      </p:tavLst>
                                    </p:anim>
                                    <p:anim calcmode="lin" valueType="num">
                                      <p:cBhvr additive="base">
                                        <p:cTn id="71" dur="500" fill="hold"/>
                                        <p:tgtEl>
                                          <p:spTgt spid="24"/>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25"/>
                                        </p:tgtEl>
                                        <p:attrNameLst>
                                          <p:attrName>style.visibility</p:attrName>
                                        </p:attrNameLst>
                                      </p:cBhvr>
                                      <p:to>
                                        <p:strVal val="visible"/>
                                      </p:to>
                                    </p:set>
                                    <p:anim calcmode="lin" valueType="num">
                                      <p:cBhvr additive="base">
                                        <p:cTn id="74" dur="500" fill="hold"/>
                                        <p:tgtEl>
                                          <p:spTgt spid="25"/>
                                        </p:tgtEl>
                                        <p:attrNameLst>
                                          <p:attrName>ppt_x</p:attrName>
                                        </p:attrNameLst>
                                      </p:cBhvr>
                                      <p:tavLst>
                                        <p:tav tm="0">
                                          <p:val>
                                            <p:strVal val="#ppt_x"/>
                                          </p:val>
                                        </p:tav>
                                        <p:tav tm="100000">
                                          <p:val>
                                            <p:strVal val="#ppt_x"/>
                                          </p:val>
                                        </p:tav>
                                      </p:tavLst>
                                    </p:anim>
                                    <p:anim calcmode="lin" valueType="num">
                                      <p:cBhvr additive="base">
                                        <p:cTn id="75"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26"/>
                                        </p:tgtEl>
                                        <p:attrNameLst>
                                          <p:attrName>style.visibility</p:attrName>
                                        </p:attrNameLst>
                                      </p:cBhvr>
                                      <p:to>
                                        <p:strVal val="visible"/>
                                      </p:to>
                                    </p:set>
                                    <p:anim calcmode="lin" valueType="num">
                                      <p:cBhvr additive="base">
                                        <p:cTn id="80" dur="500" fill="hold"/>
                                        <p:tgtEl>
                                          <p:spTgt spid="26"/>
                                        </p:tgtEl>
                                        <p:attrNameLst>
                                          <p:attrName>ppt_x</p:attrName>
                                        </p:attrNameLst>
                                      </p:cBhvr>
                                      <p:tavLst>
                                        <p:tav tm="0">
                                          <p:val>
                                            <p:strVal val="#ppt_x"/>
                                          </p:val>
                                        </p:tav>
                                        <p:tav tm="100000">
                                          <p:val>
                                            <p:strVal val="#ppt_x"/>
                                          </p:val>
                                        </p:tav>
                                      </p:tavLst>
                                    </p:anim>
                                    <p:anim calcmode="lin" valueType="num">
                                      <p:cBhvr additive="base">
                                        <p:cTn id="81" dur="500" fill="hold"/>
                                        <p:tgtEl>
                                          <p:spTgt spid="26"/>
                                        </p:tgtEl>
                                        <p:attrNameLst>
                                          <p:attrName>ppt_y</p:attrName>
                                        </p:attrNameLst>
                                      </p:cBhvr>
                                      <p:tavLst>
                                        <p:tav tm="0">
                                          <p:val>
                                            <p:strVal val="1+#ppt_h/2"/>
                                          </p:val>
                                        </p:tav>
                                        <p:tav tm="100000">
                                          <p:val>
                                            <p:strVal val="#ppt_y"/>
                                          </p:val>
                                        </p:tav>
                                      </p:tavLst>
                                    </p:anim>
                                  </p:childTnLst>
                                </p:cTn>
                              </p:par>
                              <p:par>
                                <p:cTn id="82" presetID="2" presetClass="entr" presetSubtype="4" fill="hold" grpId="0" nodeType="withEffect">
                                  <p:stCondLst>
                                    <p:cond delay="0"/>
                                  </p:stCondLst>
                                  <p:childTnLst>
                                    <p:set>
                                      <p:cBhvr>
                                        <p:cTn id="83" dur="1" fill="hold">
                                          <p:stCondLst>
                                            <p:cond delay="0"/>
                                          </p:stCondLst>
                                        </p:cTn>
                                        <p:tgtEl>
                                          <p:spTgt spid="27"/>
                                        </p:tgtEl>
                                        <p:attrNameLst>
                                          <p:attrName>style.visibility</p:attrName>
                                        </p:attrNameLst>
                                      </p:cBhvr>
                                      <p:to>
                                        <p:strVal val="visible"/>
                                      </p:to>
                                    </p:set>
                                    <p:anim calcmode="lin" valueType="num">
                                      <p:cBhvr additive="base">
                                        <p:cTn id="84" dur="500" fill="hold"/>
                                        <p:tgtEl>
                                          <p:spTgt spid="27"/>
                                        </p:tgtEl>
                                        <p:attrNameLst>
                                          <p:attrName>ppt_x</p:attrName>
                                        </p:attrNameLst>
                                      </p:cBhvr>
                                      <p:tavLst>
                                        <p:tav tm="0">
                                          <p:val>
                                            <p:strVal val="#ppt_x"/>
                                          </p:val>
                                        </p:tav>
                                        <p:tav tm="100000">
                                          <p:val>
                                            <p:strVal val="#ppt_x"/>
                                          </p:val>
                                        </p:tav>
                                      </p:tavLst>
                                    </p:anim>
                                    <p:anim calcmode="lin" valueType="num">
                                      <p:cBhvr additive="base">
                                        <p:cTn id="85" dur="500" fill="hold"/>
                                        <p:tgtEl>
                                          <p:spTgt spid="27"/>
                                        </p:tgtEl>
                                        <p:attrNameLst>
                                          <p:attrName>ppt_y</p:attrName>
                                        </p:attrNameLst>
                                      </p:cBhvr>
                                      <p:tavLst>
                                        <p:tav tm="0">
                                          <p:val>
                                            <p:strVal val="1+#ppt_h/2"/>
                                          </p:val>
                                        </p:tav>
                                        <p:tav tm="100000">
                                          <p:val>
                                            <p:strVal val="#ppt_y"/>
                                          </p:val>
                                        </p:tav>
                                      </p:tavLst>
                                    </p:anim>
                                  </p:childTnLst>
                                </p:cTn>
                              </p:par>
                              <p:par>
                                <p:cTn id="86" presetID="2" presetClass="entr" presetSubtype="4" fill="hold" grpId="0" nodeType="withEffect">
                                  <p:stCondLst>
                                    <p:cond delay="0"/>
                                  </p:stCondLst>
                                  <p:childTnLst>
                                    <p:set>
                                      <p:cBhvr>
                                        <p:cTn id="87" dur="1" fill="hold">
                                          <p:stCondLst>
                                            <p:cond delay="0"/>
                                          </p:stCondLst>
                                        </p:cTn>
                                        <p:tgtEl>
                                          <p:spTgt spid="28"/>
                                        </p:tgtEl>
                                        <p:attrNameLst>
                                          <p:attrName>style.visibility</p:attrName>
                                        </p:attrNameLst>
                                      </p:cBhvr>
                                      <p:to>
                                        <p:strVal val="visible"/>
                                      </p:to>
                                    </p:set>
                                    <p:anim calcmode="lin" valueType="num">
                                      <p:cBhvr additive="base">
                                        <p:cTn id="88" dur="500" fill="hold"/>
                                        <p:tgtEl>
                                          <p:spTgt spid="28"/>
                                        </p:tgtEl>
                                        <p:attrNameLst>
                                          <p:attrName>ppt_x</p:attrName>
                                        </p:attrNameLst>
                                      </p:cBhvr>
                                      <p:tavLst>
                                        <p:tav tm="0">
                                          <p:val>
                                            <p:strVal val="#ppt_x"/>
                                          </p:val>
                                        </p:tav>
                                        <p:tav tm="100000">
                                          <p:val>
                                            <p:strVal val="#ppt_x"/>
                                          </p:val>
                                        </p:tav>
                                      </p:tavLst>
                                    </p:anim>
                                    <p:anim calcmode="lin" valueType="num">
                                      <p:cBhvr additive="base">
                                        <p:cTn id="89"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animBg="1"/>
      <p:bldP spid="10" grpId="0" animBg="1"/>
      <p:bldP spid="11" grpId="0" animBg="1"/>
      <p:bldP spid="12" grpId="0" animBg="1"/>
      <p:bldP spid="13" grpId="0" animBg="1"/>
      <p:bldP spid="15" grpId="0" animBg="1"/>
      <p:bldP spid="16" grpId="0" animBg="1"/>
      <p:bldP spid="17" grpId="0" animBg="1"/>
      <p:bldP spid="22" grpId="0" animBg="1"/>
      <p:bldP spid="23" grpId="0" animBg="1"/>
      <p:bldP spid="24" grpId="0" animBg="1"/>
      <p:bldP spid="25" grpId="0" animBg="1"/>
      <p:bldP spid="26" grpId="0" animBg="1"/>
      <p:bldP spid="27" grpId="0" animBg="1"/>
      <p:bldP spid="2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defRPr/>
            </a:pPr>
            <a:r>
              <a:rPr lang="fa-IR" sz="3200" b="1" dirty="0" smtClean="0">
                <a:solidFill>
                  <a:srgbClr val="0070C0"/>
                </a:solidFill>
                <a:cs typeface="B Yagut" pitchFamily="2" charset="-78"/>
              </a:rPr>
              <a:t>اپيدميولوژي آسيب‌ها:</a:t>
            </a:r>
            <a:r>
              <a:rPr lang="en-US" sz="3200" b="1" dirty="0" smtClean="0">
                <a:solidFill>
                  <a:srgbClr val="0070C0"/>
                </a:solidFill>
                <a:cs typeface="B Yagut" pitchFamily="2" charset="-78"/>
              </a:rPr>
              <a:t/>
            </a:r>
            <a:br>
              <a:rPr lang="en-US" sz="3200" b="1" dirty="0" smtClean="0">
                <a:solidFill>
                  <a:srgbClr val="0070C0"/>
                </a:solidFill>
                <a:cs typeface="B Yagut" pitchFamily="2" charset="-78"/>
              </a:rPr>
            </a:br>
            <a:endParaRPr lang="fa-IR" sz="3200" dirty="0">
              <a:solidFill>
                <a:srgbClr val="0070C0"/>
              </a:solidFill>
              <a:cs typeface="B Yagut" pitchFamily="2" charset="-78"/>
            </a:endParaRPr>
          </a:p>
        </p:txBody>
      </p:sp>
      <p:sp>
        <p:nvSpPr>
          <p:cNvPr id="3" name="Content Placeholder 2"/>
          <p:cNvSpPr>
            <a:spLocks noGrp="1"/>
          </p:cNvSpPr>
          <p:nvPr>
            <p:ph idx="1"/>
          </p:nvPr>
        </p:nvSpPr>
        <p:spPr>
          <a:solidFill>
            <a:schemeClr val="accent1">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Autofit/>
          </a:bodyPr>
          <a:lstStyle/>
          <a:p>
            <a:pPr eaLnBrk="1" fontAlgn="auto" hangingPunct="1">
              <a:lnSpc>
                <a:spcPct val="200000"/>
              </a:lnSpc>
              <a:spcAft>
                <a:spcPts val="0"/>
              </a:spcAft>
              <a:buFont typeface="Wingdings" pitchFamily="2" charset="2"/>
              <a:buChar char="Ø"/>
              <a:defRPr/>
            </a:pPr>
            <a:r>
              <a:rPr lang="fa-IR" sz="2400" b="1" dirty="0" smtClean="0">
                <a:cs typeface="B Yagut" pitchFamily="2" charset="-78"/>
              </a:rPr>
              <a:t> به گزارش سازمان جهاني بهداشت سالانه بيش از 950 هزار كودك در اثر حوادث مي ميرند.</a:t>
            </a:r>
          </a:p>
          <a:p>
            <a:pPr eaLnBrk="1" fontAlgn="auto" hangingPunct="1">
              <a:lnSpc>
                <a:spcPct val="200000"/>
              </a:lnSpc>
              <a:spcAft>
                <a:spcPts val="0"/>
              </a:spcAft>
              <a:buFont typeface="Wingdings" pitchFamily="2" charset="2"/>
              <a:buChar char="Ø"/>
              <a:defRPr/>
            </a:pPr>
            <a:r>
              <a:rPr lang="fa-IR" sz="2400" b="1" dirty="0" smtClean="0">
                <a:cs typeface="B Yagut" pitchFamily="2" charset="-78"/>
              </a:rPr>
              <a:t>علت اصلي مرگ ناشي از آسيب در كودكان 1-4 سال، </a:t>
            </a:r>
            <a:r>
              <a:rPr lang="ar-SA" sz="2400" b="1" dirty="0" smtClean="0">
                <a:cs typeface="B Yagut" pitchFamily="2" charset="-78"/>
              </a:rPr>
              <a:t> </a:t>
            </a:r>
            <a:r>
              <a:rPr lang="ar-SA" sz="2400" b="1" dirty="0">
                <a:cs typeface="B Yagut" pitchFamily="2" charset="-78"/>
              </a:rPr>
              <a:t>غرق شدگي </a:t>
            </a:r>
            <a:r>
              <a:rPr lang="fa-IR" sz="2400" b="1" dirty="0" smtClean="0">
                <a:cs typeface="B Yagut" pitchFamily="2" charset="-78"/>
              </a:rPr>
              <a:t>و </a:t>
            </a:r>
            <a:r>
              <a:rPr lang="ar-SA" sz="2400" b="1" dirty="0" smtClean="0">
                <a:cs typeface="B Yagut" pitchFamily="2" charset="-78"/>
              </a:rPr>
              <a:t>بعد </a:t>
            </a:r>
            <a:r>
              <a:rPr lang="ar-SA" sz="2400" b="1" dirty="0">
                <a:cs typeface="B Yagut" pitchFamily="2" charset="-78"/>
              </a:rPr>
              <a:t>از آن تصادفات جاده‌اي و سوختگي </a:t>
            </a:r>
            <a:r>
              <a:rPr lang="fa-IR" sz="2400" b="1" dirty="0" smtClean="0">
                <a:cs typeface="B Yagut" pitchFamily="2" charset="-78"/>
              </a:rPr>
              <a:t>است</a:t>
            </a:r>
            <a:r>
              <a:rPr lang="ar-SA" sz="2400" b="1" dirty="0" smtClean="0">
                <a:cs typeface="B Yagut" pitchFamily="2" charset="-78"/>
              </a:rPr>
              <a:t>. </a:t>
            </a:r>
            <a:endParaRPr lang="fa-IR" sz="2400" b="1" dirty="0" smtClean="0">
              <a:cs typeface="B Yagut" pitchFamily="2" charset="-78"/>
            </a:endParaRPr>
          </a:p>
          <a:p>
            <a:pPr eaLnBrk="1" fontAlgn="auto" hangingPunct="1">
              <a:lnSpc>
                <a:spcPct val="200000"/>
              </a:lnSpc>
              <a:spcAft>
                <a:spcPts val="0"/>
              </a:spcAft>
              <a:buFont typeface="Wingdings" pitchFamily="2" charset="2"/>
              <a:buChar char="Ø"/>
              <a:defRPr/>
            </a:pPr>
            <a:r>
              <a:rPr lang="ar-SA" sz="2400" b="1" dirty="0" smtClean="0">
                <a:cs typeface="B Yagut" pitchFamily="2" charset="-78"/>
              </a:rPr>
              <a:t>در </a:t>
            </a:r>
            <a:r>
              <a:rPr lang="ar-SA" sz="2400" b="1" dirty="0">
                <a:cs typeface="B Yagut" pitchFamily="2" charset="-78"/>
              </a:rPr>
              <a:t>سنين بالاتر از 5 سال نيز آسيب‌هاي </a:t>
            </a:r>
            <a:r>
              <a:rPr lang="ar-SA" sz="2400" b="1" dirty="0" smtClean="0">
                <a:cs typeface="B Yagut" pitchFamily="2" charset="-78"/>
              </a:rPr>
              <a:t>ترافيكي</a:t>
            </a:r>
            <a:r>
              <a:rPr lang="fa-IR" sz="2400" b="1" dirty="0" smtClean="0">
                <a:cs typeface="B Yagut" pitchFamily="2" charset="-78"/>
              </a:rPr>
              <a:t>، </a:t>
            </a:r>
            <a:r>
              <a:rPr lang="ar-SA" sz="2400" b="1" dirty="0" smtClean="0">
                <a:cs typeface="B Yagut" pitchFamily="2" charset="-78"/>
              </a:rPr>
              <a:t>غرق شدگي</a:t>
            </a:r>
            <a:r>
              <a:rPr lang="fa-IR" sz="2400" b="1" dirty="0" smtClean="0">
                <a:cs typeface="B Yagut" pitchFamily="2" charset="-78"/>
              </a:rPr>
              <a:t> و سوختگي</a:t>
            </a:r>
            <a:r>
              <a:rPr lang="ar-SA" sz="2400" b="1" dirty="0" smtClean="0">
                <a:cs typeface="B Yagut" pitchFamily="2" charset="-78"/>
              </a:rPr>
              <a:t> </a:t>
            </a:r>
            <a:r>
              <a:rPr lang="ar-SA" sz="2400" b="1" dirty="0">
                <a:cs typeface="B Yagut" pitchFamily="2" charset="-78"/>
              </a:rPr>
              <a:t>از دلايل اصلي مرگ كودكان هستند.                                </a:t>
            </a:r>
            <a:endParaRPr lang="fa-IR" sz="2400" b="1" dirty="0">
              <a:cs typeface="B Yagut"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274638"/>
            <a:ext cx="8291512" cy="1143000"/>
          </a:xfrm>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defRPr/>
            </a:pPr>
            <a:r>
              <a:rPr lang="fa-IR" sz="2800" b="1" dirty="0" smtClean="0">
                <a:solidFill>
                  <a:srgbClr val="0070C0"/>
                </a:solidFill>
                <a:cs typeface="B Yagut" pitchFamily="2" charset="-78"/>
              </a:rPr>
              <a:t>توزيع جهاني علل مرگ ناشي از مصدوميت ها:</a:t>
            </a:r>
            <a:r>
              <a:rPr lang="en-US" sz="2800" b="1" dirty="0" smtClean="0">
                <a:solidFill>
                  <a:srgbClr val="0070C0"/>
                </a:solidFill>
                <a:cs typeface="B Yagut" pitchFamily="2" charset="-78"/>
              </a:rPr>
              <a:t/>
            </a:r>
            <a:br>
              <a:rPr lang="en-US" sz="2800" b="1" dirty="0" smtClean="0">
                <a:solidFill>
                  <a:srgbClr val="0070C0"/>
                </a:solidFill>
                <a:cs typeface="B Yagut" pitchFamily="2" charset="-78"/>
              </a:rPr>
            </a:br>
            <a:endParaRPr lang="fa-IR" sz="2800" b="1" dirty="0">
              <a:solidFill>
                <a:srgbClr val="0070C0"/>
              </a:solidFill>
              <a:cs typeface="B Yagut" pitchFamily="2" charset="-78"/>
            </a:endParaRPr>
          </a:p>
        </p:txBody>
      </p:sp>
      <p:sp>
        <p:nvSpPr>
          <p:cNvPr id="3" name="Content Placeholder 2"/>
          <p:cNvSpPr>
            <a:spLocks noGrp="1"/>
          </p:cNvSpPr>
          <p:nvPr>
            <p:ph idx="1"/>
          </p:nvPr>
        </p:nvSpPr>
        <p:spPr>
          <a:xfrm>
            <a:off x="395288" y="1600200"/>
            <a:ext cx="8291512" cy="4525963"/>
          </a:xfrm>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buFont typeface="Arial" pitchFamily="34" charset="0"/>
              <a:buNone/>
              <a:defRPr/>
            </a:pPr>
            <a:endParaRPr lang="en-US" dirty="0" smtClean="0">
              <a:cs typeface="B Nazanin" pitchFamily="2" charset="-78"/>
            </a:endParaRPr>
          </a:p>
          <a:p>
            <a:pPr eaLnBrk="1" fontAlgn="auto" hangingPunct="1">
              <a:spcAft>
                <a:spcPts val="0"/>
              </a:spcAft>
              <a:buFont typeface="Arial" pitchFamily="34" charset="0"/>
              <a:buChar char="•"/>
              <a:defRPr/>
            </a:pPr>
            <a:endParaRPr lang="fa-IR" dirty="0"/>
          </a:p>
        </p:txBody>
      </p:sp>
      <p:sp>
        <p:nvSpPr>
          <p:cNvPr id="7" name="Rectangle 6"/>
          <p:cNvSpPr/>
          <p:nvPr/>
        </p:nvSpPr>
        <p:spPr>
          <a:xfrm>
            <a:off x="468313" y="5661025"/>
            <a:ext cx="7991475" cy="431800"/>
          </a:xfrm>
          <a:prstGeom prst="rect">
            <a:avLst/>
          </a:prstGeom>
          <a:solidFill>
            <a:schemeClr val="tx2">
              <a:lumMod val="20000"/>
              <a:lumOff val="80000"/>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auto">
              <a:spcBef>
                <a:spcPts val="0"/>
              </a:spcBef>
              <a:spcAft>
                <a:spcPts val="0"/>
              </a:spcAft>
              <a:defRPr/>
            </a:pPr>
            <a:r>
              <a:rPr lang="fa-IR" b="1" dirty="0">
                <a:solidFill>
                  <a:schemeClr val="tx1">
                    <a:lumMod val="95000"/>
                    <a:lumOff val="5000"/>
                  </a:schemeClr>
                </a:solidFill>
                <a:cs typeface="B Nazanin" pitchFamily="2" charset="-78"/>
              </a:rPr>
              <a:t>نمودار مربوط به گروه سني  زير 17 سال است.</a:t>
            </a:r>
            <a:endParaRPr lang="en-US" b="1" dirty="0">
              <a:solidFill>
                <a:schemeClr val="tx1">
                  <a:lumMod val="95000"/>
                  <a:lumOff val="5000"/>
                </a:schemeClr>
              </a:solidFill>
              <a:cs typeface="B Nazanin" pitchFamily="2" charset="-78"/>
            </a:endParaRPr>
          </a:p>
        </p:txBody>
      </p:sp>
      <p:graphicFrame>
        <p:nvGraphicFramePr>
          <p:cNvPr id="6" name="Content Placeholder 3"/>
          <p:cNvGraphicFramePr>
            <a:graphicFrameLocks/>
          </p:cNvGraphicFramePr>
          <p:nvPr/>
        </p:nvGraphicFramePr>
        <p:xfrm>
          <a:off x="827584" y="1700808"/>
          <a:ext cx="7632848" cy="381642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274638"/>
            <a:ext cx="8291512" cy="1143000"/>
          </a:xfrm>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defRPr/>
            </a:pPr>
            <a:r>
              <a:rPr lang="fa-IR" sz="2800" b="1" dirty="0" smtClean="0">
                <a:solidFill>
                  <a:srgbClr val="0070C0"/>
                </a:solidFill>
                <a:cs typeface="B Yagut" pitchFamily="2" charset="-78"/>
              </a:rPr>
              <a:t>مرگ ناشي از سوانح غيرعمدي در كشور:</a:t>
            </a:r>
            <a:endParaRPr lang="fa-IR" sz="2800" b="1" dirty="0">
              <a:solidFill>
                <a:srgbClr val="0070C0"/>
              </a:solidFill>
              <a:cs typeface="B Yagut" pitchFamily="2" charset="-78"/>
            </a:endParaRPr>
          </a:p>
        </p:txBody>
      </p:sp>
      <p:sp>
        <p:nvSpPr>
          <p:cNvPr id="3" name="Content Placeholder 2"/>
          <p:cNvSpPr>
            <a:spLocks noGrp="1"/>
          </p:cNvSpPr>
          <p:nvPr>
            <p:ph idx="1"/>
          </p:nvPr>
        </p:nvSpPr>
        <p:spPr>
          <a:xfrm>
            <a:off x="395288" y="1600200"/>
            <a:ext cx="8291512" cy="4525963"/>
          </a:xfrm>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buFont typeface="Arial" pitchFamily="34" charset="0"/>
              <a:buNone/>
              <a:defRPr/>
            </a:pPr>
            <a:endParaRPr lang="en-US" dirty="0" smtClean="0">
              <a:cs typeface="B Nazanin" pitchFamily="2" charset="-78"/>
            </a:endParaRPr>
          </a:p>
          <a:p>
            <a:pPr eaLnBrk="1" fontAlgn="auto" hangingPunct="1">
              <a:spcAft>
                <a:spcPts val="0"/>
              </a:spcAft>
              <a:buFont typeface="Arial" pitchFamily="34" charset="0"/>
              <a:buChar char="•"/>
              <a:defRPr/>
            </a:pPr>
            <a:endParaRPr lang="fa-IR" dirty="0"/>
          </a:p>
        </p:txBody>
      </p:sp>
      <p:sp>
        <p:nvSpPr>
          <p:cNvPr id="7" name="Rectangle 6"/>
          <p:cNvSpPr/>
          <p:nvPr/>
        </p:nvSpPr>
        <p:spPr>
          <a:xfrm>
            <a:off x="7235825" y="1989138"/>
            <a:ext cx="1368425" cy="2808287"/>
          </a:xfrm>
          <a:prstGeom prst="rect">
            <a:avLst/>
          </a:prstGeom>
          <a:solidFill>
            <a:schemeClr val="tx2">
              <a:lumMod val="20000"/>
              <a:lumOff val="80000"/>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auto">
              <a:spcBef>
                <a:spcPts val="0"/>
              </a:spcBef>
              <a:spcAft>
                <a:spcPts val="0"/>
              </a:spcAft>
              <a:defRPr/>
            </a:pPr>
            <a:r>
              <a:rPr lang="fa-IR" b="1" dirty="0">
                <a:solidFill>
                  <a:schemeClr val="tx1">
                    <a:lumMod val="95000"/>
                    <a:lumOff val="5000"/>
                  </a:schemeClr>
                </a:solidFill>
                <a:cs typeface="B Nazanin" pitchFamily="2" charset="-78"/>
              </a:rPr>
              <a:t>در كشور 20.2% موارد مرگ كودكان 59-1 ماهه به دليل سوانح و حوادث غير عمدي</a:t>
            </a:r>
            <a:endParaRPr lang="en-US" b="1" dirty="0">
              <a:solidFill>
                <a:schemeClr val="tx1">
                  <a:lumMod val="95000"/>
                  <a:lumOff val="5000"/>
                </a:schemeClr>
              </a:solidFill>
            </a:endParaRPr>
          </a:p>
        </p:txBody>
      </p:sp>
      <p:graphicFrame>
        <p:nvGraphicFramePr>
          <p:cNvPr id="9" name="Chart 8"/>
          <p:cNvGraphicFramePr/>
          <p:nvPr/>
        </p:nvGraphicFramePr>
        <p:xfrm>
          <a:off x="539552" y="1666874"/>
          <a:ext cx="6823273" cy="3778350"/>
        </p:xfrm>
        <a:graphic>
          <a:graphicData uri="http://schemas.openxmlformats.org/drawingml/2006/chart">
            <c:chart xmlns:c="http://schemas.openxmlformats.org/drawingml/2006/chart" xmlns:r="http://schemas.openxmlformats.org/officeDocument/2006/relationships" r:id="rId2"/>
          </a:graphicData>
        </a:graphic>
      </p:graphicFrame>
      <p:sp>
        <p:nvSpPr>
          <p:cNvPr id="10" name="Rectangle 9"/>
          <p:cNvSpPr/>
          <p:nvPr/>
        </p:nvSpPr>
        <p:spPr>
          <a:xfrm>
            <a:off x="1835150" y="5661025"/>
            <a:ext cx="5400675" cy="431800"/>
          </a:xfrm>
          <a:prstGeom prst="rect">
            <a:avLst/>
          </a:prstGeom>
          <a:solidFill>
            <a:schemeClr val="tx2">
              <a:lumMod val="20000"/>
              <a:lumOff val="80000"/>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auto">
              <a:spcBef>
                <a:spcPts val="0"/>
              </a:spcBef>
              <a:spcAft>
                <a:spcPts val="0"/>
              </a:spcAft>
              <a:defRPr/>
            </a:pPr>
            <a:r>
              <a:rPr lang="fa-IR" b="1" dirty="0">
                <a:solidFill>
                  <a:schemeClr val="tx1">
                    <a:lumMod val="95000"/>
                    <a:lumOff val="5000"/>
                  </a:schemeClr>
                </a:solidFill>
                <a:cs typeface="B Nazanin" pitchFamily="2" charset="-78"/>
              </a:rPr>
              <a:t>نمودار مربوط به گروه سني  1تا 59 ماه در سالهاي 86 تا  89است.</a:t>
            </a:r>
            <a:endParaRPr lang="en-US" b="1" dirty="0">
              <a:solidFill>
                <a:schemeClr val="tx1">
                  <a:lumMod val="95000"/>
                  <a:lumOff val="5000"/>
                </a:schemeClr>
              </a:solidFill>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amond(in)">
                                      <p:cBhvr>
                                        <p:cTn id="7" dur="2000"/>
                                        <p:tgtEl>
                                          <p:spTgt spid="9"/>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diamond(in)">
                                      <p:cBhvr>
                                        <p:cTn id="10"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P spid="10" grpId="0" animBg="1"/>
    </p:bld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6.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927</TotalTime>
  <Words>1710</Words>
  <Application>Microsoft Office PowerPoint</Application>
  <PresentationFormat>On-screen Show (4:3)</PresentationFormat>
  <Paragraphs>234</Paragraphs>
  <Slides>27</Slides>
  <Notes>8</Notes>
  <HiddenSlides>1</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Slide 1</vt:lpstr>
      <vt:lpstr>بچه‌هاي كوچك، حوادث بزرگ</vt:lpstr>
      <vt:lpstr>تعریف كودك:  </vt:lpstr>
      <vt:lpstr> علل اصلي مرگ كودكان در جهان</vt:lpstr>
      <vt:lpstr>تعریف آسيب: </vt:lpstr>
      <vt:lpstr>Slide 6</vt:lpstr>
      <vt:lpstr>اپيدميولوژي آسيب‌ها: </vt:lpstr>
      <vt:lpstr>توزيع جهاني علل مرگ ناشي از مصدوميت ها: </vt:lpstr>
      <vt:lpstr>مرگ ناشي از سوانح غيرعمدي در كشور:</vt:lpstr>
      <vt:lpstr>ارتباط حوادث با سن:  </vt:lpstr>
      <vt:lpstr>ارتباط حوادث با جنس:  </vt:lpstr>
      <vt:lpstr>چه عواملي كودكان را در مقابل آسيب‌ها حساس مي‌كنند؟  </vt:lpstr>
      <vt:lpstr>چه عواملي كودكان را در مقابل آسيب‌ها حساس مي‌كنند؟  </vt:lpstr>
      <vt:lpstr>چه عواملي كودكان را در مقابل آسيب‌ها حساس مي‌كنند؟  </vt:lpstr>
      <vt:lpstr>عوامل اجتماعي- اقتصادي مؤثر در آسيب كودكان</vt:lpstr>
      <vt:lpstr>چگونگی تأثیر عوامل اقتصادي بر آسيب‌پذيري كودكان  </vt:lpstr>
      <vt:lpstr>ماتريس هادون  </vt:lpstr>
      <vt:lpstr>ماتريس هادون  </vt:lpstr>
      <vt:lpstr>استراتژي‌هاي 10 گانه هادون در مورد آسيب‌هاي كودكان  </vt:lpstr>
      <vt:lpstr>جدول راه‌كارهاي كليدي كاهش آسيب كودكان</vt:lpstr>
      <vt:lpstr>جدول راه‌كارهاي كليدي كاهش آسيب كودكان</vt:lpstr>
      <vt:lpstr> این نمودار نشان می دهد چه خطراتی کودکان 24-0 ماهه را تهدید می کند که باید از آن ها آگاه بود </vt:lpstr>
      <vt:lpstr> این نمودار نشان می دهد چه خطراتی کودکان 24-0 ماهه را تهدید می کند که باید از آن ها آگاه بود </vt:lpstr>
      <vt:lpstr> این نمودار نشان می دهد چه خطراتی کودکان 24-0 ماهه را تهدید می کند که باید از آن ها آگاه بود </vt:lpstr>
      <vt:lpstr> این نمودار نشان می دهد چه خطراتی کودکان 24-0 ماهه را تهدید می کند که باید از آن ها آگاه بود </vt:lpstr>
      <vt:lpstr>فيلم </vt:lpstr>
      <vt:lpstr>سلامت باشيد </vt:lpstr>
    </vt:vector>
  </TitlesOfParts>
  <Company>Office07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بچه‌هاي كوچك، حوادث بزرگ</dc:title>
  <dc:creator>abolghasemi-n</dc:creator>
  <cp:lastModifiedBy>mashyaneh</cp:lastModifiedBy>
  <cp:revision>137</cp:revision>
  <dcterms:created xsi:type="dcterms:W3CDTF">2014-06-14T05:39:42Z</dcterms:created>
  <dcterms:modified xsi:type="dcterms:W3CDTF">2014-12-26T07:08:09Z</dcterms:modified>
</cp:coreProperties>
</file>