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256" r:id="rId3"/>
    <p:sldId id="260" r:id="rId4"/>
    <p:sldId id="261" r:id="rId5"/>
    <p:sldId id="277" r:id="rId6"/>
    <p:sldId id="259" r:id="rId7"/>
    <p:sldId id="275" r:id="rId8"/>
    <p:sldId id="265" r:id="rId9"/>
    <p:sldId id="266" r:id="rId10"/>
    <p:sldId id="274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D8BD707-D9CF-40AE-B4C6-C98DA3205C09}" type="datetimeFigureOut">
              <a:rPr lang="en-US" smtClean="0"/>
              <a:pPr/>
              <a:t>1/28/2015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B6EA-7842-4873-9CD4-B2F095685B80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05FFD-297C-4E67-8B61-0D1C8927B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4425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B6EA-7842-4873-9CD4-B2F095685B80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05FFD-297C-4E67-8B61-0D1C8927B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5192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B6EA-7842-4873-9CD4-B2F095685B80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05FFD-297C-4E67-8B61-0D1C8927B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103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B6EA-7842-4873-9CD4-B2F095685B80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05FFD-297C-4E67-8B61-0D1C8927B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5082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B6EA-7842-4873-9CD4-B2F095685B80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05FFD-297C-4E67-8B61-0D1C8927B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12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B6EA-7842-4873-9CD4-B2F095685B80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05FFD-297C-4E67-8B61-0D1C8927B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6528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B6EA-7842-4873-9CD4-B2F095685B80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05FFD-297C-4E67-8B61-0D1C8927B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642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B6EA-7842-4873-9CD4-B2F095685B80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05FFD-297C-4E67-8B61-0D1C8927B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0736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B6EA-7842-4873-9CD4-B2F095685B80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05FFD-297C-4E67-8B61-0D1C8927B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9374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B6EA-7842-4873-9CD4-B2F095685B80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05FFD-297C-4E67-8B61-0D1C8927B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1653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B6EA-7842-4873-9CD4-B2F095685B80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05FFD-297C-4E67-8B61-0D1C8927B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897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114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2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AB6EA-7842-4873-9CD4-B2F095685B80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05FFD-297C-4E67-8B61-0D1C8927B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907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199" y="533400"/>
            <a:ext cx="7697273" cy="2895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smtClean="0">
                <a:solidFill>
                  <a:srgbClr val="FFFF00"/>
                </a:solidFill>
                <a:cs typeface="B Zar" panose="00000400000000000000" pitchFamily="2" charset="-78"/>
              </a:rPr>
              <a:t/>
            </a:r>
            <a:br>
              <a:rPr lang="en-US" sz="3600" b="1" smtClean="0">
                <a:solidFill>
                  <a:srgbClr val="FFFF00"/>
                </a:solidFill>
                <a:cs typeface="B Zar" panose="00000400000000000000" pitchFamily="2" charset="-78"/>
              </a:rPr>
            </a:br>
            <a:r>
              <a:rPr lang="fa-IR" sz="3600" b="1" smtClean="0">
                <a:solidFill>
                  <a:srgbClr val="FFFF00"/>
                </a:solidFill>
                <a:cs typeface="B Zar" panose="00000400000000000000" pitchFamily="2" charset="-78"/>
              </a:rPr>
              <a:t/>
            </a:r>
            <a:br>
              <a:rPr lang="fa-IR" sz="3600" b="1" smtClean="0">
                <a:solidFill>
                  <a:srgbClr val="FFFF00"/>
                </a:solidFill>
                <a:cs typeface="B Zar" panose="00000400000000000000" pitchFamily="2" charset="-78"/>
              </a:rPr>
            </a:br>
            <a:r>
              <a:rPr lang="fa-IR" sz="3600" b="1" smtClean="0">
                <a:solidFill>
                  <a:srgbClr val="FFFF00"/>
                </a:solidFill>
                <a:cs typeface="B Zar" panose="00000400000000000000" pitchFamily="2" charset="-78"/>
              </a:rPr>
              <a:t/>
            </a:r>
            <a:br>
              <a:rPr lang="fa-IR" sz="3600" b="1" smtClean="0">
                <a:solidFill>
                  <a:srgbClr val="FFFF00"/>
                </a:solidFill>
                <a:cs typeface="B Zar" panose="00000400000000000000" pitchFamily="2" charset="-78"/>
              </a:rPr>
            </a:br>
            <a:r>
              <a:rPr lang="en-US" sz="3200" smtClean="0"/>
              <a:t/>
            </a:r>
            <a:br>
              <a:rPr lang="en-US" sz="3200" smtClean="0"/>
            </a:br>
            <a:r>
              <a:rPr lang="en-US" sz="3200" smtClean="0"/>
              <a:t> </a:t>
            </a:r>
            <a:r>
              <a:rPr lang="en-US" sz="4900" b="1" smtClean="0"/>
              <a:t>IMCI</a:t>
            </a:r>
            <a:r>
              <a:rPr lang="en-US" sz="3200" smtClean="0"/>
              <a:t/>
            </a:r>
            <a:br>
              <a:rPr lang="en-US" sz="3200" smtClean="0"/>
            </a:br>
            <a:r>
              <a:rPr lang="en-US" sz="3200" b="1" smtClean="0"/>
              <a:t>INTEGRATED MANAGEMENT OF CHILDHOOD ILLNESS</a:t>
            </a:r>
            <a:r>
              <a:rPr lang="fa-IR" sz="3600" b="1" smtClean="0">
                <a:solidFill>
                  <a:srgbClr val="FFFF00"/>
                </a:solidFill>
                <a:cs typeface="B Zar" panose="00000400000000000000" pitchFamily="2" charset="-78"/>
              </a:rPr>
              <a:t/>
            </a:r>
            <a:br>
              <a:rPr lang="fa-IR" sz="3600" b="1" smtClean="0">
                <a:solidFill>
                  <a:srgbClr val="FFFF00"/>
                </a:solidFill>
                <a:cs typeface="B Zar" panose="00000400000000000000" pitchFamily="2" charset="-78"/>
              </a:rPr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3276600"/>
            <a:ext cx="8062912" cy="2971800"/>
          </a:xfrm>
        </p:spPr>
        <p:txBody>
          <a:bodyPr>
            <a:normAutofit fontScale="40000" lnSpcReduction="20000"/>
          </a:bodyPr>
          <a:lstStyle/>
          <a:p>
            <a:pPr algn="ctr" rtl="1"/>
            <a:endParaRPr lang="en-US" sz="3200" b="1" dirty="0" smtClean="0">
              <a:solidFill>
                <a:srgbClr val="FFFF00"/>
              </a:solidFill>
              <a:cs typeface="B Zar" panose="00000400000000000000" pitchFamily="2" charset="-78"/>
            </a:endParaRPr>
          </a:p>
          <a:p>
            <a:pPr algn="ctr" rtl="1"/>
            <a:endParaRPr lang="en-US" sz="8000" b="1" dirty="0" smtClean="0">
              <a:solidFill>
                <a:schemeClr val="accent2">
                  <a:lumMod val="60000"/>
                  <a:lumOff val="40000"/>
                </a:schemeClr>
              </a:solidFill>
              <a:cs typeface="B Zar" panose="00000400000000000000" pitchFamily="2" charset="-78"/>
            </a:endParaRPr>
          </a:p>
          <a:p>
            <a:pPr algn="ctr" rtl="1"/>
            <a:r>
              <a:rPr lang="fa-IR" sz="8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B Zar" panose="00000400000000000000" pitchFamily="2" charset="-78"/>
              </a:rPr>
              <a:t>مراقبت</a:t>
            </a:r>
            <a:r>
              <a:rPr lang="en-US" sz="8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B Zar" panose="00000400000000000000" pitchFamily="2" charset="-78"/>
              </a:rPr>
              <a:t> </a:t>
            </a:r>
            <a:r>
              <a:rPr lang="fa-IR" sz="8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B Zar" panose="00000400000000000000" pitchFamily="2" charset="-78"/>
              </a:rPr>
              <a:t> های ادغام یافته ناخوشی های اطفال</a:t>
            </a:r>
            <a:endParaRPr lang="en-US" sz="8000" b="1" dirty="0" smtClean="0">
              <a:solidFill>
                <a:schemeClr val="accent2">
                  <a:lumMod val="60000"/>
                  <a:lumOff val="40000"/>
                </a:schemeClr>
              </a:solidFill>
              <a:cs typeface="B Zar" panose="00000400000000000000" pitchFamily="2" charset="-78"/>
            </a:endParaRPr>
          </a:p>
          <a:p>
            <a:pPr algn="ctr" rtl="1"/>
            <a:r>
              <a:rPr lang="fa-IR" sz="8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B Zar" panose="00000400000000000000" pitchFamily="2" charset="-78"/>
              </a:rPr>
              <a:t/>
            </a:r>
            <a:br>
              <a:rPr lang="fa-IR" sz="8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B Zar" panose="00000400000000000000" pitchFamily="2" charset="-78"/>
              </a:rPr>
            </a:br>
            <a:r>
              <a:rPr lang="fa-IR" sz="8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B Zar" panose="00000400000000000000" pitchFamily="2" charset="-78"/>
              </a:rPr>
              <a:t>«مانا»</a:t>
            </a:r>
          </a:p>
          <a:p>
            <a:pPr marL="342900" indent="-342900" rtl="1">
              <a:buFont typeface="Wingdings" panose="05000000000000000000" pitchFamily="2" charset="2"/>
              <a:buChar char="ü"/>
            </a:pPr>
            <a:r>
              <a:rPr lang="fa-IR" sz="6000" b="1" dirty="0">
                <a:solidFill>
                  <a:srgbClr val="002060"/>
                </a:solidFill>
                <a:cs typeface="B Homa" panose="00000400000000000000" pitchFamily="2" charset="-78"/>
              </a:rPr>
              <a:t>بیش از 100 کشور استراتژی مانا را اجرا می کنند </a:t>
            </a:r>
          </a:p>
          <a:p>
            <a:pPr marL="342900" indent="-342900" rtl="1">
              <a:buFont typeface="Wingdings" panose="05000000000000000000" pitchFamily="2" charset="2"/>
              <a:buChar char="ü"/>
            </a:pPr>
            <a:r>
              <a:rPr lang="fa-IR" sz="6000" b="1" dirty="0">
                <a:solidFill>
                  <a:srgbClr val="002060"/>
                </a:solidFill>
                <a:cs typeface="B Homa" panose="00000400000000000000" pitchFamily="2" charset="-78"/>
              </a:rPr>
              <a:t>هزاران کارمند بهداشتی آموزش های  مراقبت از کودک بیمار را دیده اند </a:t>
            </a:r>
          </a:p>
          <a:p>
            <a:pPr rtl="1"/>
            <a:r>
              <a:rPr lang="en-US" sz="5800" b="1" dirty="0" smtClean="0">
                <a:solidFill>
                  <a:srgbClr val="FFFF00"/>
                </a:solidFill>
                <a:cs typeface="B Zar" panose="00000400000000000000" pitchFamily="2" charset="-78"/>
              </a:rPr>
              <a:t/>
            </a:r>
            <a:br>
              <a:rPr lang="en-US" sz="5800" b="1" dirty="0" smtClean="0">
                <a:solidFill>
                  <a:srgbClr val="FFFF00"/>
                </a:solidFill>
                <a:cs typeface="B Zar" panose="00000400000000000000" pitchFamily="2" charset="-78"/>
              </a:rPr>
            </a:br>
            <a:endParaRPr lang="en-US" sz="5800" dirty="0"/>
          </a:p>
        </p:txBody>
      </p:sp>
    </p:spTree>
    <p:extLst>
      <p:ext uri="{BB962C8B-B14F-4D97-AF65-F5344CB8AC3E}">
        <p14:creationId xmlns:p14="http://schemas.microsoft.com/office/powerpoint/2010/main" val="380575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نگهدارنده مکان محتوا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3" y="247650"/>
            <a:ext cx="8546045" cy="6343650"/>
          </a:xfrm>
        </p:spPr>
      </p:pic>
    </p:spTree>
    <p:extLst>
      <p:ext uri="{BB962C8B-B14F-4D97-AF65-F5344CB8AC3E}">
        <p14:creationId xmlns:p14="http://schemas.microsoft.com/office/powerpoint/2010/main" val="53773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نگهدارنده مکان محتوا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260339"/>
              </p:ext>
            </p:extLst>
          </p:nvPr>
        </p:nvGraphicFramePr>
        <p:xfrm>
          <a:off x="214313" y="266699"/>
          <a:ext cx="8629650" cy="622935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4394549"/>
                <a:gridCol w="4235101"/>
              </a:tblGrid>
              <a:tr h="1038225">
                <a:tc gridSpan="2"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b="0" dirty="0">
                          <a:solidFill>
                            <a:srgbClr val="FFFF00"/>
                          </a:solidFill>
                          <a:effectLst/>
                          <a:cs typeface="B Zar" pitchFamily="2" charset="-78"/>
                        </a:rPr>
                        <a:t>قاب 1. مدول‌های مطالعه يادگيري از راه دور مديريت يکپارچه بيماري‌هاي کودکي</a:t>
                      </a:r>
                      <a:endParaRPr lang="en-US" sz="3600" b="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itchFamily="2" charset="-78"/>
                      </a:endParaRPr>
                    </a:p>
                  </a:txBody>
                  <a:tcPr marL="51435" marR="5143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38225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b="0" dirty="0" err="1">
                          <a:solidFill>
                            <a:srgbClr val="003399"/>
                          </a:solidFill>
                          <a:effectLst/>
                          <a:cs typeface="B Zar" pitchFamily="2" charset="-78"/>
                        </a:rPr>
                        <a:t>مدول</a:t>
                      </a:r>
                      <a:r>
                        <a:rPr lang="fa-IR" sz="2800" b="0" dirty="0">
                          <a:solidFill>
                            <a:srgbClr val="003399"/>
                          </a:solidFill>
                          <a:effectLst/>
                          <a:cs typeface="B Zar" pitchFamily="2" charset="-78"/>
                        </a:rPr>
                        <a:t> 1. علائم عمومی خطر </a:t>
                      </a:r>
                      <a:endParaRPr lang="en-US" sz="3600" b="0" dirty="0">
                        <a:solidFill>
                          <a:srgbClr val="00339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itchFamily="2" charset="-78"/>
                      </a:endParaRPr>
                    </a:p>
                  </a:txBody>
                  <a:tcPr marL="51435" marR="5143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b="0" dirty="0" err="1">
                          <a:solidFill>
                            <a:srgbClr val="003399"/>
                          </a:solidFill>
                          <a:effectLst/>
                          <a:cs typeface="B Zar" pitchFamily="2" charset="-78"/>
                        </a:rPr>
                        <a:t>مدول</a:t>
                      </a:r>
                      <a:r>
                        <a:rPr lang="fa-IR" sz="2800" b="0" dirty="0">
                          <a:solidFill>
                            <a:srgbClr val="003399"/>
                          </a:solidFill>
                          <a:effectLst/>
                          <a:cs typeface="B Zar" pitchFamily="2" charset="-78"/>
                        </a:rPr>
                        <a:t> 6. سوء </a:t>
                      </a:r>
                      <a:r>
                        <a:rPr lang="fa-IR" sz="2800" b="0" dirty="0" err="1">
                          <a:solidFill>
                            <a:srgbClr val="003399"/>
                          </a:solidFill>
                          <a:effectLst/>
                          <a:cs typeface="B Zar" pitchFamily="2" charset="-78"/>
                        </a:rPr>
                        <a:t>تغذيه</a:t>
                      </a:r>
                      <a:r>
                        <a:rPr lang="fa-IR" sz="2800" b="0" dirty="0">
                          <a:solidFill>
                            <a:srgbClr val="003399"/>
                          </a:solidFill>
                          <a:effectLst/>
                          <a:cs typeface="B Zar" pitchFamily="2" charset="-78"/>
                        </a:rPr>
                        <a:t> و </a:t>
                      </a:r>
                      <a:r>
                        <a:rPr lang="fa-IR" sz="2800" b="0" dirty="0" err="1">
                          <a:solidFill>
                            <a:srgbClr val="003399"/>
                          </a:solidFill>
                          <a:effectLst/>
                          <a:cs typeface="B Zar" pitchFamily="2" charset="-78"/>
                        </a:rPr>
                        <a:t>کم‌خونی</a:t>
                      </a:r>
                      <a:endParaRPr lang="en-US" sz="3600" b="0" dirty="0">
                        <a:solidFill>
                          <a:srgbClr val="00339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itchFamily="2" charset="-78"/>
                      </a:endParaRPr>
                    </a:p>
                  </a:txBody>
                  <a:tcPr marL="51435" marR="5143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038225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b="0" dirty="0" err="1">
                          <a:solidFill>
                            <a:srgbClr val="003399"/>
                          </a:solidFill>
                          <a:effectLst/>
                          <a:cs typeface="B Zar" pitchFamily="2" charset="-78"/>
                        </a:rPr>
                        <a:t>مدول</a:t>
                      </a:r>
                      <a:r>
                        <a:rPr lang="fa-IR" sz="2800" b="0" dirty="0">
                          <a:solidFill>
                            <a:srgbClr val="003399"/>
                          </a:solidFill>
                          <a:effectLst/>
                          <a:cs typeface="B Zar" pitchFamily="2" charset="-78"/>
                        </a:rPr>
                        <a:t> 2. مراقبت از </a:t>
                      </a:r>
                      <a:r>
                        <a:rPr lang="fa-IR" sz="2800" b="0" dirty="0" err="1">
                          <a:solidFill>
                            <a:srgbClr val="003399"/>
                          </a:solidFill>
                          <a:effectLst/>
                          <a:cs typeface="B Zar" pitchFamily="2" charset="-78"/>
                        </a:rPr>
                        <a:t>شيرخوار</a:t>
                      </a:r>
                      <a:r>
                        <a:rPr lang="fa-IR" sz="2800" b="0" dirty="0">
                          <a:solidFill>
                            <a:srgbClr val="003399"/>
                          </a:solidFill>
                          <a:effectLst/>
                          <a:cs typeface="B Zar" pitchFamily="2" charset="-78"/>
                        </a:rPr>
                        <a:t> </a:t>
                      </a:r>
                      <a:r>
                        <a:rPr lang="fa-IR" sz="2800" b="0" dirty="0" err="1">
                          <a:solidFill>
                            <a:srgbClr val="003399"/>
                          </a:solidFill>
                          <a:effectLst/>
                          <a:cs typeface="B Zar" pitchFamily="2" charset="-78"/>
                        </a:rPr>
                        <a:t>کم‌سن</a:t>
                      </a:r>
                      <a:r>
                        <a:rPr lang="fa-IR" sz="2800" b="0" dirty="0">
                          <a:solidFill>
                            <a:srgbClr val="003399"/>
                          </a:solidFill>
                          <a:effectLst/>
                          <a:cs typeface="B Zar" pitchFamily="2" charset="-78"/>
                        </a:rPr>
                        <a:t> </a:t>
                      </a:r>
                      <a:r>
                        <a:rPr lang="fa-IR" sz="2800" b="0" dirty="0" err="1">
                          <a:solidFill>
                            <a:srgbClr val="003399"/>
                          </a:solidFill>
                          <a:effectLst/>
                          <a:cs typeface="B Zar" pitchFamily="2" charset="-78"/>
                        </a:rPr>
                        <a:t>بدحال</a:t>
                      </a:r>
                      <a:endParaRPr lang="en-US" sz="3600" b="0" dirty="0">
                        <a:solidFill>
                          <a:srgbClr val="00339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itchFamily="2" charset="-78"/>
                      </a:endParaRPr>
                    </a:p>
                  </a:txBody>
                  <a:tcPr marL="51435" marR="51435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b="0" dirty="0" err="1">
                          <a:solidFill>
                            <a:srgbClr val="003399"/>
                          </a:solidFill>
                          <a:effectLst/>
                          <a:cs typeface="B Zar" pitchFamily="2" charset="-78"/>
                        </a:rPr>
                        <a:t>مدول</a:t>
                      </a:r>
                      <a:r>
                        <a:rPr lang="fa-IR" sz="2800" b="0" dirty="0">
                          <a:solidFill>
                            <a:srgbClr val="003399"/>
                          </a:solidFill>
                          <a:effectLst/>
                          <a:cs typeface="B Zar" pitchFamily="2" charset="-78"/>
                        </a:rPr>
                        <a:t> 7. مشکلات گوش (</a:t>
                      </a:r>
                      <a:r>
                        <a:rPr lang="fa-IR" sz="2800" b="0" dirty="0" err="1">
                          <a:solidFill>
                            <a:srgbClr val="003399"/>
                          </a:solidFill>
                          <a:effectLst/>
                          <a:cs typeface="B Zar" pitchFamily="2" charset="-78"/>
                        </a:rPr>
                        <a:t>اختياری</a:t>
                      </a:r>
                      <a:r>
                        <a:rPr lang="fa-IR" sz="2800" b="0" dirty="0">
                          <a:solidFill>
                            <a:srgbClr val="003399"/>
                          </a:solidFill>
                          <a:effectLst/>
                          <a:cs typeface="B Zar" pitchFamily="2" charset="-78"/>
                        </a:rPr>
                        <a:t>)</a:t>
                      </a:r>
                      <a:endParaRPr lang="en-US" sz="3600" b="0" dirty="0">
                        <a:solidFill>
                          <a:srgbClr val="00339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itchFamily="2" charset="-78"/>
                      </a:endParaRPr>
                    </a:p>
                  </a:txBody>
                  <a:tcPr marL="51435" marR="51435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038225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b="0" dirty="0" err="1">
                          <a:solidFill>
                            <a:srgbClr val="003399"/>
                          </a:solidFill>
                          <a:effectLst/>
                          <a:cs typeface="B Zar" pitchFamily="2" charset="-78"/>
                        </a:rPr>
                        <a:t>مدول</a:t>
                      </a:r>
                      <a:r>
                        <a:rPr lang="fa-IR" sz="2800" b="0" dirty="0">
                          <a:solidFill>
                            <a:srgbClr val="003399"/>
                          </a:solidFill>
                          <a:effectLst/>
                          <a:cs typeface="B Zar" pitchFamily="2" charset="-78"/>
                        </a:rPr>
                        <a:t> 3. سرفه </a:t>
                      </a:r>
                      <a:r>
                        <a:rPr lang="fa-IR" sz="2800" b="0" dirty="0" err="1">
                          <a:solidFill>
                            <a:srgbClr val="003399"/>
                          </a:solidFill>
                          <a:effectLst/>
                          <a:cs typeface="B Zar" pitchFamily="2" charset="-78"/>
                        </a:rPr>
                        <a:t>يا</a:t>
                      </a:r>
                      <a:r>
                        <a:rPr lang="fa-IR" sz="2800" b="0" dirty="0">
                          <a:solidFill>
                            <a:srgbClr val="003399"/>
                          </a:solidFill>
                          <a:effectLst/>
                          <a:cs typeface="B Zar" pitchFamily="2" charset="-78"/>
                        </a:rPr>
                        <a:t> تنفس دشوار</a:t>
                      </a:r>
                      <a:endParaRPr lang="en-US" sz="3600" b="0" dirty="0">
                        <a:solidFill>
                          <a:srgbClr val="00339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itchFamily="2" charset="-78"/>
                      </a:endParaRPr>
                    </a:p>
                  </a:txBody>
                  <a:tcPr marL="51435" marR="5143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b="0" dirty="0" err="1">
                          <a:solidFill>
                            <a:srgbClr val="003399"/>
                          </a:solidFill>
                          <a:effectLst/>
                          <a:cs typeface="B Zar" pitchFamily="2" charset="-78"/>
                        </a:rPr>
                        <a:t>مدول</a:t>
                      </a:r>
                      <a:r>
                        <a:rPr lang="fa-IR" sz="2800" b="0" dirty="0">
                          <a:solidFill>
                            <a:srgbClr val="003399"/>
                          </a:solidFill>
                          <a:effectLst/>
                          <a:cs typeface="B Zar" pitchFamily="2" charset="-78"/>
                        </a:rPr>
                        <a:t> 8. </a:t>
                      </a:r>
                      <a:r>
                        <a:rPr lang="en-US" sz="2800" b="0" dirty="0">
                          <a:solidFill>
                            <a:srgbClr val="003399"/>
                          </a:solidFill>
                          <a:effectLst/>
                          <a:cs typeface="B Zar" pitchFamily="2" charset="-78"/>
                        </a:rPr>
                        <a:t>HIV/AIDS </a:t>
                      </a:r>
                      <a:r>
                        <a:rPr lang="fa-IR" sz="2800" b="0" dirty="0">
                          <a:solidFill>
                            <a:srgbClr val="003399"/>
                          </a:solidFill>
                          <a:effectLst/>
                          <a:cs typeface="B Zar" pitchFamily="2" charset="-78"/>
                        </a:rPr>
                        <a:t> (</a:t>
                      </a:r>
                      <a:r>
                        <a:rPr lang="fa-IR" sz="2800" b="0" dirty="0" err="1">
                          <a:solidFill>
                            <a:srgbClr val="003399"/>
                          </a:solidFill>
                          <a:effectLst/>
                          <a:cs typeface="B Zar" pitchFamily="2" charset="-78"/>
                        </a:rPr>
                        <a:t>اختياری</a:t>
                      </a:r>
                      <a:r>
                        <a:rPr lang="fa-IR" sz="2800" b="0" dirty="0">
                          <a:solidFill>
                            <a:srgbClr val="003399"/>
                          </a:solidFill>
                          <a:effectLst/>
                          <a:cs typeface="B Zar" pitchFamily="2" charset="-78"/>
                        </a:rPr>
                        <a:t>)</a:t>
                      </a:r>
                      <a:endParaRPr lang="en-US" sz="3600" b="0" dirty="0">
                        <a:solidFill>
                          <a:srgbClr val="00339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itchFamily="2" charset="-78"/>
                      </a:endParaRPr>
                    </a:p>
                  </a:txBody>
                  <a:tcPr marL="51435" marR="5143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038225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b="0" dirty="0" err="1">
                          <a:solidFill>
                            <a:srgbClr val="003399"/>
                          </a:solidFill>
                          <a:effectLst/>
                          <a:cs typeface="B Zar" pitchFamily="2" charset="-78"/>
                        </a:rPr>
                        <a:t>مدول</a:t>
                      </a:r>
                      <a:r>
                        <a:rPr lang="fa-IR" sz="2800" b="0" dirty="0">
                          <a:solidFill>
                            <a:srgbClr val="003399"/>
                          </a:solidFill>
                          <a:effectLst/>
                          <a:cs typeface="B Zar" pitchFamily="2" charset="-78"/>
                        </a:rPr>
                        <a:t> 4. اسهال</a:t>
                      </a:r>
                      <a:endParaRPr lang="en-US" sz="3600" b="0" dirty="0">
                        <a:solidFill>
                          <a:srgbClr val="00339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itchFamily="2" charset="-78"/>
                      </a:endParaRPr>
                    </a:p>
                  </a:txBody>
                  <a:tcPr marL="51435" marR="51435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b="0" dirty="0" err="1">
                          <a:solidFill>
                            <a:srgbClr val="003399"/>
                          </a:solidFill>
                          <a:effectLst/>
                          <a:cs typeface="B Zar" pitchFamily="2" charset="-78"/>
                        </a:rPr>
                        <a:t>مدول</a:t>
                      </a:r>
                      <a:r>
                        <a:rPr lang="fa-IR" sz="2800" b="0" dirty="0">
                          <a:solidFill>
                            <a:srgbClr val="003399"/>
                          </a:solidFill>
                          <a:effectLst/>
                          <a:cs typeface="B Zar" pitchFamily="2" charset="-78"/>
                        </a:rPr>
                        <a:t> 9. مراقبت از کودک سالم (</a:t>
                      </a:r>
                      <a:r>
                        <a:rPr lang="fa-IR" sz="2800" b="0" dirty="0" err="1">
                          <a:solidFill>
                            <a:srgbClr val="003399"/>
                          </a:solidFill>
                          <a:effectLst/>
                          <a:cs typeface="B Zar" pitchFamily="2" charset="-78"/>
                        </a:rPr>
                        <a:t>اختياری</a:t>
                      </a:r>
                      <a:r>
                        <a:rPr lang="fa-IR" sz="2800" b="0" dirty="0">
                          <a:solidFill>
                            <a:srgbClr val="003399"/>
                          </a:solidFill>
                          <a:effectLst/>
                          <a:cs typeface="B Zar" pitchFamily="2" charset="-78"/>
                        </a:rPr>
                        <a:t>)</a:t>
                      </a:r>
                      <a:endParaRPr lang="en-US" sz="3600" b="0" dirty="0">
                        <a:solidFill>
                          <a:srgbClr val="00339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itchFamily="2" charset="-78"/>
                      </a:endParaRPr>
                    </a:p>
                  </a:txBody>
                  <a:tcPr marL="51435" marR="51435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038225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b="0" dirty="0" err="1">
                          <a:solidFill>
                            <a:srgbClr val="003399"/>
                          </a:solidFill>
                          <a:effectLst/>
                          <a:cs typeface="B Zar" pitchFamily="2" charset="-78"/>
                        </a:rPr>
                        <a:t>مدول</a:t>
                      </a:r>
                      <a:r>
                        <a:rPr lang="fa-IR" sz="2800" b="0" dirty="0">
                          <a:solidFill>
                            <a:srgbClr val="003399"/>
                          </a:solidFill>
                          <a:effectLst/>
                          <a:cs typeface="B Zar" pitchFamily="2" charset="-78"/>
                        </a:rPr>
                        <a:t> 5. تب</a:t>
                      </a:r>
                      <a:endParaRPr lang="en-US" sz="3600" b="0" dirty="0">
                        <a:solidFill>
                          <a:srgbClr val="00339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itchFamily="2" charset="-78"/>
                      </a:endParaRPr>
                    </a:p>
                  </a:txBody>
                  <a:tcPr marL="51435" marR="5143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b="0" dirty="0">
                          <a:solidFill>
                            <a:srgbClr val="003399"/>
                          </a:solidFill>
                          <a:effectLst/>
                          <a:cs typeface="B Zar" pitchFamily="2" charset="-78"/>
                        </a:rPr>
                        <a:t> </a:t>
                      </a:r>
                      <a:endParaRPr lang="en-US" sz="3600" b="0" dirty="0">
                        <a:solidFill>
                          <a:srgbClr val="00339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itchFamily="2" charset="-78"/>
                      </a:endParaRPr>
                    </a:p>
                  </a:txBody>
                  <a:tcPr marL="51435" marR="51435" marT="0" marB="0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727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>
          <a:xfrm>
            <a:off x="514350" y="2194561"/>
            <a:ext cx="17124209" cy="5179701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" y="4763"/>
            <a:ext cx="9240440" cy="6661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497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نگهدارنده مکان محتوا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8576626"/>
              </p:ext>
            </p:extLst>
          </p:nvPr>
        </p:nvGraphicFramePr>
        <p:xfrm>
          <a:off x="157163" y="144621"/>
          <a:ext cx="8842534" cy="7619536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127409"/>
                <a:gridCol w="3767614"/>
                <a:gridCol w="2947511"/>
              </a:tblGrid>
              <a:tr h="841015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dirty="0" err="1">
                          <a:effectLst/>
                          <a:cs typeface="B Zar" panose="00000400000000000000" pitchFamily="2" charset="-78"/>
                        </a:rPr>
                        <a:t>مديريت</a:t>
                      </a:r>
                      <a:r>
                        <a:rPr lang="fa-IR" sz="2400" dirty="0">
                          <a:effectLst/>
                          <a:cs typeface="B Zar" panose="00000400000000000000" pitchFamily="2" charset="-78"/>
                        </a:rPr>
                        <a:t> استاندارد </a:t>
                      </a:r>
                      <a:r>
                        <a:rPr lang="fa-IR" sz="2400" dirty="0" err="1">
                          <a:effectLst/>
                          <a:cs typeface="B Zar" panose="00000400000000000000" pitchFamily="2" charset="-78"/>
                        </a:rPr>
                        <a:t>يکپارچه</a:t>
                      </a:r>
                      <a:r>
                        <a:rPr lang="fa-IR" sz="2400" dirty="0">
                          <a:effectLst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2400" dirty="0" err="1">
                          <a:effectLst/>
                          <a:cs typeface="B Zar" panose="00000400000000000000" pitchFamily="2" charset="-78"/>
                        </a:rPr>
                        <a:t>بيماری‌های</a:t>
                      </a:r>
                      <a:r>
                        <a:rPr lang="fa-IR" sz="2400" dirty="0">
                          <a:effectLst/>
                          <a:cs typeface="B Zar" panose="00000400000000000000" pitchFamily="2" charset="-78"/>
                        </a:rPr>
                        <a:t> کودکی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dirty="0" err="1">
                          <a:effectLst/>
                          <a:cs typeface="B Zar" panose="00000400000000000000" pitchFamily="2" charset="-78"/>
                        </a:rPr>
                        <a:t>يادگيری</a:t>
                      </a:r>
                      <a:r>
                        <a:rPr lang="fa-IR" sz="2400" dirty="0">
                          <a:effectLst/>
                          <a:cs typeface="B Zar" panose="00000400000000000000" pitchFamily="2" charset="-78"/>
                        </a:rPr>
                        <a:t> از راه دور </a:t>
                      </a:r>
                      <a:r>
                        <a:rPr lang="fa-IR" sz="2400" dirty="0" err="1">
                          <a:effectLst/>
                          <a:cs typeface="B Zar" panose="00000400000000000000" pitchFamily="2" charset="-78"/>
                        </a:rPr>
                        <a:t>مديريت</a:t>
                      </a:r>
                      <a:r>
                        <a:rPr lang="fa-IR" sz="2400" dirty="0">
                          <a:effectLst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2400" dirty="0" err="1">
                          <a:effectLst/>
                          <a:cs typeface="B Zar" panose="00000400000000000000" pitchFamily="2" charset="-78"/>
                        </a:rPr>
                        <a:t>يکپارچه</a:t>
                      </a:r>
                      <a:r>
                        <a:rPr lang="fa-IR" sz="2400" dirty="0">
                          <a:effectLst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2400" dirty="0" err="1">
                          <a:effectLst/>
                          <a:cs typeface="B Zar" panose="00000400000000000000" pitchFamily="2" charset="-78"/>
                        </a:rPr>
                        <a:t>بيماری‌های</a:t>
                      </a:r>
                      <a:r>
                        <a:rPr lang="fa-IR" sz="2400" dirty="0">
                          <a:effectLst/>
                          <a:cs typeface="B Zar" panose="00000400000000000000" pitchFamily="2" charset="-78"/>
                        </a:rPr>
                        <a:t> کودکی</a:t>
                      </a:r>
                      <a:r>
                        <a:rPr lang="fa-IR" sz="2000" dirty="0">
                          <a:effectLst/>
                          <a:cs typeface="B Zar" panose="00000400000000000000" pitchFamily="2" charset="-78"/>
                        </a:rPr>
                        <a:t>  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</a:tr>
              <a:tr h="490592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cs typeface="B Zar" panose="00000400000000000000" pitchFamily="2" charset="-78"/>
                        </a:rPr>
                        <a:t>شرکت </a:t>
                      </a:r>
                      <a:r>
                        <a:rPr lang="fa-IR" sz="2800" dirty="0" err="1">
                          <a:effectLst/>
                          <a:cs typeface="B Zar" panose="00000400000000000000" pitchFamily="2" charset="-78"/>
                        </a:rPr>
                        <a:t>کنندگان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B Zar" panose="00000400000000000000" pitchFamily="2" charset="-78"/>
                        </a:rPr>
                        <a:t>در حدود 11 روز خارج از درمانگاه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Zar" panose="00000400000000000000" pitchFamily="2" charset="-78"/>
                        </a:rPr>
                        <a:t>در حدود 3 روز خارج از درمانگاه</a:t>
                      </a:r>
                      <a:endParaRPr lang="en-US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</a:tr>
              <a:tr h="358852">
                <a:tc rowSpan="3"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dirty="0" err="1">
                          <a:effectLst/>
                          <a:cs typeface="B Zar" panose="00000400000000000000" pitchFamily="2" charset="-78"/>
                        </a:rPr>
                        <a:t>پشتيبان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 rowSpan="3"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B Zar" panose="00000400000000000000" pitchFamily="2" charset="-78"/>
                        </a:rPr>
                        <a:t>در حدود 11 روز در مرکز × 5 </a:t>
                      </a:r>
                      <a:r>
                        <a:rPr lang="fa-IR" sz="1800" b="1" dirty="0" err="1">
                          <a:effectLst/>
                          <a:cs typeface="B Zar" panose="00000400000000000000" pitchFamily="2" charset="-78"/>
                        </a:rPr>
                        <a:t>پشتيبان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Zar" panose="00000400000000000000" pitchFamily="2" charset="-78"/>
                        </a:rPr>
                        <a:t>3 روز در مرکز × 4 پشتيبان</a:t>
                      </a:r>
                      <a:endParaRPr lang="en-US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</a:tr>
              <a:tr h="3588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Zar" panose="00000400000000000000" pitchFamily="2" charset="-78"/>
                        </a:rPr>
                        <a:t>1 روز مديريت برای مدير دوره</a:t>
                      </a:r>
                      <a:endParaRPr lang="en-US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</a:tr>
              <a:tr h="742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Zar" panose="00000400000000000000" pitchFamily="2" charset="-78"/>
                        </a:rPr>
                        <a:t>2 پشتيبان بالينی × 2 ساعت × 3 روز، اگر لازم بود</a:t>
                      </a:r>
                      <a:endParaRPr lang="en-US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</a:tr>
              <a:tr h="742420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cs typeface="B Zar" panose="00000400000000000000" pitchFamily="2" charset="-78"/>
                        </a:rPr>
                        <a:t>فضای آموزشی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B Zar" panose="00000400000000000000" pitchFamily="2" charset="-78"/>
                        </a:rPr>
                        <a:t>مرکز </a:t>
                      </a:r>
                      <a:r>
                        <a:rPr lang="fa-IR" sz="1800" b="1" dirty="0" err="1">
                          <a:effectLst/>
                          <a:cs typeface="B Zar" panose="00000400000000000000" pitchFamily="2" charset="-78"/>
                        </a:rPr>
                        <a:t>نيازمند</a:t>
                      </a:r>
                      <a:r>
                        <a:rPr lang="fa-IR" sz="1800" b="1" dirty="0">
                          <a:effectLst/>
                          <a:cs typeface="B Zar" panose="00000400000000000000" pitchFamily="2" charset="-78"/>
                        </a:rPr>
                        <a:t> خوابگاه در مجاورت فضای آموزشی و درمانگاه است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Zar" panose="00000400000000000000" pitchFamily="2" charset="-78"/>
                        </a:rPr>
                        <a:t>مرکز تنها به يک اتاق برای نشست و درمانگاه نزديک به آن برای کار نياز دارد</a:t>
                      </a:r>
                      <a:endParaRPr lang="en-US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</a:tr>
              <a:tr h="742420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cs typeface="B Zar" panose="00000400000000000000" pitchFamily="2" charset="-78"/>
                        </a:rPr>
                        <a:t>خواب و غذا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B Zar" panose="00000400000000000000" pitchFamily="2" charset="-78"/>
                        </a:rPr>
                        <a:t>اتاق و غذا برای حدود 10 روز برای تمام شرکت </a:t>
                      </a:r>
                      <a:r>
                        <a:rPr lang="fa-IR" sz="1800" b="1" dirty="0" err="1">
                          <a:effectLst/>
                          <a:cs typeface="B Zar" panose="00000400000000000000" pitchFamily="2" charset="-78"/>
                        </a:rPr>
                        <a:t>کنندگان</a:t>
                      </a:r>
                      <a:r>
                        <a:rPr lang="fa-IR" sz="1800" b="1" dirty="0">
                          <a:effectLst/>
                          <a:cs typeface="B Zar" panose="00000400000000000000" pitchFamily="2" charset="-78"/>
                        </a:rPr>
                        <a:t> و </a:t>
                      </a:r>
                      <a:r>
                        <a:rPr lang="fa-IR" sz="1800" b="1" dirty="0" err="1">
                          <a:effectLst/>
                          <a:cs typeface="B Zar" panose="00000400000000000000" pitchFamily="2" charset="-78"/>
                        </a:rPr>
                        <a:t>پشتيبانان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Zar" panose="00000400000000000000" pitchFamily="2" charset="-78"/>
                        </a:rPr>
                        <a:t>3 نهار برای تمام شرکت کنندگان و پشتيبانان، اگر امکانش بود</a:t>
                      </a:r>
                      <a:endParaRPr lang="en-US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</a:tr>
              <a:tr h="742420">
                <a:tc rowSpan="2"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cs typeface="B Zar" panose="00000400000000000000" pitchFamily="2" charset="-78"/>
                        </a:rPr>
                        <a:t>چاپ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 err="1" smtClean="0">
                          <a:effectLst/>
                          <a:cs typeface="B Zar" panose="00000400000000000000" pitchFamily="2" charset="-78"/>
                        </a:rPr>
                        <a:t>بوکلت</a:t>
                      </a:r>
                      <a:r>
                        <a:rPr lang="fa-IR" sz="1800" b="1" baseline="0" dirty="0" smtClean="0">
                          <a:effectLst/>
                          <a:cs typeface="B Zar" panose="00000400000000000000" pitchFamily="2" charset="-78"/>
                        </a:rPr>
                        <a:t> چارت </a:t>
                      </a:r>
                      <a:r>
                        <a:rPr lang="fa-IR" sz="1800" b="1" dirty="0" err="1" smtClean="0">
                          <a:effectLst/>
                          <a:cs typeface="B Zar" panose="00000400000000000000" pitchFamily="2" charset="-78"/>
                        </a:rPr>
                        <a:t>مديريت</a:t>
                      </a:r>
                      <a:r>
                        <a:rPr lang="fa-IR" sz="1800" b="1" dirty="0" smtClean="0">
                          <a:effectLst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1800" b="1" dirty="0" err="1">
                          <a:effectLst/>
                          <a:cs typeface="B Zar" panose="00000400000000000000" pitchFamily="2" charset="-78"/>
                        </a:rPr>
                        <a:t>يکپارچه</a:t>
                      </a:r>
                      <a:r>
                        <a:rPr lang="fa-IR" sz="1800" b="1" dirty="0">
                          <a:effectLst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1800" b="1" dirty="0" err="1">
                          <a:effectLst/>
                          <a:cs typeface="B Zar" panose="00000400000000000000" pitchFamily="2" charset="-78"/>
                        </a:rPr>
                        <a:t>بيماری‌های</a:t>
                      </a:r>
                      <a:r>
                        <a:rPr lang="fa-IR" sz="1800" b="1" dirty="0">
                          <a:effectLst/>
                          <a:cs typeface="B Zar" panose="00000400000000000000" pitchFamily="2" charset="-78"/>
                        </a:rPr>
                        <a:t> کودکی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 err="1" smtClean="0">
                          <a:effectLst/>
                          <a:cs typeface="B Zar" panose="00000400000000000000" pitchFamily="2" charset="-78"/>
                        </a:rPr>
                        <a:t>بوکلت</a:t>
                      </a:r>
                      <a:r>
                        <a:rPr lang="fa-IR" sz="1800" b="1" dirty="0" smtClean="0">
                          <a:effectLst/>
                          <a:cs typeface="B Zar" panose="00000400000000000000" pitchFamily="2" charset="-78"/>
                        </a:rPr>
                        <a:t> چارت </a:t>
                      </a:r>
                      <a:r>
                        <a:rPr lang="fa-IR" sz="1800" b="1" dirty="0" err="1" smtClean="0">
                          <a:effectLst/>
                          <a:cs typeface="B Zar" panose="00000400000000000000" pitchFamily="2" charset="-78"/>
                        </a:rPr>
                        <a:t>مديريت</a:t>
                      </a:r>
                      <a:r>
                        <a:rPr lang="fa-IR" sz="1800" b="1" dirty="0" smtClean="0">
                          <a:effectLst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1800" b="1" dirty="0" err="1">
                          <a:effectLst/>
                          <a:cs typeface="B Zar" panose="00000400000000000000" pitchFamily="2" charset="-78"/>
                        </a:rPr>
                        <a:t>يکپارچه</a:t>
                      </a:r>
                      <a:r>
                        <a:rPr lang="fa-IR" sz="1800" b="1" dirty="0">
                          <a:effectLst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1800" b="1" dirty="0" err="1">
                          <a:effectLst/>
                          <a:cs typeface="B Zar" panose="00000400000000000000" pitchFamily="2" charset="-78"/>
                        </a:rPr>
                        <a:t>بيماری‌های</a:t>
                      </a:r>
                      <a:r>
                        <a:rPr lang="fa-IR" sz="1800" b="1" dirty="0">
                          <a:effectLst/>
                          <a:cs typeface="B Zar" panose="00000400000000000000" pitchFamily="2" charset="-78"/>
                        </a:rPr>
                        <a:t> کودکی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</a:tr>
              <a:tr h="742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 err="1">
                          <a:effectLst/>
                          <a:cs typeface="B Zar" panose="00000400000000000000" pitchFamily="2" charset="-78"/>
                        </a:rPr>
                        <a:t>مدول‌های</a:t>
                      </a:r>
                      <a:r>
                        <a:rPr lang="fa-IR" sz="1800" b="1" dirty="0">
                          <a:effectLst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1800" b="1" dirty="0" err="1">
                          <a:effectLst/>
                          <a:cs typeface="B Zar" panose="00000400000000000000" pitchFamily="2" charset="-78"/>
                        </a:rPr>
                        <a:t>مديريت</a:t>
                      </a:r>
                      <a:r>
                        <a:rPr lang="fa-IR" sz="1800" b="1" dirty="0">
                          <a:effectLst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1800" b="1" dirty="0" err="1">
                          <a:effectLst/>
                          <a:cs typeface="B Zar" panose="00000400000000000000" pitchFamily="2" charset="-78"/>
                        </a:rPr>
                        <a:t>يکپارچه</a:t>
                      </a:r>
                      <a:r>
                        <a:rPr lang="fa-IR" sz="1800" b="1" dirty="0">
                          <a:effectLst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1800" b="1" dirty="0" err="1">
                          <a:effectLst/>
                          <a:cs typeface="B Zar" panose="00000400000000000000" pitchFamily="2" charset="-78"/>
                        </a:rPr>
                        <a:t>بيماری‌های</a:t>
                      </a:r>
                      <a:r>
                        <a:rPr lang="fa-IR" sz="1800" b="1" dirty="0">
                          <a:effectLst/>
                          <a:cs typeface="B Zar" panose="00000400000000000000" pitchFamily="2" charset="-78"/>
                        </a:rPr>
                        <a:t> کودکی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  <a:cs typeface="B Zar" panose="00000400000000000000" pitchFamily="2" charset="-78"/>
                        </a:rPr>
                        <a:t>مدول‌های مديريت يکپارچه بيماری‌های کودکی</a:t>
                      </a:r>
                      <a:endParaRPr lang="en-US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</a:tr>
              <a:tr h="742420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cs typeface="B Zar" panose="00000400000000000000" pitchFamily="2" charset="-78"/>
                        </a:rPr>
                        <a:t>رفت و آمد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B Zar" panose="00000400000000000000" pitchFamily="2" charset="-78"/>
                        </a:rPr>
                        <a:t>سفر بازگشت برای هر </a:t>
                      </a:r>
                      <a:r>
                        <a:rPr lang="fa-IR" sz="1800" b="1" dirty="0" err="1">
                          <a:effectLst/>
                          <a:cs typeface="B Zar" panose="00000400000000000000" pitchFamily="2" charset="-78"/>
                        </a:rPr>
                        <a:t>يک</a:t>
                      </a:r>
                      <a:r>
                        <a:rPr lang="fa-IR" sz="1800" b="1" dirty="0">
                          <a:effectLst/>
                          <a:cs typeface="B Zar" panose="00000400000000000000" pitchFamily="2" charset="-78"/>
                        </a:rPr>
                        <a:t> از شرکت </a:t>
                      </a:r>
                      <a:r>
                        <a:rPr lang="fa-IR" sz="1800" b="1" dirty="0" err="1">
                          <a:effectLst/>
                          <a:cs typeface="B Zar" panose="00000400000000000000" pitchFamily="2" charset="-78"/>
                        </a:rPr>
                        <a:t>کننده‌ها</a:t>
                      </a:r>
                      <a:r>
                        <a:rPr lang="fa-IR" sz="1800" b="1" dirty="0">
                          <a:effectLst/>
                          <a:cs typeface="B Zar" panose="00000400000000000000" pitchFamily="2" charset="-78"/>
                        </a:rPr>
                        <a:t> و </a:t>
                      </a:r>
                      <a:r>
                        <a:rPr lang="fa-IR" sz="1800" b="1" dirty="0" err="1">
                          <a:effectLst/>
                          <a:cs typeface="B Zar" panose="00000400000000000000" pitchFamily="2" charset="-78"/>
                        </a:rPr>
                        <a:t>پشتيبانان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  <a:cs typeface="B Zar" panose="00000400000000000000" pitchFamily="2" charset="-78"/>
                        </a:rPr>
                        <a:t>3 سفر بازگشت برای هر شرکت کننده و </a:t>
                      </a:r>
                      <a:r>
                        <a:rPr lang="fa-IR" sz="1800" b="1" dirty="0" err="1">
                          <a:effectLst/>
                          <a:cs typeface="B Zar" panose="00000400000000000000" pitchFamily="2" charset="-78"/>
                        </a:rPr>
                        <a:t>پشتيبان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51435" marR="5143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680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>
          <a:xfrm>
            <a:off x="514350" y="2194560"/>
            <a:ext cx="15105642" cy="8873255"/>
          </a:xfrm>
        </p:spPr>
        <p:txBody>
          <a:bodyPr/>
          <a:lstStyle/>
          <a:p>
            <a:endParaRPr lang="en-US"/>
          </a:p>
        </p:txBody>
      </p:sp>
      <p:pic>
        <p:nvPicPr>
          <p:cNvPr id="819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" y="4764"/>
            <a:ext cx="9171816" cy="711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352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3908392"/>
          </a:xfrm>
        </p:spPr>
        <p:txBody>
          <a:bodyPr/>
          <a:lstStyle/>
          <a:p>
            <a:pPr algn="r" rtl="1"/>
            <a:r>
              <a:rPr lang="fa-IR" dirty="0" smtClean="0"/>
              <a:t> از 1990 با اجرای برنامه مشترک </a:t>
            </a:r>
            <a:r>
              <a:rPr lang="en-US" dirty="0" smtClean="0"/>
              <a:t>WHO </a:t>
            </a:r>
            <a:r>
              <a:rPr lang="fa-IR" dirty="0" smtClean="0"/>
              <a:t> و </a:t>
            </a:r>
            <a:r>
              <a:rPr lang="en-US" dirty="0" smtClean="0"/>
              <a:t>UNICEF </a:t>
            </a:r>
            <a:r>
              <a:rPr lang="fa-IR" dirty="0" smtClean="0"/>
              <a:t> ، این استراتژی نه تنها توانمندی کارکنان بهداشتی را در برخورد با کودکان بیمار را افزایش داده است بلکه موجب تقویت و ارتقاء سیستم بهداشتی در مدیریت و ارائه خدمات بهداشتی و پیشگیری شده است     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70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نتایج استراتژِی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4760120"/>
          </a:xfrm>
        </p:spPr>
        <p:txBody>
          <a:bodyPr>
            <a:normAutofit/>
          </a:bodyPr>
          <a:lstStyle/>
          <a:p>
            <a:endParaRPr lang="fa-IR" dirty="0" smtClean="0"/>
          </a:p>
          <a:p>
            <a:endParaRPr lang="fa-IR" dirty="0" smtClean="0"/>
          </a:p>
          <a:p>
            <a:pPr marL="457200" indent="-457200" rtl="1">
              <a:buFont typeface="Wingdings" panose="05000000000000000000" pitchFamily="2" charset="2"/>
              <a:buChar char="ü"/>
            </a:pPr>
            <a:r>
              <a:rPr lang="fa-IR" b="1" dirty="0" smtClean="0">
                <a:cs typeface="B Homa" panose="00000400000000000000" pitchFamily="2" charset="-78"/>
              </a:rPr>
              <a:t>کاهش مرگ و میر کودکان </a:t>
            </a:r>
          </a:p>
          <a:p>
            <a:pPr marL="457200" indent="-457200" rtl="1">
              <a:buFont typeface="Wingdings" panose="05000000000000000000" pitchFamily="2" charset="2"/>
              <a:buChar char="ü"/>
            </a:pPr>
            <a:r>
              <a:rPr lang="fa-IR" b="1" dirty="0">
                <a:cs typeface="B Homa" panose="00000400000000000000" pitchFamily="2" charset="-78"/>
              </a:rPr>
              <a:t>بهبود</a:t>
            </a:r>
            <a:r>
              <a:rPr lang="fa-IR" b="1" dirty="0" smtClean="0">
                <a:cs typeface="B Homa" panose="00000400000000000000" pitchFamily="2" charset="-78"/>
              </a:rPr>
              <a:t>  وضعیت تغذیه در کودکان </a:t>
            </a:r>
          </a:p>
          <a:p>
            <a:pPr marL="457200" indent="-457200" rtl="1">
              <a:buFont typeface="Wingdings" panose="05000000000000000000" pitchFamily="2" charset="2"/>
              <a:buChar char="ü"/>
            </a:pPr>
            <a:r>
              <a:rPr lang="fa-IR" b="1" dirty="0" smtClean="0">
                <a:cs typeface="B Homa" panose="00000400000000000000" pitchFamily="2" charset="-78"/>
              </a:rPr>
              <a:t>بهبود عملکرد کارکنان </a:t>
            </a:r>
          </a:p>
          <a:p>
            <a:pPr marL="457200" indent="-457200" rtl="1">
              <a:buFont typeface="Wingdings" panose="05000000000000000000" pitchFamily="2" charset="2"/>
              <a:buChar char="ü"/>
            </a:pPr>
            <a:r>
              <a:rPr lang="fa-IR" b="1" dirty="0" smtClean="0">
                <a:cs typeface="B Homa" panose="00000400000000000000" pitchFamily="2" charset="-78"/>
              </a:rPr>
              <a:t> ارائه مراقبت های علمی و کار آمد با کمترین هزینه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02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rtl="1"/>
            <a:r>
              <a:rPr lang="fa-IR" sz="3200" b="1" i="1" dirty="0">
                <a:cs typeface="B Homa" panose="00000400000000000000" pitchFamily="2" charset="-78"/>
              </a:rPr>
              <a:t>عناوین محتوي برنامه فعلی </a:t>
            </a:r>
            <a:r>
              <a:rPr lang="fa-IR" sz="3200" b="1" dirty="0">
                <a:cs typeface="B Homa" panose="00000400000000000000" pitchFamily="2" charset="-78"/>
              </a:rPr>
              <a:t>درمراقبت هاي</a:t>
            </a:r>
            <a:br>
              <a:rPr lang="fa-IR" sz="3200" b="1" dirty="0">
                <a:cs typeface="B Homa" panose="00000400000000000000" pitchFamily="2" charset="-78"/>
              </a:rPr>
            </a:br>
            <a:r>
              <a:rPr lang="fa-IR" sz="3200" b="1" dirty="0">
                <a:cs typeface="B Homa" panose="00000400000000000000" pitchFamily="2" charset="-78"/>
              </a:rPr>
              <a:t>ادغام یافته ناخوشیهاي </a:t>
            </a:r>
            <a:r>
              <a:rPr lang="fa-IR" sz="3200" b="1" dirty="0" smtClean="0">
                <a:cs typeface="B Homa" panose="00000400000000000000" pitchFamily="2" charset="-78"/>
              </a:rPr>
              <a:t>اطفال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4008" indent="0" algn="r" rtl="1">
              <a:buNone/>
            </a:pPr>
            <a:r>
              <a:rPr lang="fa-IR" sz="2800" b="1" dirty="0" smtClean="0">
                <a:cs typeface="B Homa" panose="00000400000000000000" pitchFamily="2" charset="-78"/>
              </a:rPr>
              <a:t> کنترل </a:t>
            </a:r>
            <a:r>
              <a:rPr lang="fa-IR" sz="2800" b="1" dirty="0">
                <a:cs typeface="B Homa" panose="00000400000000000000" pitchFamily="2" charset="-78"/>
              </a:rPr>
              <a:t>ودرمان </a:t>
            </a:r>
            <a:r>
              <a:rPr lang="fa-IR" sz="2800" b="1" dirty="0" smtClean="0">
                <a:cs typeface="B Homa" panose="00000400000000000000" pitchFamily="2" charset="-78"/>
              </a:rPr>
              <a:t>استاندارد : </a:t>
            </a:r>
          </a:p>
          <a:p>
            <a:pPr marL="64008" indent="0" algn="r" rtl="1">
              <a:buNone/>
            </a:pPr>
            <a:endParaRPr lang="fa-IR" sz="2800" b="1" dirty="0" smtClean="0">
              <a:cs typeface="B Homa" panose="00000400000000000000" pitchFamily="2" charset="-78"/>
            </a:endParaRPr>
          </a:p>
          <a:p>
            <a:pPr marL="457200" indent="-457200" algn="r" rtl="1">
              <a:buFont typeface="Wingdings" panose="05000000000000000000" pitchFamily="2" charset="2"/>
              <a:buChar char="ü"/>
            </a:pPr>
            <a:r>
              <a:rPr lang="fa-IR" sz="28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B Homa" panose="00000400000000000000" pitchFamily="2" charset="-78"/>
              </a:rPr>
              <a:t>عفونتهاي دستگاه تنفس و عصبی مرکزي </a:t>
            </a:r>
          </a:p>
          <a:p>
            <a:pPr marL="457200" indent="-457200" algn="r" rtl="1">
              <a:buFont typeface="Wingdings" panose="05000000000000000000" pitchFamily="2" charset="2"/>
              <a:buChar char="ü"/>
            </a:pPr>
            <a:r>
              <a:rPr lang="fa-IR" sz="28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B Homa" panose="00000400000000000000" pitchFamily="2" charset="-78"/>
              </a:rPr>
              <a:t>اسهال واستفراغ</a:t>
            </a:r>
          </a:p>
          <a:p>
            <a:pPr marL="457200" indent="-457200" algn="r" rtl="1">
              <a:buFont typeface="Wingdings" panose="05000000000000000000" pitchFamily="2" charset="2"/>
              <a:buChar char="ü"/>
            </a:pPr>
            <a:r>
              <a:rPr lang="fa-IR" sz="28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B Homa" panose="00000400000000000000" pitchFamily="2" charset="-78"/>
              </a:rPr>
              <a:t>اختلال رشد وتغذیه دربیماري</a:t>
            </a:r>
          </a:p>
          <a:p>
            <a:pPr marL="457200" indent="-457200" algn="r" rtl="1">
              <a:buFont typeface="Wingdings" panose="05000000000000000000" pitchFamily="2" charset="2"/>
              <a:buChar char="ü"/>
            </a:pPr>
            <a:r>
              <a:rPr lang="fa-IR" sz="28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B Homa" panose="00000400000000000000" pitchFamily="2" charset="-78"/>
              </a:rPr>
              <a:t>تب ، تشنج ، کما ، شوك</a:t>
            </a:r>
          </a:p>
          <a:p>
            <a:pPr marL="457200" indent="-457200" algn="r" rtl="1">
              <a:buFont typeface="Wingdings" panose="05000000000000000000" pitchFamily="2" charset="2"/>
              <a:buChar char="ü"/>
            </a:pPr>
            <a:r>
              <a:rPr lang="fa-IR" sz="28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B Homa" panose="00000400000000000000" pitchFamily="2" charset="-78"/>
              </a:rPr>
              <a:t>واکسیناسیون ،مکمل هاي داروئی</a:t>
            </a:r>
          </a:p>
          <a:p>
            <a:pPr marL="457200" indent="-457200" algn="r" rtl="1">
              <a:buFont typeface="Wingdings" panose="05000000000000000000" pitchFamily="2" charset="2"/>
              <a:buChar char="ü"/>
            </a:pPr>
            <a:r>
              <a:rPr lang="fa-IR" sz="28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B Homa" panose="00000400000000000000" pitchFamily="2" charset="-78"/>
              </a:rPr>
              <a:t>حوادث وسوانح</a:t>
            </a:r>
          </a:p>
          <a:p>
            <a:pPr marL="64008" indent="0" algn="r" rtl="1">
              <a:buNone/>
            </a:pPr>
            <a:r>
              <a:rPr lang="fa-IR" sz="2800" b="1" dirty="0">
                <a:cs typeface="B Homa" panose="00000400000000000000" pitchFamily="2" charset="-78"/>
              </a:rPr>
              <a:t/>
            </a:r>
            <a:br>
              <a:rPr lang="fa-IR" sz="2800" b="1" dirty="0">
                <a:cs typeface="B Homa" panose="00000400000000000000" pitchFamily="2" charset="-78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58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305800" cy="2094706"/>
          </a:xfrm>
        </p:spPr>
        <p:txBody>
          <a:bodyPr>
            <a:noAutofit/>
          </a:bodyPr>
          <a:lstStyle/>
          <a:p>
            <a:pPr algn="ctr" rtl="1"/>
            <a:r>
              <a:rPr lang="fa-IR" sz="3200" dirty="0" smtClean="0">
                <a:cs typeface="B Homa" panose="00000400000000000000" pitchFamily="2" charset="-78"/>
              </a:rPr>
              <a:t>گذار اپیدمیولوژیک : </a:t>
            </a:r>
            <a:br>
              <a:rPr lang="fa-IR" sz="3200" dirty="0" smtClean="0">
                <a:cs typeface="B Homa" panose="00000400000000000000" pitchFamily="2" charset="-78"/>
              </a:rPr>
            </a:br>
            <a:r>
              <a:rPr lang="fa-IR" sz="3200" b="1" dirty="0" smtClean="0">
                <a:solidFill>
                  <a:schemeClr val="tx1"/>
                </a:solidFill>
                <a:cs typeface="B Homa" panose="00000400000000000000" pitchFamily="2" charset="-78"/>
              </a:rPr>
              <a:t>بیماریهاي </a:t>
            </a:r>
            <a:r>
              <a:rPr lang="fa-IR" sz="3200" b="1" dirty="0">
                <a:solidFill>
                  <a:schemeClr val="tx1"/>
                </a:solidFill>
                <a:cs typeface="B Homa" panose="00000400000000000000" pitchFamily="2" charset="-78"/>
              </a:rPr>
              <a:t>غیر واگیر  </a:t>
            </a:r>
            <a:r>
              <a:rPr lang="fa-IR" sz="3200" b="1" dirty="0" smtClean="0">
                <a:solidFill>
                  <a:schemeClr val="tx1"/>
                </a:solidFill>
                <a:cs typeface="B Homa" panose="00000400000000000000" pitchFamily="2" charset="-78"/>
              </a:rPr>
              <a:t>و حوادث </a:t>
            </a:r>
            <a:r>
              <a:rPr lang="fa-IR" sz="3200" b="1" dirty="0">
                <a:solidFill>
                  <a:schemeClr val="tx1"/>
                </a:solidFill>
                <a:cs typeface="B Homa" panose="00000400000000000000" pitchFamily="2" charset="-78"/>
              </a:rPr>
              <a:t>وسوانح و مرگ نوزادان در صدر علل مرگ ومیر کودکان قرار گرفته اند </a:t>
            </a:r>
          </a:p>
        </p:txBody>
      </p:sp>
      <p:sp>
        <p:nvSpPr>
          <p:cNvPr id="3" name="Rectangle 2"/>
          <p:cNvSpPr/>
          <p:nvPr/>
        </p:nvSpPr>
        <p:spPr>
          <a:xfrm>
            <a:off x="1371600" y="2819400"/>
            <a:ext cx="6553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buFont typeface="Wingdings" panose="05000000000000000000" pitchFamily="2" charset="2"/>
              <a:buChar char="ü"/>
            </a:pPr>
            <a:r>
              <a:rPr lang="fa-IR" sz="2800" b="1" dirty="0" smtClean="0">
                <a:cs typeface="B Homa" panose="00000400000000000000" pitchFamily="2" charset="-78"/>
              </a:rPr>
              <a:t>سوء </a:t>
            </a:r>
            <a:r>
              <a:rPr lang="fa-IR" sz="2800" b="1" dirty="0">
                <a:cs typeface="B Homa" panose="00000400000000000000" pitchFamily="2" charset="-78"/>
              </a:rPr>
              <a:t>تغذیه متوسط و خفیف /</a:t>
            </a:r>
            <a:r>
              <a:rPr lang="fa-IR" sz="2800" b="1" dirty="0" smtClean="0">
                <a:cs typeface="B Homa" panose="00000400000000000000" pitchFamily="2" charset="-78"/>
              </a:rPr>
              <a:t>  </a:t>
            </a:r>
            <a:r>
              <a:rPr lang="fa-IR" sz="2800" b="1" dirty="0">
                <a:cs typeface="B Homa" panose="00000400000000000000" pitchFamily="2" charset="-78"/>
              </a:rPr>
              <a:t>کاهش قد </a:t>
            </a:r>
            <a:r>
              <a:rPr lang="fa-IR" sz="2800" b="1" dirty="0" smtClean="0">
                <a:cs typeface="B Homa" panose="00000400000000000000" pitchFamily="2" charset="-78"/>
              </a:rPr>
              <a:t> </a:t>
            </a:r>
            <a:endParaRPr lang="fa-IR" sz="2800" b="1" dirty="0">
              <a:cs typeface="B Homa" panose="00000400000000000000" pitchFamily="2" charset="-78"/>
            </a:endParaRPr>
          </a:p>
          <a:p>
            <a:pPr marL="285750" indent="-285750" algn="r" rtl="1">
              <a:buFont typeface="Wingdings" panose="05000000000000000000" pitchFamily="2" charset="2"/>
              <a:buChar char="ü"/>
            </a:pPr>
            <a:r>
              <a:rPr lang="fa-IR" sz="2800" b="1" dirty="0" smtClean="0">
                <a:cs typeface="B Homa" panose="00000400000000000000" pitchFamily="2" charset="-78"/>
              </a:rPr>
              <a:t>رشد </a:t>
            </a:r>
            <a:r>
              <a:rPr lang="fa-IR" sz="2800" b="1" dirty="0">
                <a:cs typeface="B Homa" panose="00000400000000000000" pitchFamily="2" charset="-78"/>
              </a:rPr>
              <a:t>و تکامل </a:t>
            </a:r>
          </a:p>
          <a:p>
            <a:pPr marL="285750" indent="-285750" algn="r" rtl="1">
              <a:buFont typeface="Wingdings" panose="05000000000000000000" pitchFamily="2" charset="2"/>
              <a:buChar char="ü"/>
            </a:pPr>
            <a:r>
              <a:rPr lang="fa-IR" sz="2800" b="1" dirty="0" smtClean="0">
                <a:cs typeface="B Homa" panose="00000400000000000000" pitchFamily="2" charset="-78"/>
              </a:rPr>
              <a:t> چالش های جدید : بیماری های نوپدید / ایدز ، هپاتیت  سلامت روان </a:t>
            </a:r>
            <a:endParaRPr lang="fa-IR" sz="2800" b="1" dirty="0" smtClean="0">
              <a:cs typeface="B Homa" panose="00000400000000000000" pitchFamily="2" charset="-78"/>
            </a:endParaRPr>
          </a:p>
          <a:p>
            <a:pPr marL="285750" indent="-285750" algn="r" rtl="1">
              <a:buFont typeface="Wingdings" panose="05000000000000000000" pitchFamily="2" charset="2"/>
              <a:buChar char="ü"/>
            </a:pPr>
            <a:r>
              <a:rPr lang="fa-IR" sz="2800" b="1" dirty="0" smtClean="0">
                <a:cs typeface="B Homa" panose="00000400000000000000" pitchFamily="2" charset="-78"/>
              </a:rPr>
              <a:t>افزایش طول </a:t>
            </a:r>
            <a:r>
              <a:rPr lang="fa-IR" sz="2800" b="1" dirty="0">
                <a:cs typeface="B Homa" panose="00000400000000000000" pitchFamily="2" charset="-78"/>
              </a:rPr>
              <a:t>عمر </a:t>
            </a:r>
            <a:r>
              <a:rPr lang="fa-IR" sz="2800" b="1" dirty="0" smtClean="0">
                <a:cs typeface="B Homa" panose="00000400000000000000" pitchFamily="2" charset="-78"/>
              </a:rPr>
              <a:t> </a:t>
            </a:r>
            <a:r>
              <a:rPr lang="fa-IR" sz="2800" b="1" dirty="0">
                <a:cs typeface="B Homa" panose="00000400000000000000" pitchFamily="2" charset="-78"/>
              </a:rPr>
              <a:t>کودکان </a:t>
            </a:r>
            <a:r>
              <a:rPr lang="fa-IR" sz="2800" b="1" dirty="0" smtClean="0">
                <a:cs typeface="B Homa" panose="00000400000000000000" pitchFamily="2" charset="-78"/>
              </a:rPr>
              <a:t>همراه با افزایش کیفیت زندگی آنان </a:t>
            </a:r>
            <a:endParaRPr lang="en-US" sz="2800" dirty="0"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8775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866106"/>
          </a:xfrm>
        </p:spPr>
        <p:txBody>
          <a:bodyPr/>
          <a:lstStyle/>
          <a:p>
            <a:pPr algn="ctr" rtl="1"/>
            <a:r>
              <a:rPr lang="fa-IR" dirty="0" smtClean="0"/>
              <a:t>چالش های آموزش مانا بر اساس ارزشیابی </a:t>
            </a:r>
            <a:r>
              <a:rPr lang="en-US" dirty="0" smtClean="0"/>
              <a:t>WHO</a:t>
            </a:r>
            <a:r>
              <a:rPr lang="fa-IR" dirty="0" smtClean="0"/>
              <a:t>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429000"/>
          </a:xfrm>
        </p:spPr>
        <p:txBody>
          <a:bodyPr>
            <a:normAutofit/>
          </a:bodyPr>
          <a:lstStyle/>
          <a:p>
            <a:pPr algn="r" rtl="1"/>
            <a:endParaRPr lang="en-US" dirty="0" smtClean="0">
              <a:cs typeface="B Homa" panose="0000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dirty="0" smtClean="0">
                <a:cs typeface="B Homa" panose="00000400000000000000" pitchFamily="2" charset="-78"/>
              </a:rPr>
              <a:t>عدم اجرای استراتژی در برخی کشورها علی رغم اثر بخشی مطلوب آن 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dirty="0" smtClean="0">
                <a:cs typeface="B Homa" panose="00000400000000000000" pitchFamily="2" charset="-78"/>
              </a:rPr>
              <a:t>هزینه های زیاد آموزش کارکنان </a:t>
            </a:r>
            <a:endParaRPr lang="en-US" dirty="0">
              <a:cs typeface="B Homa" panose="0000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dirty="0" smtClean="0">
                <a:cs typeface="B Homa" panose="00000400000000000000" pitchFamily="2" charset="-78"/>
              </a:rPr>
              <a:t>طولانی بودن دوره 11 روزه آموزش  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dirty="0" smtClean="0">
                <a:cs typeface="B Homa" panose="00000400000000000000" pitchFamily="2" charset="-78"/>
              </a:rPr>
              <a:t>کم بودن مشارکت بخش خصوصی</a:t>
            </a:r>
            <a:endParaRPr lang="en-US" dirty="0"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3642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5447506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FF0000"/>
                </a:solidFill>
                <a:cs typeface="B Zar" panose="00000400000000000000" pitchFamily="2" charset="-78"/>
              </a:rPr>
              <a:t/>
            </a:r>
            <a:br>
              <a:rPr lang="en-US" sz="4400" b="1" dirty="0">
                <a:solidFill>
                  <a:srgbClr val="FF0000"/>
                </a:solidFill>
                <a:cs typeface="B Zar" panose="00000400000000000000" pitchFamily="2" charset="-78"/>
              </a:rPr>
            </a:br>
            <a:r>
              <a:rPr lang="fa-IR" sz="4400" b="1" dirty="0" smtClean="0">
                <a:cs typeface="B Zar" panose="00000400000000000000" pitchFamily="2" charset="-78"/>
              </a:rPr>
              <a:t>برنامه </a:t>
            </a:r>
            <a:r>
              <a:rPr lang="fa-IR" sz="4400" b="1" dirty="0">
                <a:cs typeface="B Zar" panose="00000400000000000000" pitchFamily="2" charset="-78"/>
              </a:rPr>
              <a:t>در حال بازنگری</a:t>
            </a:r>
            <a:r>
              <a:rPr lang="en-US" sz="4400" b="1" dirty="0">
                <a:cs typeface="B Zar" panose="00000400000000000000" pitchFamily="2" charset="-78"/>
              </a:rPr>
              <a:t/>
            </a:r>
            <a:br>
              <a:rPr lang="en-US" sz="4400" b="1" dirty="0">
                <a:cs typeface="B Zar" panose="00000400000000000000" pitchFamily="2" charset="-78"/>
              </a:rPr>
            </a:br>
            <a:r>
              <a:rPr lang="fa-IR" sz="4400" b="1" dirty="0" smtClean="0">
                <a:cs typeface="B Zar" panose="00000400000000000000" pitchFamily="2" charset="-78"/>
              </a:rPr>
              <a:t/>
            </a:r>
            <a:br>
              <a:rPr lang="fa-IR" sz="4400" b="1" dirty="0" smtClean="0">
                <a:cs typeface="B Zar" panose="00000400000000000000" pitchFamily="2" charset="-78"/>
              </a:rPr>
            </a:br>
            <a:r>
              <a:rPr lang="fa-IR" sz="4000" b="1" dirty="0" smtClean="0">
                <a:solidFill>
                  <a:schemeClr val="accent6">
                    <a:lumMod val="75000"/>
                  </a:schemeClr>
                </a:solidFill>
                <a:cs typeface="B Homa" panose="00000400000000000000" pitchFamily="2" charset="-78"/>
              </a:rPr>
              <a:t>دوره </a:t>
            </a:r>
            <a:r>
              <a:rPr lang="fa-IR" sz="4000" b="1" dirty="0">
                <a:solidFill>
                  <a:schemeClr val="accent6">
                    <a:lumMod val="75000"/>
                  </a:schemeClr>
                </a:solidFill>
                <a:cs typeface="B Homa" panose="00000400000000000000" pitchFamily="2" charset="-78"/>
              </a:rPr>
              <a:t>يادگيری از راه دور</a:t>
            </a:r>
            <a:endParaRPr lang="en-US" dirty="0">
              <a:solidFill>
                <a:schemeClr val="accent6">
                  <a:lumMod val="75000"/>
                </a:schemeClr>
              </a:solidFill>
              <a:cs typeface="B Hom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153400" cy="5388008"/>
          </a:xfrm>
        </p:spPr>
        <p:txBody>
          <a:bodyPr>
            <a:normAutofit/>
          </a:bodyPr>
          <a:lstStyle/>
          <a:p>
            <a:pPr marL="64008" indent="0" algn="ctr">
              <a:buNone/>
            </a:pPr>
            <a:endParaRPr lang="fa-IR" sz="4000" dirty="0" smtClean="0"/>
          </a:p>
          <a:p>
            <a:pPr marL="64008" indent="0" algn="ctr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2081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6006023" y="2514600"/>
            <a:ext cx="1279922" cy="171361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2D69B"/>
              </a:gs>
              <a:gs pos="50000">
                <a:srgbClr val="EAF1DD"/>
              </a:gs>
              <a:gs pos="100000">
                <a:srgbClr val="C2D69B"/>
              </a:gs>
            </a:gsLst>
            <a:lin ang="18900000" scaled="1"/>
          </a:gradFill>
          <a:ln w="12700">
            <a:solidFill>
              <a:srgbClr val="C2D69B"/>
            </a:solidFill>
            <a:round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en-US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پيش </a:t>
            </a:r>
            <a:r>
              <a:rPr kumimoji="0" lang="fa-IR" altLang="en-US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از ارائه‌ی خدمت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B Homa" panose="00000400000000000000" pitchFamily="2" charset="-78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en-US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چندرويکرد</a:t>
            </a:r>
            <a:endParaRPr kumimoji="0" lang="fa-IR" altLang="en-US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B Homa" panose="00000400000000000000" pitchFamily="2" charset="-78"/>
            </a:endParaRPr>
          </a:p>
        </p:txBody>
      </p:sp>
      <p:sp>
        <p:nvSpPr>
          <p:cNvPr id="5" name="AutoShape 1"/>
          <p:cNvSpPr>
            <a:spLocks noChangeArrowheads="1"/>
          </p:cNvSpPr>
          <p:nvPr/>
        </p:nvSpPr>
        <p:spPr bwMode="auto">
          <a:xfrm>
            <a:off x="3276600" y="2189762"/>
            <a:ext cx="2057400" cy="203845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2D69B"/>
              </a:gs>
              <a:gs pos="50000">
                <a:srgbClr val="EAF1DD"/>
              </a:gs>
              <a:gs pos="100000">
                <a:srgbClr val="C2D69B"/>
              </a:gs>
            </a:gsLst>
            <a:lin ang="18900000" scaled="1"/>
          </a:gradFill>
          <a:ln w="12700">
            <a:solidFill>
              <a:srgbClr val="C2D69B"/>
            </a:solidFill>
            <a:round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en-US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هنگام </a:t>
            </a:r>
            <a:r>
              <a:rPr kumimoji="0" lang="fa-IR" altLang="en-US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ارائه‌ی خدمت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B Homa" panose="00000400000000000000" pitchFamily="2" charset="-78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altLang="en-US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دوره مداوم 11 روزه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B Homa" panose="00000400000000000000" pitchFamily="2" charset="-78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altLang="en-US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دوره مختصر شده تنها برای </a:t>
            </a:r>
            <a:r>
              <a:rPr kumimoji="0" lang="fa-IR" altLang="en-US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توانمندی‌های</a:t>
            </a:r>
            <a:r>
              <a:rPr kumimoji="0" lang="fa-IR" altLang="en-US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 اصلی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B Homa" panose="00000400000000000000" pitchFamily="2" charset="-7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990600" y="2667000"/>
            <a:ext cx="1629626" cy="156121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2D69B"/>
              </a:gs>
              <a:gs pos="50000">
                <a:srgbClr val="EAF1DD"/>
              </a:gs>
              <a:gs pos="100000">
                <a:srgbClr val="C2D69B"/>
              </a:gs>
            </a:gsLst>
            <a:lin ang="18900000" scaled="1"/>
          </a:gradFill>
          <a:ln w="12700">
            <a:solidFill>
              <a:srgbClr val="C2D69B"/>
            </a:solidFill>
            <a:round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en-US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يادگيری </a:t>
            </a:r>
            <a:r>
              <a:rPr kumimoji="0" lang="fa-IR" altLang="en-US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از راه دور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B Homa" panose="00000400000000000000" pitchFamily="2" charset="-78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en-US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خودآموزی</a:t>
            </a:r>
            <a:r>
              <a:rPr kumimoji="0" lang="fa-IR" altLang="en-US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 با مداخله </a:t>
            </a:r>
            <a:r>
              <a:rPr kumimoji="0" lang="fa-IR" altLang="en-US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پشتيبان</a:t>
            </a:r>
            <a:endParaRPr kumimoji="0" lang="fa-IR" altLang="en-US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B Homa" panose="00000400000000000000" pitchFamily="2" charset="-78"/>
            </a:endParaRPr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1340304" y="4572000"/>
            <a:ext cx="5945641" cy="18288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5B3D7"/>
              </a:gs>
              <a:gs pos="50000">
                <a:srgbClr val="DBE5F1"/>
              </a:gs>
              <a:gs pos="100000">
                <a:srgbClr val="95B3D7"/>
              </a:gs>
            </a:gsLst>
            <a:lin ang="18900000" scaled="1"/>
          </a:gradFill>
          <a:ln w="12700">
            <a:solidFill>
              <a:srgbClr val="95B3D7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altLang="en-US" sz="2000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Homa" panose="00000400000000000000" pitchFamily="2" charset="-78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en-US" sz="20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Homa" panose="00000400000000000000" pitchFamily="2" charset="-78"/>
              </a:rPr>
              <a:t>در </a:t>
            </a:r>
            <a:r>
              <a:rPr kumimoji="0" lang="fa-IR" altLang="en-US" sz="20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Homa" panose="00000400000000000000" pitchFamily="2" charset="-78"/>
              </a:rPr>
              <a:t>تمام رويکردهای آموزشی می‌توان از </a:t>
            </a:r>
            <a:r>
              <a:rPr kumimoji="0" lang="fa-IR" altLang="en-US" sz="20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Homa" panose="00000400000000000000" pitchFamily="2" charset="-78"/>
              </a:rPr>
              <a:t>ابزار </a:t>
            </a:r>
            <a:r>
              <a:rPr kumimoji="0" lang="fa-IR" altLang="en-US" sz="20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Homa" panose="00000400000000000000" pitchFamily="2" charset="-78"/>
              </a:rPr>
              <a:t>آموزشی سازگار با مديريت يکپارچه بيماري‌هاي کودکی مبتنی بر کامپيوتر) سود جست</a:t>
            </a:r>
            <a:endParaRPr kumimoji="0" lang="fa-IR" altLang="en-US" sz="20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panose="020B0604020202020204" pitchFamily="34" charset="0"/>
              <a:cs typeface="B Homa" panose="00000400000000000000" pitchFamily="2" charset="-78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340304" y="405585"/>
            <a:ext cx="6743744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en-US" sz="28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رويکردهای</a:t>
            </a:r>
            <a:r>
              <a:rPr kumimoji="0" lang="fa-IR" altLang="en-US" sz="2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 سازمان جهانی بهداشت برای آموزش </a:t>
            </a:r>
            <a:r>
              <a:rPr kumimoji="0" lang="fa-IR" altLang="en-US" sz="2800" b="1" i="0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مديريت</a:t>
            </a:r>
            <a:r>
              <a:rPr kumimoji="0" lang="fa-IR" altLang="en-US" sz="2800" b="1" i="0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 </a:t>
            </a:r>
            <a:r>
              <a:rPr kumimoji="0" lang="fa-IR" altLang="en-US" sz="2800" b="1" i="0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يکپارچه</a:t>
            </a:r>
            <a:r>
              <a:rPr kumimoji="0" lang="fa-IR" altLang="en-US" sz="2800" b="1" i="0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 </a:t>
            </a:r>
            <a:r>
              <a:rPr kumimoji="0" lang="fa-IR" altLang="en-US" sz="2800" b="1" i="0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بيماري‌هاي</a:t>
            </a:r>
            <a:r>
              <a:rPr kumimoji="0" lang="fa-IR" altLang="en-US" sz="2800" b="1" i="0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 </a:t>
            </a:r>
            <a:r>
              <a:rPr kumimoji="0" lang="fa-IR" altLang="en-US" sz="2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B Homa" panose="00000400000000000000" pitchFamily="2" charset="-78"/>
              </a:rPr>
              <a:t>کودکی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  <a:cs typeface="B Homa" panose="00000400000000000000" pitchFamily="2" charset="-78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anose="020B0604020202020204" pitchFamily="34" charset="0"/>
              <a:cs typeface="B Zar" panose="00000400000000000000" pitchFamily="2" charset="-78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2725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286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نگهدارنده مکان محتوا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2965690"/>
              </p:ext>
            </p:extLst>
          </p:nvPr>
        </p:nvGraphicFramePr>
        <p:xfrm>
          <a:off x="404132" y="152401"/>
          <a:ext cx="8352065" cy="671212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469572"/>
                <a:gridCol w="6882493"/>
              </a:tblGrid>
              <a:tr h="447475">
                <a:tc gridSpan="2"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dirty="0" err="1">
                          <a:effectLst/>
                          <a:cs typeface="B Zar" panose="00000400000000000000" pitchFamily="2" charset="-78"/>
                        </a:rPr>
                        <a:t>يادگيري</a:t>
                      </a:r>
                      <a:r>
                        <a:rPr lang="fa-IR" sz="2400" dirty="0">
                          <a:effectLst/>
                          <a:cs typeface="B Zar" panose="00000400000000000000" pitchFamily="2" charset="-78"/>
                        </a:rPr>
                        <a:t> از راه دور </a:t>
                      </a:r>
                      <a:r>
                        <a:rPr lang="fa-IR" sz="2400" dirty="0" err="1">
                          <a:effectLst/>
                          <a:cs typeface="B Zar" panose="00000400000000000000" pitchFamily="2" charset="-78"/>
                        </a:rPr>
                        <a:t>مديريت</a:t>
                      </a:r>
                      <a:r>
                        <a:rPr lang="fa-IR" sz="2400" dirty="0">
                          <a:effectLst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2400" dirty="0" err="1">
                          <a:effectLst/>
                          <a:cs typeface="B Zar" panose="00000400000000000000" pitchFamily="2" charset="-78"/>
                        </a:rPr>
                        <a:t>يکپارچه</a:t>
                      </a:r>
                      <a:r>
                        <a:rPr lang="fa-IR" sz="2400" dirty="0">
                          <a:effectLst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2400" dirty="0" err="1">
                          <a:effectLst/>
                          <a:cs typeface="B Zar" panose="00000400000000000000" pitchFamily="2" charset="-78"/>
                        </a:rPr>
                        <a:t>بيماري‌هاي</a:t>
                      </a:r>
                      <a:r>
                        <a:rPr lang="fa-IR" sz="2400" dirty="0">
                          <a:effectLst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2400" dirty="0" err="1">
                          <a:effectLst/>
                          <a:cs typeface="B Zar" panose="00000400000000000000" pitchFamily="2" charset="-78"/>
                        </a:rPr>
                        <a:t>کودکي</a:t>
                      </a:r>
                      <a:r>
                        <a:rPr lang="fa-IR" sz="2400" dirty="0">
                          <a:effectLst/>
                          <a:cs typeface="B Zar" panose="00000400000000000000" pitchFamily="2" charset="-78"/>
                        </a:rPr>
                        <a:t> (</a:t>
                      </a:r>
                      <a:r>
                        <a:rPr lang="en-US" sz="2400" dirty="0" err="1">
                          <a:effectLst/>
                          <a:cs typeface="B Zar" panose="00000400000000000000" pitchFamily="2" charset="-78"/>
                        </a:rPr>
                        <a:t>dIMCI</a:t>
                      </a:r>
                      <a:r>
                        <a:rPr lang="fa-IR" sz="2400" dirty="0">
                          <a:effectLst/>
                          <a:cs typeface="B Zar" panose="00000400000000000000" pitchFamily="2" charset="-78"/>
                        </a:rPr>
                        <a:t>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51435" marR="5143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42425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  <a:cs typeface="B Zar" panose="00000400000000000000" pitchFamily="2" charset="-78"/>
                        </a:rPr>
                        <a:t>پشتيبان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>
                          <a:effectLst/>
                          <a:cs typeface="B Zar" panose="00000400000000000000" pitchFamily="2" charset="-78"/>
                        </a:rPr>
                        <a:t>پشتيبانان دوره يادگيري از راه دور مديريت يکپارچه بيماري‌هاي کودکي پيش از اين به عنوان پشتيبانان مديريت يکپارچه بيماري‌هاي کودکي آموزش ديده و تجربه بالينی گسترده‌ای در آن و نيز سياست‌های ملی دارند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51435" marR="51435" marT="0" marB="0"/>
                </a:tc>
              </a:tr>
              <a:tr h="89495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  <a:cs typeface="B Zar" panose="00000400000000000000" pitchFamily="2" charset="-78"/>
                        </a:rPr>
                        <a:t>نشست رو در رو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>
                          <a:effectLst/>
                          <a:cs typeface="B Zar" panose="00000400000000000000" pitchFamily="2" charset="-78"/>
                        </a:rPr>
                        <a:t>نشستی بين مربيان و شرکت کنندگان در طول دوره يادگيري از راه دور مديريت يکپارچه بيماري‌هاي کودکي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51435" marR="51435" marT="0" marB="0"/>
                </a:tc>
              </a:tr>
              <a:tr h="89495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  <a:cs typeface="B Zar" panose="00000400000000000000" pitchFamily="2" charset="-78"/>
                        </a:rPr>
                        <a:t>کتابچه ثبت رويدادها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>
                          <a:effectLst/>
                          <a:cs typeface="B Zar" panose="00000400000000000000" pitchFamily="2" charset="-78"/>
                        </a:rPr>
                        <a:t>ابزار آموزشی همراه مدول‌های مطالعه فردی يادگيري از راه دور مديريت يکپارچه بيماري‌هاي کودکي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51435" marR="51435" marT="0" marB="0"/>
                </a:tc>
              </a:tr>
              <a:tr h="1342425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  <a:cs typeface="B Zar" panose="00000400000000000000" pitchFamily="2" charset="-78"/>
                        </a:rPr>
                        <a:t>مربی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>
                          <a:effectLst/>
                          <a:cs typeface="B Zar" panose="00000400000000000000" pitchFamily="2" charset="-78"/>
                        </a:rPr>
                        <a:t>همکار، مسئول يا سرپرست آموزش ديده مديريت يکپارچه بيماري‌هاي کودکي که می‌تواند نقش مربی مديريت يکپارچه بيماري‌هاي کودکي برای شرکت کنندگان را در طول مطالعه فردی آن‌ها داشته باشد.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51435" marR="51435" marT="0" marB="0"/>
                </a:tc>
              </a:tr>
              <a:tr h="89495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  <a:cs typeface="B Zar" panose="00000400000000000000" pitchFamily="2" charset="-78"/>
                        </a:rPr>
                        <a:t>شرکت کننده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>
                          <a:effectLst/>
                          <a:cs typeface="B Zar" panose="00000400000000000000" pitchFamily="2" charset="-78"/>
                        </a:rPr>
                        <a:t>شرکت کننده در دوره يادگيري از راه دور مديريت يکپارچه بيماري‌هاي کودکي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51435" marR="51435" marT="0" marB="0"/>
                </a:tc>
              </a:tr>
              <a:tr h="89495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dirty="0" err="1" smtClean="0">
                          <a:effectLst/>
                          <a:cs typeface="B Zar" panose="00000400000000000000" pitchFamily="2" charset="-78"/>
                        </a:rPr>
                        <a:t>مدول‌های</a:t>
                      </a:r>
                      <a:r>
                        <a:rPr lang="en-US" sz="2400" dirty="0" smtClean="0">
                          <a:effectLst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2400" dirty="0" smtClean="0">
                          <a:effectLst/>
                          <a:cs typeface="B Zar" panose="00000400000000000000" pitchFamily="2" charset="-78"/>
                        </a:rPr>
                        <a:t>مطالعه </a:t>
                      </a:r>
                      <a:r>
                        <a:rPr lang="fa-IR" sz="2400" dirty="0">
                          <a:effectLst/>
                          <a:cs typeface="B Zar" panose="00000400000000000000" pitchFamily="2" charset="-78"/>
                        </a:rPr>
                        <a:t>فردی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dirty="0" err="1">
                          <a:effectLst/>
                          <a:cs typeface="B Zar" panose="00000400000000000000" pitchFamily="2" charset="-78"/>
                        </a:rPr>
                        <a:t>مدول‌های</a:t>
                      </a:r>
                      <a:r>
                        <a:rPr lang="fa-IR" sz="2400" dirty="0">
                          <a:effectLst/>
                          <a:cs typeface="B Zar" panose="00000400000000000000" pitchFamily="2" charset="-78"/>
                        </a:rPr>
                        <a:t> چاپ شده </a:t>
                      </a:r>
                      <a:r>
                        <a:rPr lang="fa-IR" sz="2400" dirty="0" err="1">
                          <a:effectLst/>
                          <a:cs typeface="B Zar" panose="00000400000000000000" pitchFamily="2" charset="-78"/>
                        </a:rPr>
                        <a:t>يادگيری</a:t>
                      </a:r>
                      <a:r>
                        <a:rPr lang="fa-IR" sz="2400" dirty="0">
                          <a:effectLst/>
                          <a:cs typeface="B Zar" panose="00000400000000000000" pitchFamily="2" charset="-78"/>
                        </a:rPr>
                        <a:t> علائم در </a:t>
                      </a:r>
                      <a:r>
                        <a:rPr lang="fa-IR" sz="2400" dirty="0" err="1">
                          <a:effectLst/>
                          <a:cs typeface="B Zar" panose="00000400000000000000" pitchFamily="2" charset="-78"/>
                        </a:rPr>
                        <a:t>مديريت</a:t>
                      </a:r>
                      <a:r>
                        <a:rPr lang="fa-IR" sz="2400" dirty="0">
                          <a:effectLst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2400" dirty="0" err="1">
                          <a:effectLst/>
                          <a:cs typeface="B Zar" panose="00000400000000000000" pitchFamily="2" charset="-78"/>
                        </a:rPr>
                        <a:t>يکپارچه</a:t>
                      </a:r>
                      <a:r>
                        <a:rPr lang="fa-IR" sz="2400" dirty="0">
                          <a:effectLst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2400" dirty="0" err="1">
                          <a:effectLst/>
                          <a:cs typeface="B Zar" panose="00000400000000000000" pitchFamily="2" charset="-78"/>
                        </a:rPr>
                        <a:t>بيماري‌هاي</a:t>
                      </a:r>
                      <a:r>
                        <a:rPr lang="fa-IR" sz="2400" dirty="0">
                          <a:effectLst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2400" dirty="0" err="1">
                          <a:effectLst/>
                          <a:cs typeface="B Zar" panose="00000400000000000000" pitchFamily="2" charset="-78"/>
                        </a:rPr>
                        <a:t>کودکي</a:t>
                      </a:r>
                      <a:r>
                        <a:rPr lang="fa-IR" sz="2400" dirty="0">
                          <a:effectLst/>
                          <a:cs typeface="B Zar" panose="00000400000000000000" pitchFamily="2" charset="-78"/>
                        </a:rPr>
                        <a:t> که شرکت </a:t>
                      </a:r>
                      <a:r>
                        <a:rPr lang="fa-IR" sz="2400" dirty="0" err="1">
                          <a:effectLst/>
                          <a:cs typeface="B Zar" panose="00000400000000000000" pitchFamily="2" charset="-78"/>
                        </a:rPr>
                        <a:t>کنندگان</a:t>
                      </a:r>
                      <a:r>
                        <a:rPr lang="fa-IR" sz="2400" dirty="0">
                          <a:effectLst/>
                          <a:cs typeface="B Zar" panose="00000400000000000000" pitchFamily="2" charset="-78"/>
                        </a:rPr>
                        <a:t> خود </a:t>
                      </a:r>
                      <a:r>
                        <a:rPr lang="fa-IR" sz="2400" dirty="0" err="1">
                          <a:effectLst/>
                          <a:cs typeface="B Zar" panose="00000400000000000000" pitchFamily="2" charset="-78"/>
                        </a:rPr>
                        <a:t>آن‌ها</a:t>
                      </a:r>
                      <a:r>
                        <a:rPr lang="fa-IR" sz="2400" dirty="0">
                          <a:effectLst/>
                          <a:cs typeface="B Zar" panose="00000400000000000000" pitchFamily="2" charset="-78"/>
                        </a:rPr>
                        <a:t> را </a:t>
                      </a:r>
                      <a:r>
                        <a:rPr lang="fa-IR" sz="2400" dirty="0" err="1">
                          <a:effectLst/>
                          <a:cs typeface="B Zar" panose="00000400000000000000" pitchFamily="2" charset="-78"/>
                        </a:rPr>
                        <a:t>می‌خوانند</a:t>
                      </a:r>
                      <a:r>
                        <a:rPr lang="fa-IR" sz="2400" dirty="0">
                          <a:effectLst/>
                          <a:cs typeface="B Zar" panose="00000400000000000000" pitchFamily="2" charset="-78"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446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184</TotalTime>
  <Words>638</Words>
  <Application>Microsoft Office PowerPoint</Application>
  <PresentationFormat>On-screen Show (4:3)</PresentationFormat>
  <Paragraphs>96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Verve</vt:lpstr>
      <vt:lpstr>Custom Design</vt:lpstr>
      <vt:lpstr>     IMCI INTEGRATED MANAGEMENT OF CHILDHOOD ILLNESS </vt:lpstr>
      <vt:lpstr>PowerPoint Presentation</vt:lpstr>
      <vt:lpstr>نتایج استراتژِی </vt:lpstr>
      <vt:lpstr>عناوین محتوي برنامه فعلی درمراقبت هاي ادغام یافته ناخوشیهاي اطفال</vt:lpstr>
      <vt:lpstr>گذار اپیدمیولوژیک :  بیماریهاي غیر واگیر  و حوادث وسوانح و مرگ نوزادان در صدر علل مرگ ومیر کودکان قرار گرفته اند </vt:lpstr>
      <vt:lpstr>چالش های آموزش مانا بر اساس ارزشیابی WHO: </vt:lpstr>
      <vt:lpstr> برنامه در حال بازنگری  دوره يادگيری از راه دور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مراقبت  های ادغام یافته ناخوشی های اطفال «مانا» </dc:title>
  <dc:creator>raha</dc:creator>
  <cp:lastModifiedBy>raha</cp:lastModifiedBy>
  <cp:revision>28</cp:revision>
  <dcterms:created xsi:type="dcterms:W3CDTF">2006-08-16T00:00:00Z</dcterms:created>
  <dcterms:modified xsi:type="dcterms:W3CDTF">2015-01-28T21:52:24Z</dcterms:modified>
</cp:coreProperties>
</file>