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45"/>
  </p:handoutMasterIdLst>
  <p:sldIdLst>
    <p:sldId id="256" r:id="rId2"/>
    <p:sldId id="301" r:id="rId3"/>
    <p:sldId id="302" r:id="rId4"/>
    <p:sldId id="303" r:id="rId5"/>
    <p:sldId id="304" r:id="rId6"/>
    <p:sldId id="305" r:id="rId7"/>
    <p:sldId id="306" r:id="rId8"/>
    <p:sldId id="310" r:id="rId9"/>
    <p:sldId id="307" r:id="rId10"/>
    <p:sldId id="311" r:id="rId11"/>
    <p:sldId id="312" r:id="rId12"/>
    <p:sldId id="313" r:id="rId13"/>
    <p:sldId id="314" r:id="rId14"/>
    <p:sldId id="315" r:id="rId15"/>
    <p:sldId id="316" r:id="rId16"/>
    <p:sldId id="300" r:id="rId17"/>
    <p:sldId id="282" r:id="rId18"/>
    <p:sldId id="257" r:id="rId19"/>
    <p:sldId id="258" r:id="rId20"/>
    <p:sldId id="268" r:id="rId21"/>
    <p:sldId id="261" r:id="rId22"/>
    <p:sldId id="262" r:id="rId23"/>
    <p:sldId id="263" r:id="rId24"/>
    <p:sldId id="265" r:id="rId25"/>
    <p:sldId id="266" r:id="rId26"/>
    <p:sldId id="260" r:id="rId27"/>
    <p:sldId id="284" r:id="rId28"/>
    <p:sldId id="285" r:id="rId29"/>
    <p:sldId id="288" r:id="rId30"/>
    <p:sldId id="290" r:id="rId31"/>
    <p:sldId id="291" r:id="rId32"/>
    <p:sldId id="267" r:id="rId33"/>
    <p:sldId id="299" r:id="rId34"/>
    <p:sldId id="269" r:id="rId35"/>
    <p:sldId id="275" r:id="rId36"/>
    <p:sldId id="279" r:id="rId37"/>
    <p:sldId id="296" r:id="rId38"/>
    <p:sldId id="297" r:id="rId39"/>
    <p:sldId id="298" r:id="rId40"/>
    <p:sldId id="276" r:id="rId41"/>
    <p:sldId id="277" r:id="rId42"/>
    <p:sldId id="278" r:id="rId43"/>
    <p:sldId id="280" r:id="rId44"/>
  </p:sldIdLst>
  <p:sldSz cx="9144000" cy="6858000" type="screen4x3"/>
  <p:notesSz cx="6781800" cy="9926638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4380"/>
    <p:restoredTop sz="94660"/>
  </p:normalViewPr>
  <p:slideViewPr>
    <p:cSldViewPr>
      <p:cViewPr>
        <p:scale>
          <a:sx n="66" d="100"/>
          <a:sy n="66" d="100"/>
        </p:scale>
        <p:origin x="-125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4302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7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EF9FFE9-385B-4ACD-8FBC-1A6CE8D09C39}" type="datetimeFigureOut">
              <a:rPr lang="fa-IR" smtClean="0"/>
              <a:pPr/>
              <a:t>1393/12/12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4302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7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87E60B5-C07F-443C-B483-511718DE6C20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EC2D-C743-401F-BF0F-9541D63F7765}" type="datetimeFigureOut">
              <a:rPr lang="fa-IR" smtClean="0"/>
              <a:pPr/>
              <a:t>1393/12/12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36C6-DE60-4017-AFB0-128C7BFD3DD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EC2D-C743-401F-BF0F-9541D63F7765}" type="datetimeFigureOut">
              <a:rPr lang="fa-IR" smtClean="0"/>
              <a:pPr/>
              <a:t>1393/12/12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36C6-DE60-4017-AFB0-128C7BFD3DD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EC2D-C743-401F-BF0F-9541D63F7765}" type="datetimeFigureOut">
              <a:rPr lang="fa-IR" smtClean="0"/>
              <a:pPr/>
              <a:t>1393/12/12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36C6-DE60-4017-AFB0-128C7BFD3DD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EC2D-C743-401F-BF0F-9541D63F7765}" type="datetimeFigureOut">
              <a:rPr lang="fa-IR" smtClean="0"/>
              <a:pPr/>
              <a:t>1393/12/12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36C6-DE60-4017-AFB0-128C7BFD3DD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EC2D-C743-401F-BF0F-9541D63F7765}" type="datetimeFigureOut">
              <a:rPr lang="fa-IR" smtClean="0"/>
              <a:pPr/>
              <a:t>1393/12/12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36C6-DE60-4017-AFB0-128C7BFD3DD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EC2D-C743-401F-BF0F-9541D63F7765}" type="datetimeFigureOut">
              <a:rPr lang="fa-IR" smtClean="0"/>
              <a:pPr/>
              <a:t>1393/12/12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36C6-DE60-4017-AFB0-128C7BFD3DD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EC2D-C743-401F-BF0F-9541D63F7765}" type="datetimeFigureOut">
              <a:rPr lang="fa-IR" smtClean="0"/>
              <a:pPr/>
              <a:t>1393/12/12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36C6-DE60-4017-AFB0-128C7BFD3DD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EC2D-C743-401F-BF0F-9541D63F7765}" type="datetimeFigureOut">
              <a:rPr lang="fa-IR" smtClean="0"/>
              <a:pPr/>
              <a:t>1393/12/12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36C6-DE60-4017-AFB0-128C7BFD3DD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EC2D-C743-401F-BF0F-9541D63F7765}" type="datetimeFigureOut">
              <a:rPr lang="fa-IR" smtClean="0"/>
              <a:pPr/>
              <a:t>1393/12/12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36C6-DE60-4017-AFB0-128C7BFD3DD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EC2D-C743-401F-BF0F-9541D63F7765}" type="datetimeFigureOut">
              <a:rPr lang="fa-IR" smtClean="0"/>
              <a:pPr/>
              <a:t>1393/12/12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36C6-DE60-4017-AFB0-128C7BFD3DD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EC2D-C743-401F-BF0F-9541D63F7765}" type="datetimeFigureOut">
              <a:rPr lang="fa-IR" smtClean="0"/>
              <a:pPr/>
              <a:t>1393/12/12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36C6-DE60-4017-AFB0-128C7BFD3DD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AEC2D-C743-401F-BF0F-9541D63F7765}" type="datetimeFigureOut">
              <a:rPr lang="fa-IR" smtClean="0"/>
              <a:pPr/>
              <a:t>1393/12/12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A36C6-DE60-4017-AFB0-128C7BFD3DD7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420888"/>
            <a:ext cx="6400800" cy="17281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fa-IR" sz="2800" b="1" dirty="0" smtClean="0">
              <a:solidFill>
                <a:srgbClr val="0070C0"/>
              </a:solidFill>
              <a:cs typeface="B Nazanin" pitchFamily="2" charset="-78"/>
            </a:endParaRPr>
          </a:p>
          <a:p>
            <a:r>
              <a:rPr lang="fa-IR" sz="2800" b="1" dirty="0" smtClean="0">
                <a:solidFill>
                  <a:srgbClr val="0070C0"/>
                </a:solidFill>
                <a:cs typeface="B Nazanin" pitchFamily="2" charset="-78"/>
              </a:rPr>
              <a:t>مراقبت‌هاي ادغام يافته كودك سالم</a:t>
            </a:r>
            <a:endParaRPr lang="fa-IR" sz="2800" b="1" dirty="0" smtClean="0">
              <a:solidFill>
                <a:srgbClr val="0070C0"/>
              </a:solidFill>
              <a:cs typeface="B Nazanin" pitchFamily="2" charset="-78"/>
            </a:endParaRPr>
          </a:p>
          <a:p>
            <a:r>
              <a:rPr lang="fa-IR" sz="2800" b="1" dirty="0" smtClean="0">
                <a:solidFill>
                  <a:srgbClr val="0070C0"/>
                </a:solidFill>
                <a:cs typeface="B Nazanin" pitchFamily="2" charset="-78"/>
              </a:rPr>
              <a:t>فرم‌هاي </a:t>
            </a:r>
            <a:r>
              <a:rPr lang="fa-IR" sz="2800" b="1" dirty="0" smtClean="0">
                <a:solidFill>
                  <a:srgbClr val="0070C0"/>
                </a:solidFill>
                <a:cs typeface="B Nazanin" pitchFamily="2" charset="-78"/>
              </a:rPr>
              <a:t>آماري و شاخص‌هاي </a:t>
            </a:r>
            <a:r>
              <a:rPr lang="fa-IR" sz="2800" b="1" dirty="0" smtClean="0">
                <a:solidFill>
                  <a:srgbClr val="0070C0"/>
                </a:solidFill>
                <a:cs typeface="B Nazanin" pitchFamily="2" charset="-78"/>
              </a:rPr>
              <a:t>برنامه</a:t>
            </a:r>
          </a:p>
          <a:p>
            <a:r>
              <a:rPr lang="fa-IR" sz="2800" b="1" dirty="0" smtClean="0">
                <a:solidFill>
                  <a:srgbClr val="0070C0"/>
                </a:solidFill>
                <a:cs typeface="B Nazanin" pitchFamily="2" charset="-78"/>
              </a:rPr>
              <a:t> </a:t>
            </a:r>
            <a:endParaRPr lang="fa-IR" sz="2800" b="1" dirty="0">
              <a:solidFill>
                <a:srgbClr val="0070C0"/>
              </a:solidFill>
              <a:cs typeface="B Nazanin" pitchFamily="2" charset="-78"/>
            </a:endParaRPr>
          </a:p>
        </p:txBody>
      </p:sp>
      <p:pic>
        <p:nvPicPr>
          <p:cNvPr id="5" name="Picture 4" descr="009.jpg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868144" y="404664"/>
            <a:ext cx="2798683" cy="172819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11760" y="4653136"/>
            <a:ext cx="45720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fa-IR" b="1" dirty="0" smtClean="0">
                <a:solidFill>
                  <a:srgbClr val="0070C0"/>
                </a:solidFill>
                <a:latin typeface="Arial" pitchFamily="34" charset="0"/>
                <a:cs typeface="B Nazanin" pitchFamily="2" charset="-78"/>
              </a:rPr>
              <a:t>وزارت بهداشت، درمان و آموزش پزشكي </a:t>
            </a:r>
          </a:p>
          <a:p>
            <a:pPr algn="ctr"/>
            <a:r>
              <a:rPr lang="fa-IR" b="1" dirty="0" smtClean="0">
                <a:solidFill>
                  <a:srgbClr val="0070C0"/>
                </a:solidFill>
                <a:latin typeface="Arial" pitchFamily="34" charset="0"/>
                <a:cs typeface="B Nazanin" pitchFamily="2" charset="-78"/>
              </a:rPr>
              <a:t>دفتر سلامت جمعيت، خانواده و مدارس </a:t>
            </a:r>
          </a:p>
          <a:p>
            <a:pPr algn="ctr"/>
            <a:r>
              <a:rPr lang="fa-IR" b="1" dirty="0" smtClean="0">
                <a:solidFill>
                  <a:srgbClr val="0070C0"/>
                </a:solidFill>
                <a:latin typeface="Arial" pitchFamily="34" charset="0"/>
                <a:cs typeface="B Nazanin" pitchFamily="2" charset="-78"/>
              </a:rPr>
              <a:t>اداره سلامت كودكان </a:t>
            </a:r>
          </a:p>
          <a:p>
            <a:pPr algn="ctr"/>
            <a:r>
              <a:rPr lang="fa-IR" b="1" dirty="0" smtClean="0">
                <a:solidFill>
                  <a:srgbClr val="0070C0"/>
                </a:solidFill>
                <a:latin typeface="Arial" pitchFamily="34" charset="0"/>
                <a:cs typeface="B Nazanin" pitchFamily="2" charset="-78"/>
              </a:rPr>
              <a:t>اسفند ماه 93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 smtClean="0">
                <a:solidFill>
                  <a:srgbClr val="0070C0"/>
                </a:solidFill>
                <a:cs typeface="B Nazanin" pitchFamily="2" charset="-78"/>
              </a:rPr>
              <a:t>مراجعه كودك با تأخير </a:t>
            </a:r>
            <a:endParaRPr lang="fa-IR" sz="2800" b="1" dirty="0">
              <a:solidFill>
                <a:srgbClr val="0070C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در اولين مراجعه مراقبت‌ها ثبت شود</a:t>
            </a:r>
          </a:p>
          <a:p>
            <a:pPr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حداقل فاصله هر مراقبت از مراقبت بعدي: </a:t>
            </a:r>
          </a:p>
          <a:p>
            <a:pPr lv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كودك زير 1 ماه:  1 هفته بعد</a:t>
            </a:r>
          </a:p>
          <a:p>
            <a:pPr lv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كودك 2-1 ماه: 2 هفته بعد </a:t>
            </a:r>
          </a:p>
          <a:p>
            <a:pPr lv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كودك بالاي 2 ماه: 1 ماه بعد  </a:t>
            </a:r>
          </a:p>
          <a:p>
            <a:pPr>
              <a:lnSpc>
                <a:spcPct val="150000"/>
              </a:lnSpc>
            </a:pPr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 smtClean="0">
                <a:solidFill>
                  <a:srgbClr val="0070C0"/>
                </a:solidFill>
                <a:cs typeface="B Nazanin" pitchFamily="2" charset="-78"/>
              </a:rPr>
              <a:t>مراجعه براي پيگيري</a:t>
            </a:r>
            <a:endParaRPr lang="fa-IR" sz="2800" b="1" dirty="0">
              <a:solidFill>
                <a:srgbClr val="0070C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a-IR" sz="2800" dirty="0" smtClean="0">
                <a:cs typeface="B Nazanin" pitchFamily="2" charset="-78"/>
              </a:rPr>
              <a:t>ثبت اطلاعات در فرم مراقبت ويژه:</a:t>
            </a:r>
          </a:p>
          <a:p>
            <a:pPr lvl="1">
              <a:lnSpc>
                <a:spcPct val="200000"/>
              </a:lnSpc>
            </a:pPr>
            <a:r>
              <a:rPr lang="fa-IR" sz="2400" dirty="0" smtClean="0">
                <a:cs typeface="B Nazanin" pitchFamily="2" charset="-78"/>
              </a:rPr>
              <a:t>تاريخ پيگيري</a:t>
            </a:r>
          </a:p>
          <a:p>
            <a:pPr lvl="1">
              <a:lnSpc>
                <a:spcPct val="200000"/>
              </a:lnSpc>
            </a:pPr>
            <a:r>
              <a:rPr lang="fa-IR" sz="2400" dirty="0" smtClean="0">
                <a:cs typeface="B Nazanin" pitchFamily="2" charset="-78"/>
              </a:rPr>
              <a:t>طبقه‌بندي</a:t>
            </a:r>
          </a:p>
          <a:p>
            <a:pPr lvl="1">
              <a:lnSpc>
                <a:spcPct val="200000"/>
              </a:lnSpc>
            </a:pPr>
            <a:r>
              <a:rPr lang="fa-IR" sz="2400" dirty="0" smtClean="0">
                <a:cs typeface="B Nazanin" pitchFamily="2" charset="-78"/>
              </a:rPr>
              <a:t>اقدامات انجام شده </a:t>
            </a:r>
            <a:endParaRPr lang="fa-IR" sz="2400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3200" b="1" dirty="0" smtClean="0">
                <a:solidFill>
                  <a:srgbClr val="0070C0"/>
                </a:solidFill>
                <a:cs typeface="B Nazanin" pitchFamily="2" charset="-78"/>
              </a:rPr>
              <a:t>كودك نيازمند ارجاع</a:t>
            </a:r>
            <a:endParaRPr lang="fa-IR" sz="3200" b="1" dirty="0">
              <a:solidFill>
                <a:srgbClr val="0070C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cs typeface="B Nazanin" pitchFamily="2" charset="-78"/>
              </a:rPr>
              <a:t>پزشك در دسترس باشد:</a:t>
            </a:r>
          </a:p>
          <a:p>
            <a:pPr lvl="1"/>
            <a:r>
              <a:rPr lang="fa-IR" sz="2400" dirty="0" smtClean="0">
                <a:cs typeface="B Nazanin" pitchFamily="2" charset="-78"/>
              </a:rPr>
              <a:t>ارجاع كودك </a:t>
            </a:r>
          </a:p>
          <a:p>
            <a:pPr lvl="1"/>
            <a:r>
              <a:rPr lang="fa-IR" sz="2400" dirty="0" smtClean="0">
                <a:cs typeface="B Nazanin" pitchFamily="2" charset="-78"/>
              </a:rPr>
              <a:t>ارسال پرونده خانوار داراي فرم كودك سالم </a:t>
            </a:r>
          </a:p>
          <a:p>
            <a:pPr lvl="1"/>
            <a:r>
              <a:rPr lang="fa-IR" sz="2400" dirty="0" smtClean="0">
                <a:cs typeface="B Nazanin" pitchFamily="2" charset="-78"/>
              </a:rPr>
              <a:t>نتيجه اقدامات توسط پزشك در فرم مراقبت ويژه داخل پرونده ثبت شود </a:t>
            </a:r>
          </a:p>
          <a:p>
            <a:r>
              <a:rPr lang="fa-IR" dirty="0" smtClean="0">
                <a:cs typeface="B Nazanin" pitchFamily="2" charset="-78"/>
              </a:rPr>
              <a:t>پزشك در دسترس نباشد: 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ارجاع كودك با  فرم ارجاع كودك 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برگه ارجاع 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دريافت پسخوراند ارجاع در  فرم پسخوراند ارجاع 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نتيجه در فرم مراقبت ويژه داخل پرونده ثبت شود </a:t>
            </a: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3200" b="1" dirty="0" smtClean="0">
                <a:solidFill>
                  <a:srgbClr val="0070C0"/>
                </a:solidFill>
                <a:cs typeface="B Nazanin" pitchFamily="2" charset="-78"/>
              </a:rPr>
              <a:t>فرم ثبت اولين معاينه نوزاد توسط پزشك </a:t>
            </a:r>
            <a:endParaRPr lang="fa-IR" sz="3200" b="1" dirty="0">
              <a:solidFill>
                <a:srgbClr val="0070C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42050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cs typeface="B Nazanin" pitchFamily="2" charset="-78"/>
              </a:rPr>
              <a:t>براي كودك زير 2 ماه </a:t>
            </a:r>
          </a:p>
          <a:p>
            <a:r>
              <a:rPr lang="fa-IR" sz="2800" dirty="0" smtClean="0">
                <a:cs typeface="B Nazanin" pitchFamily="2" charset="-78"/>
              </a:rPr>
              <a:t>در ستون معاينه اول تاريخ مراجعه و سن كودك ثبت مي‌شود </a:t>
            </a:r>
          </a:p>
          <a:p>
            <a:r>
              <a:rPr lang="fa-IR" sz="2800" dirty="0" smtClean="0">
                <a:cs typeface="B Nazanin" pitchFamily="2" charset="-78"/>
              </a:rPr>
              <a:t>ستون‌هاي پيگيري اول و دوم د صورت نياز تكميل مي‌شود </a:t>
            </a:r>
          </a:p>
          <a:p>
            <a:r>
              <a:rPr lang="fa-IR" sz="2800" dirty="0" smtClean="0">
                <a:cs typeface="B Nazanin" pitchFamily="2" charset="-78"/>
              </a:rPr>
              <a:t>نشانه‌هاي خطر، وضعيت عمومي، زردي توسط پزشك ارزيابي مي‌شود </a:t>
            </a:r>
          </a:p>
          <a:p>
            <a:r>
              <a:rPr lang="fa-IR" sz="2800" dirty="0" smtClean="0">
                <a:cs typeface="B Nazanin" pitchFamily="2" charset="-78"/>
              </a:rPr>
              <a:t>ساير موارد توسط پرسنل بهداشتي ارزيابي مي‌شوند </a:t>
            </a:r>
          </a:p>
          <a:p>
            <a:r>
              <a:rPr lang="fa-IR" sz="2800" dirty="0" smtClean="0">
                <a:cs typeface="B Nazanin" pitchFamily="2" charset="-78"/>
              </a:rPr>
              <a:t>ساير مشكلات در قسمت پايين فرم نوشته مي‌شود </a:t>
            </a:r>
          </a:p>
          <a:p>
            <a:r>
              <a:rPr lang="fa-IR" sz="2800" dirty="0" smtClean="0">
                <a:cs typeface="B Nazanin" pitchFamily="2" charset="-78"/>
              </a:rPr>
              <a:t>مهر و امضاي پزشك </a:t>
            </a:r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3200" b="1" dirty="0" smtClean="0">
                <a:solidFill>
                  <a:srgbClr val="0070C0"/>
                </a:solidFill>
                <a:cs typeface="B Nazanin" pitchFamily="2" charset="-78"/>
              </a:rPr>
              <a:t>فرم چوب خط اطلاعات كودك سالم </a:t>
            </a:r>
            <a:endParaRPr lang="fa-IR" sz="3200" b="1" dirty="0">
              <a:solidFill>
                <a:srgbClr val="0070C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6208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در خانه بهداشت به صورت روزانه تكميل مي‌شود </a:t>
            </a:r>
          </a:p>
          <a:p>
            <a:pPr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در مراكز بهداشتي درماني به صورت روزانه </a:t>
            </a:r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3200" b="1" dirty="0" smtClean="0">
                <a:solidFill>
                  <a:srgbClr val="0070C0"/>
                </a:solidFill>
                <a:cs typeface="B Nazanin" pitchFamily="2" charset="-78"/>
              </a:rPr>
              <a:t>فرم جمع‌بندي اطلاعات كودك سالم </a:t>
            </a:r>
            <a:endParaRPr lang="fa-IR" sz="3200" b="1" dirty="0">
              <a:solidFill>
                <a:srgbClr val="0070C0"/>
              </a:solidFill>
              <a:cs typeface="B Nazanin" pitchFamily="2" charset="-7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7010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a-IR" sz="2800" dirty="0" smtClean="0">
                <a:cs typeface="B Nazanin" pitchFamily="2" charset="-78"/>
              </a:rPr>
              <a:t>در خانه بهداشت و مراكز بهداشتي درماني به صورت سه ماهه تكميل مي‌شود </a:t>
            </a:r>
          </a:p>
          <a:p>
            <a:pPr>
              <a:lnSpc>
                <a:spcPct val="200000"/>
              </a:lnSpc>
            </a:pPr>
            <a:r>
              <a:rPr lang="fa-IR" sz="2800" dirty="0" smtClean="0">
                <a:cs typeface="B Nazanin" pitchFamily="2" charset="-78"/>
              </a:rPr>
              <a:t>در مراكز بهداشت شهرستان به صورت سه ماهه وارد نرم افزار </a:t>
            </a:r>
            <a:r>
              <a:rPr lang="en-US" sz="2800" dirty="0" smtClean="0">
                <a:cs typeface="B Nazanin" pitchFamily="2" charset="-78"/>
              </a:rPr>
              <a:t>CHS </a:t>
            </a:r>
            <a:r>
              <a:rPr lang="fa-IR" sz="2800" dirty="0" smtClean="0">
                <a:cs typeface="B Nazanin" pitchFamily="2" charset="-78"/>
              </a:rPr>
              <a:t> مي‌شود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3212976"/>
            <a:ext cx="6400800" cy="31207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 smtClean="0">
                <a:solidFill>
                  <a:srgbClr val="0070C0"/>
                </a:solidFill>
                <a:cs typeface="B Nazanin" pitchFamily="2" charset="-78"/>
              </a:rPr>
              <a:t>گزارش شاخص‌هاي كودكان دانشگاه ........</a:t>
            </a:r>
          </a:p>
          <a:p>
            <a:r>
              <a:rPr lang="fa-IR" sz="2800" b="1" dirty="0" smtClean="0">
                <a:solidFill>
                  <a:srgbClr val="0070C0"/>
                </a:solidFill>
                <a:cs typeface="B Nazanin" pitchFamily="2" charset="-78"/>
              </a:rPr>
              <a:t>....... ماه سال ......</a:t>
            </a:r>
          </a:p>
          <a:p>
            <a:r>
              <a:rPr lang="fa-IR" sz="2800" b="1" dirty="0" smtClean="0">
                <a:solidFill>
                  <a:srgbClr val="0070C0"/>
                </a:solidFill>
                <a:cs typeface="B Nazanin" pitchFamily="2" charset="-78"/>
              </a:rPr>
              <a:t>مدير گروه سلامت خانواده:.....................</a:t>
            </a:r>
          </a:p>
          <a:p>
            <a:r>
              <a:rPr lang="fa-IR" sz="2800" b="1" dirty="0" smtClean="0">
                <a:solidFill>
                  <a:srgbClr val="0070C0"/>
                </a:solidFill>
                <a:cs typeface="B Nazanin" pitchFamily="2" charset="-78"/>
              </a:rPr>
              <a:t>كارشناس شير مادر:....................</a:t>
            </a:r>
          </a:p>
          <a:p>
            <a:r>
              <a:rPr lang="fa-IR" sz="2800" b="1" dirty="0" smtClean="0">
                <a:solidFill>
                  <a:srgbClr val="0070C0"/>
                </a:solidFill>
                <a:cs typeface="B Nazanin" pitchFamily="2" charset="-78"/>
              </a:rPr>
              <a:t>كارشناس كودكان:......................</a:t>
            </a:r>
            <a:endParaRPr lang="fa-IR" sz="2800" b="1" dirty="0">
              <a:solidFill>
                <a:srgbClr val="0070C0"/>
              </a:solidFill>
              <a:cs typeface="B Nazanin" pitchFamily="2" charset="-78"/>
            </a:endParaRPr>
          </a:p>
        </p:txBody>
      </p:sp>
      <p:pic>
        <p:nvPicPr>
          <p:cNvPr id="4" name="Picture 3" descr="163.jpg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555776" y="476672"/>
            <a:ext cx="4333461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3600" b="1" dirty="0" smtClean="0">
                <a:solidFill>
                  <a:srgbClr val="0070C0"/>
                </a:solidFill>
                <a:cs typeface="B Nazanin" pitchFamily="2" charset="-78"/>
              </a:rPr>
              <a:t>اطلاعات كلي </a:t>
            </a:r>
            <a:endParaRPr lang="fa-IR" sz="3600" b="1" dirty="0">
              <a:solidFill>
                <a:srgbClr val="0070C0"/>
              </a:solidFill>
              <a:cs typeface="B Nazanin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3" y="1700808"/>
          <a:ext cx="8229601" cy="4480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75373"/>
                <a:gridCol w="1401744"/>
                <a:gridCol w="1352484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fa-IR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000" b="1" dirty="0" smtClean="0">
                          <a:cs typeface="B Nazanin" pitchFamily="2" charset="-78"/>
                        </a:rPr>
                        <a:t>تعداد</a:t>
                      </a:r>
                      <a:endParaRPr lang="fa-IR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000" b="1" dirty="0" smtClean="0">
                          <a:cs typeface="B Nazanin" pitchFamily="2" charset="-78"/>
                        </a:rPr>
                        <a:t>ملاحظات</a:t>
                      </a:r>
                      <a:endParaRPr lang="fa-IR" sz="2000" b="1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sz="2000" b="1" dirty="0" smtClean="0">
                          <a:cs typeface="B Nazanin" pitchFamily="2" charset="-78"/>
                        </a:rPr>
                        <a:t>تعداد شهرستان</a:t>
                      </a:r>
                      <a:endParaRPr lang="fa-IR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2000" b="1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sz="2000" b="1" dirty="0" smtClean="0">
                          <a:cs typeface="B Nazanin" pitchFamily="2" charset="-78"/>
                        </a:rPr>
                        <a:t>تعداد مراكز بهداشتي درماني شهري</a:t>
                      </a:r>
                      <a:endParaRPr lang="fa-IR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2000" b="1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cs typeface="B Nazanin" pitchFamily="2" charset="-78"/>
                        </a:rPr>
                        <a:t>تعداد مراكز بهداشتي درماني روستايي</a:t>
                      </a:r>
                    </a:p>
                    <a:p>
                      <a:pPr rtl="1"/>
                      <a:endParaRPr lang="fa-IR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2000" b="1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cs typeface="B Nazanin" pitchFamily="2" charset="-78"/>
                        </a:rPr>
                        <a:t>تعداد مراكز بهداشتي درماني شهري ، روستايي</a:t>
                      </a:r>
                    </a:p>
                    <a:p>
                      <a:pPr rtl="1"/>
                      <a:endParaRPr lang="fa-IR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2000" b="1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sz="2000" b="1" dirty="0" smtClean="0">
                          <a:cs typeface="B Nazanin" pitchFamily="2" charset="-78"/>
                        </a:rPr>
                        <a:t>تعداد خانه بهداشت</a:t>
                      </a:r>
                      <a:endParaRPr lang="fa-IR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2000" b="1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sz="2000" b="1" dirty="0" smtClean="0">
                          <a:cs typeface="B Nazanin" pitchFamily="2" charset="-78"/>
                        </a:rPr>
                        <a:t>تعداد</a:t>
                      </a:r>
                      <a:r>
                        <a:rPr lang="fa-IR" sz="2000" b="1" baseline="0" dirty="0" smtClean="0">
                          <a:cs typeface="B Nazanin" pitchFamily="2" charset="-78"/>
                        </a:rPr>
                        <a:t> پايگاه</a:t>
                      </a:r>
                    </a:p>
                    <a:p>
                      <a:pPr rtl="1"/>
                      <a:endParaRPr lang="fa-IR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2000" b="1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sz="2000" b="1" dirty="0" smtClean="0">
                          <a:cs typeface="B Nazanin" pitchFamily="2" charset="-78"/>
                        </a:rPr>
                        <a:t>تعداد بيمارستانهاي واجد شرايط دوستدار كودك</a:t>
                      </a:r>
                      <a:endParaRPr lang="fa-IR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2000" b="1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sz="2000" b="1" dirty="0" smtClean="0">
                          <a:cs typeface="B Nazanin" pitchFamily="2" charset="-78"/>
                        </a:rPr>
                        <a:t>تعداد بيمارستانهاي دوستدار كودك </a:t>
                      </a:r>
                      <a:endParaRPr lang="fa-IR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2000" b="1" dirty="0"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5" y="764704"/>
          <a:ext cx="8496945" cy="6101579"/>
        </p:xfrm>
        <a:graphic>
          <a:graphicData uri="http://schemas.openxmlformats.org/drawingml/2006/table">
            <a:tbl>
              <a:tblPr rtl="1">
                <a:tableStyleId>{BC89EF96-8CEA-46FF-86C4-4CE0E7609802}</a:tableStyleId>
              </a:tblPr>
              <a:tblGrid>
                <a:gridCol w="2552881"/>
                <a:gridCol w="888983"/>
                <a:gridCol w="845474"/>
                <a:gridCol w="787853"/>
                <a:gridCol w="583247"/>
                <a:gridCol w="612644"/>
                <a:gridCol w="612644"/>
                <a:gridCol w="772568"/>
                <a:gridCol w="840651"/>
              </a:tblGrid>
              <a:tr h="31452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شاخص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كل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مرد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زن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شهري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روستايي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كمترين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بيشترين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000" b="0" kern="1200" dirty="0" smtClean="0">
                          <a:cs typeface="B Nazanin" pitchFamily="2" charset="-78"/>
                        </a:rPr>
                        <a:t>دانشگاه</a:t>
                      </a:r>
                      <a:r>
                        <a:rPr lang="fa-IR" sz="1000" b="0" kern="1200" baseline="0" dirty="0" smtClean="0">
                          <a:cs typeface="B Nazanin" pitchFamily="2" charset="-78"/>
                        </a:rPr>
                        <a:t> 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49211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درصد كم وزني در كودكان زير 5 سال 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4.08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4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4.17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3.46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5.15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0.56</a:t>
                      </a:r>
                      <a:endParaRPr lang="en-US" sz="1000" b="0" dirty="0">
                        <a:cs typeface="B Nazanin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(گيلان)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12.88</a:t>
                      </a:r>
                      <a:endParaRPr lang="en-US" sz="1000" b="0" dirty="0">
                        <a:cs typeface="B Nazanin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(سيستان و بلوچستان)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  <a:tr h="164036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درصد كم وزني شديد در كودكان زير 5 سال 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0.82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0.72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0.93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0.66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1.1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>
                          <a:cs typeface="B Nazanin" pitchFamily="2" charset="-78"/>
                        </a:rPr>
                        <a:t>0</a:t>
                      </a:r>
                      <a:endParaRPr lang="en-US" sz="1000" b="0">
                        <a:cs typeface="B Nazanin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>
                          <a:cs typeface="B Nazanin" pitchFamily="2" charset="-78"/>
                        </a:rPr>
                        <a:t>(اردبيل، ايلام، چهارمحال و بختياري، خراسان شمالي، خوزستان، سمنان، قم، گيلان، لرستان، مركزي، همدان، يزد، البرز)</a:t>
                      </a:r>
                      <a:endParaRPr lang="en-US" sz="1000" b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4.02</a:t>
                      </a:r>
                      <a:endParaRPr lang="en-US" sz="1000" b="0" dirty="0">
                        <a:cs typeface="B Nazanin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(هرمزگان)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  <a:tr h="49211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درصد كوتاه قدي در كودكان زير 5 سال 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6.83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7.04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6.61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5.38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9.33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>
                          <a:cs typeface="B Nazanin" pitchFamily="2" charset="-78"/>
                        </a:rPr>
                        <a:t>1.24</a:t>
                      </a:r>
                      <a:endParaRPr lang="en-US" sz="1000" b="0">
                        <a:cs typeface="B Nazanin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>
                          <a:cs typeface="B Nazanin" pitchFamily="2" charset="-78"/>
                        </a:rPr>
                        <a:t>(كردستان)</a:t>
                      </a:r>
                      <a:endParaRPr lang="en-US" sz="1000" b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20.71</a:t>
                      </a:r>
                      <a:endParaRPr lang="en-US" sz="1000" b="0" dirty="0">
                        <a:cs typeface="B Nazanin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(سيستان و بلوچستان)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  <a:tr h="82018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درصد كوتاه قدي شدديد در كودكان زير 5 سال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>
                          <a:cs typeface="B Nazanin" pitchFamily="2" charset="-78"/>
                        </a:rPr>
                        <a:t>1.92</a:t>
                      </a:r>
                      <a:endParaRPr lang="en-US" sz="1000" b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>
                          <a:cs typeface="B Nazanin" pitchFamily="2" charset="-78"/>
                        </a:rPr>
                        <a:t>1.79</a:t>
                      </a:r>
                      <a:endParaRPr lang="en-US" sz="1000" b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>
                          <a:cs typeface="B Nazanin" pitchFamily="2" charset="-78"/>
                        </a:rPr>
                        <a:t>2.06</a:t>
                      </a:r>
                      <a:endParaRPr lang="en-US" sz="1000" b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>
                          <a:cs typeface="B Nazanin" pitchFamily="2" charset="-78"/>
                        </a:rPr>
                        <a:t>1.68</a:t>
                      </a:r>
                      <a:endParaRPr lang="en-US" sz="1000" b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2.34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>
                          <a:cs typeface="B Nazanin" pitchFamily="2" charset="-78"/>
                        </a:rPr>
                        <a:t>0</a:t>
                      </a:r>
                      <a:endParaRPr lang="en-US" sz="1000" b="0">
                        <a:cs typeface="B Nazanin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>
                          <a:cs typeface="B Nazanin" pitchFamily="2" charset="-78"/>
                        </a:rPr>
                        <a:t>(خراسان جنوبي،قم، كردستان، لرستان)</a:t>
                      </a:r>
                      <a:endParaRPr lang="en-US" sz="1000" b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5.97</a:t>
                      </a:r>
                      <a:endParaRPr lang="en-US" sz="1000" b="0" dirty="0">
                        <a:cs typeface="B Nazanin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(سيستان و بلوچستان)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  <a:tr h="32807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درصد لاغري در كودكان زير 5 سال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>
                          <a:cs typeface="B Nazanin" pitchFamily="2" charset="-78"/>
                        </a:rPr>
                        <a:t>4</a:t>
                      </a:r>
                      <a:endParaRPr lang="en-US" sz="1000" b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>
                          <a:cs typeface="B Nazanin" pitchFamily="2" charset="-78"/>
                        </a:rPr>
                        <a:t>4.11</a:t>
                      </a:r>
                      <a:endParaRPr lang="en-US" sz="1000" b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>
                          <a:cs typeface="B Nazanin" pitchFamily="2" charset="-78"/>
                        </a:rPr>
                        <a:t>3.89</a:t>
                      </a:r>
                      <a:endParaRPr lang="en-US" sz="1000" b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>
                          <a:cs typeface="B Nazanin" pitchFamily="2" charset="-78"/>
                        </a:rPr>
                        <a:t>4.07</a:t>
                      </a:r>
                      <a:endParaRPr lang="en-US" sz="1000" b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3.89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>
                          <a:cs typeface="B Nazanin" pitchFamily="2" charset="-78"/>
                        </a:rPr>
                        <a:t>0</a:t>
                      </a:r>
                      <a:endParaRPr lang="en-US" sz="1000" b="0">
                        <a:cs typeface="B Nazanin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>
                          <a:cs typeface="B Nazanin" pitchFamily="2" charset="-78"/>
                        </a:rPr>
                        <a:t>(اردبيل)</a:t>
                      </a:r>
                      <a:endParaRPr lang="en-US" sz="1000" b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11.93</a:t>
                      </a:r>
                      <a:endParaRPr lang="en-US" sz="1000" b="0" dirty="0">
                        <a:cs typeface="B Nazanin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(هرمزگان)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  <a:tr h="98421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درصد لاغري شديد در كودكان زير 5 سال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>
                          <a:cs typeface="B Nazanin" pitchFamily="2" charset="-78"/>
                        </a:rPr>
                        <a:t>1.39</a:t>
                      </a:r>
                      <a:endParaRPr lang="en-US" sz="1000" b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>
                          <a:cs typeface="B Nazanin" pitchFamily="2" charset="-78"/>
                        </a:rPr>
                        <a:t>1.4</a:t>
                      </a:r>
                      <a:endParaRPr lang="en-US" sz="1000" b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>
                          <a:cs typeface="B Nazanin" pitchFamily="2" charset="-78"/>
                        </a:rPr>
                        <a:t>1.37</a:t>
                      </a:r>
                      <a:endParaRPr lang="en-US" sz="1000" b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>
                          <a:cs typeface="B Nazanin" pitchFamily="2" charset="-78"/>
                        </a:rPr>
                        <a:t>1.27</a:t>
                      </a:r>
                      <a:endParaRPr lang="en-US" sz="1000" b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1.58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>
                          <a:cs typeface="B Nazanin" pitchFamily="2" charset="-78"/>
                        </a:rPr>
                        <a:t>0</a:t>
                      </a:r>
                      <a:endParaRPr lang="en-US" sz="1000" b="0">
                        <a:cs typeface="B Nazanin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>
                          <a:cs typeface="B Nazanin" pitchFamily="2" charset="-78"/>
                        </a:rPr>
                        <a:t>(اردبيل، چهارمحال و بختياري، خراسان جنوبي، زنجان، )</a:t>
                      </a:r>
                      <a:endParaRPr lang="en-US" sz="1000" b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5.05</a:t>
                      </a:r>
                      <a:endParaRPr lang="en-US" sz="1000" b="0" dirty="0">
                        <a:cs typeface="B Nazanin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(هرمزگان)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  <a:tr h="35399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kern="1200" dirty="0">
                          <a:cs typeface="B Nazanin" pitchFamily="2" charset="-78"/>
                        </a:rPr>
                        <a:t>درصد نوزادان با وزن تولد كمتر از 2.5 كيلوگرم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>
                          <a:cs typeface="B Nazanin" pitchFamily="2" charset="-78"/>
                        </a:rPr>
                        <a:t>7.74</a:t>
                      </a:r>
                      <a:endParaRPr lang="en-US" sz="1000" b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>
                          <a:cs typeface="B Nazanin" pitchFamily="2" charset="-78"/>
                        </a:rPr>
                        <a:t>-</a:t>
                      </a:r>
                      <a:endParaRPr lang="en-US" sz="1000" b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>
                          <a:cs typeface="B Nazanin" pitchFamily="2" charset="-78"/>
                        </a:rPr>
                        <a:t>-</a:t>
                      </a:r>
                      <a:endParaRPr lang="en-US" sz="1000" b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>
                          <a:cs typeface="B Nazanin" pitchFamily="2" charset="-78"/>
                        </a:rPr>
                        <a:t>7.74</a:t>
                      </a:r>
                      <a:endParaRPr lang="en-US" sz="1000" b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7.75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>
                          <a:cs typeface="B Nazanin" pitchFamily="2" charset="-78"/>
                        </a:rPr>
                        <a:t>-</a:t>
                      </a:r>
                      <a:endParaRPr lang="en-US" sz="1000" b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-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  <a:tr h="33506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kern="1200" dirty="0">
                          <a:cs typeface="B Nazanin" pitchFamily="2" charset="-78"/>
                        </a:rPr>
                        <a:t>شروع به موقع تغذيه با شير مادر(در يكساعت اول تولد)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>
                          <a:cs typeface="B Nazanin" pitchFamily="2" charset="-78"/>
                        </a:rPr>
                        <a:t>68.7</a:t>
                      </a:r>
                      <a:endParaRPr lang="en-US" sz="1000" b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>
                          <a:cs typeface="B Nazanin" pitchFamily="2" charset="-78"/>
                        </a:rPr>
                        <a:t>63.59</a:t>
                      </a:r>
                      <a:endParaRPr lang="en-US" sz="1000" b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>
                          <a:cs typeface="B Nazanin" pitchFamily="2" charset="-78"/>
                        </a:rPr>
                        <a:t>66.64</a:t>
                      </a:r>
                      <a:endParaRPr lang="en-US" sz="1000" b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>
                          <a:cs typeface="B Nazanin" pitchFamily="2" charset="-78"/>
                        </a:rPr>
                        <a:t>67.59</a:t>
                      </a:r>
                      <a:endParaRPr lang="en-US" sz="1000" b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70.64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>
                          <a:cs typeface="B Nazanin" pitchFamily="2" charset="-78"/>
                        </a:rPr>
                        <a:t>55.96</a:t>
                      </a:r>
                      <a:endParaRPr lang="en-US" sz="1000" b="0">
                        <a:cs typeface="B Nazanin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>
                          <a:cs typeface="B Nazanin" pitchFamily="2" charset="-78"/>
                        </a:rPr>
                        <a:t>(همدان)</a:t>
                      </a:r>
                      <a:endParaRPr lang="en-US" sz="1000" b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92.38</a:t>
                      </a:r>
                      <a:endParaRPr lang="en-US" sz="1000" b="0" dirty="0">
                        <a:cs typeface="B Nazanin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0" dirty="0">
                          <a:cs typeface="B Nazanin" pitchFamily="2" charset="-78"/>
                        </a:rPr>
                        <a:t>(اردبيل)</a:t>
                      </a:r>
                      <a:endParaRPr lang="en-US" sz="1000" b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436096" y="260648"/>
            <a:ext cx="2770310" cy="3385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175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25" algn="r"/>
              </a:tabLst>
            </a:pP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Yagut" pitchFamily="2" charset="-78"/>
              </a:rPr>
              <a:t>  وضعيت موجود بر اساس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MIDHS</a:t>
            </a: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89</a:t>
            </a: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Yagut" pitchFamily="2" charset="-78"/>
              </a:rPr>
              <a:t>: </a:t>
            </a: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55575" y="548681"/>
          <a:ext cx="7704857" cy="5904649"/>
        </p:xfrm>
        <a:graphic>
          <a:graphicData uri="http://schemas.openxmlformats.org/drawingml/2006/table">
            <a:tbl>
              <a:tblPr rtl="1">
                <a:tableStyleId>{BC89EF96-8CEA-46FF-86C4-4CE0E7609802}</a:tableStyleId>
              </a:tblPr>
              <a:tblGrid>
                <a:gridCol w="4199528"/>
                <a:gridCol w="850953"/>
                <a:gridCol w="952470"/>
                <a:gridCol w="850953"/>
                <a:gridCol w="850953"/>
              </a:tblGrid>
              <a:tr h="32810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 dirty="0">
                          <a:cs typeface="B Nazanin" pitchFamily="2" charset="-78"/>
                        </a:rPr>
                        <a:t>شاخص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cs typeface="B Nazanin" pitchFamily="2" charset="-78"/>
                        </a:rPr>
                        <a:t>MIDHS</a:t>
                      </a:r>
                      <a:r>
                        <a:rPr lang="fa-IR" sz="1000" b="1" kern="1200" dirty="0">
                          <a:cs typeface="B Nazanin" pitchFamily="2" charset="-78"/>
                        </a:rPr>
                        <a:t>89 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77186" marR="77186" marT="38593" marB="38593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451"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1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شهر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روستا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 dirty="0">
                          <a:cs typeface="B Nazanin" pitchFamily="2" charset="-78"/>
                        </a:rPr>
                        <a:t>كل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 dirty="0" smtClean="0">
                          <a:cs typeface="B Nazanin" pitchFamily="2" charset="-78"/>
                        </a:rPr>
                        <a:t>دانشگاه 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</a:tr>
              <a:tr h="25910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درصد نوزادان با وزن تولد كمتر از 2.5 كيلوگرم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7.7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7.8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 dirty="0">
                          <a:cs typeface="B Nazanin" pitchFamily="2" charset="-78"/>
                        </a:rPr>
                        <a:t>7.7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</a:tr>
              <a:tr h="25910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درصد نوزادان با وزن تولد كمتر از 1.5كيلوگرم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0.76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1.02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0.85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</a:tr>
              <a:tr h="25910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كم وزني شديد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0.6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1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0.7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</a:tr>
              <a:tr h="25910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كوتاه قدي شديد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2.8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3.8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3.2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</a:tr>
              <a:tr h="25910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لاغري شديد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1.8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2.2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1.9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</a:tr>
              <a:tr h="25910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درصد كودكان مبتلا به اسهال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12.8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14.6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13.5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</a:tr>
              <a:tr h="25910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 dirty="0">
                          <a:cs typeface="B Nazanin" pitchFamily="2" charset="-78"/>
                        </a:rPr>
                        <a:t>درصد پوشش مايع درماني خوراكي در زمان اسهال </a:t>
                      </a:r>
                      <a:r>
                        <a:rPr lang="fa-IR" sz="1000" b="1" kern="1200" dirty="0" smtClean="0">
                          <a:cs typeface="B Nazanin" pitchFamily="2" charset="-78"/>
                        </a:rPr>
                        <a:t>(</a:t>
                      </a:r>
                      <a:r>
                        <a:rPr lang="en-US" sz="1000" b="1" kern="1200" dirty="0" smtClean="0">
                          <a:cs typeface="B Nazanin" pitchFamily="2" charset="-78"/>
                        </a:rPr>
                        <a:t>ORT</a:t>
                      </a:r>
                      <a:r>
                        <a:rPr lang="fa-IR" sz="1000" b="1" kern="1200" baseline="0" dirty="0" smtClean="0">
                          <a:cs typeface="B Nazanin" pitchFamily="2" charset="-78"/>
                        </a:rPr>
                        <a:t> )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95.74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93.17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94.75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</a:tr>
              <a:tr h="43968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درصد كودكان زير 5 سال مبتلا به عفونت حاد تنفسي كه به ارائه دهندگان خدمات بهداشتي مراجعه كرده‌اند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78.9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71.8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75.9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</a:tr>
              <a:tr h="25910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 dirty="0">
                          <a:cs typeface="B Nazanin" pitchFamily="2" charset="-78"/>
                        </a:rPr>
                        <a:t>ميزان مرگ نوزادان (زير يك ماه)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12.95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19.4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15.29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</a:tr>
              <a:tr h="25910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ميزان مرگ شيرخواران (زير يك سال)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16.9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26.35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20.32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</a:tr>
              <a:tr h="25910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ميزان مرگ كودكان (زير 5سال)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19.24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28.31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22.52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</a:tr>
              <a:tr h="25910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ميزان حوادث ترافيكي منجر به بستري در 1000 نفر جمعيت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5.12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5.74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5.31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</a:tr>
              <a:tr h="25910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ميزان حوادث منجر به بستري در 1000 نفر جمعيت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8.55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9.32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8.79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</a:tr>
              <a:tr h="25910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ميزان شيوع حداقل يك معلوليت در 1000 نفر جمعيت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16.46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19.07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17.27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</a:tr>
              <a:tr h="25910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درصد تغذيه انحصاري با شير مادر در كودكان زير 6 ماه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47.8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62.8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53.1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</a:tr>
              <a:tr h="43968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درصد كودكاني كه در 8-6 ماهگي شروع به تغذيه با غذاهاي جامد و نيمه جامد و نرم كرده‌اند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77.6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72.9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75.9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</a:tr>
              <a:tr h="25910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تداوم تغذيه با شير مادر تا يكسالگي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81.3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88.7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84.22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</a:tr>
              <a:tr h="25910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تداوم تغذيه با شير مادر تا دوسالگي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50.4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53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51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</a:tr>
              <a:tr h="25910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 dirty="0">
                          <a:cs typeface="B Nazanin" pitchFamily="2" charset="-78"/>
                        </a:rPr>
                        <a:t>شروع به موقع تغذيه با شير مادر(در يكساعت اول تولد)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67.5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70.6 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 dirty="0">
                          <a:cs typeface="B Nazanin" pitchFamily="2" charset="-78"/>
                        </a:rPr>
                        <a:t>68.7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77186" marR="77186" marT="38593" marB="38593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580112" y="116632"/>
            <a:ext cx="2770310" cy="3385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175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25" algn="r"/>
              </a:tabLst>
            </a:pP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Yagut" pitchFamily="2" charset="-78"/>
              </a:rPr>
              <a:t>  وضعيت موجود بر اساس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MIDHS</a:t>
            </a: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89</a:t>
            </a: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Yagut" pitchFamily="2" charset="-78"/>
              </a:rPr>
              <a:t>: </a:t>
            </a: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 smtClean="0">
                <a:solidFill>
                  <a:srgbClr val="0070C0"/>
                </a:solidFill>
                <a:cs typeface="B Nazanin" pitchFamily="2" charset="-78"/>
              </a:rPr>
              <a:t>دستورالعمل تكميل فرم ثبت مراقبت كودك سالم در پرونده خانوار </a:t>
            </a:r>
            <a:endParaRPr lang="fa-IR" sz="2800" b="1" dirty="0">
              <a:solidFill>
                <a:srgbClr val="0070C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38884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a-IR" sz="2800" dirty="0" smtClean="0">
                <a:cs typeface="B Nazanin" pitchFamily="2" charset="-78"/>
              </a:rPr>
              <a:t>4 برگ بر حسب سن و جنس</a:t>
            </a:r>
          </a:p>
          <a:p>
            <a:pPr>
              <a:lnSpc>
                <a:spcPct val="200000"/>
              </a:lnSpc>
            </a:pPr>
            <a:r>
              <a:rPr lang="fa-IR" sz="2800" dirty="0" smtClean="0">
                <a:cs typeface="B Nazanin" pitchFamily="2" charset="-78"/>
              </a:rPr>
              <a:t>فرم‌هاي داراي نمودار صورتي براي دختران </a:t>
            </a:r>
          </a:p>
          <a:p>
            <a:pPr>
              <a:lnSpc>
                <a:spcPct val="200000"/>
              </a:lnSpc>
            </a:pPr>
            <a:r>
              <a:rPr lang="fa-IR" sz="2800" dirty="0" smtClean="0">
                <a:cs typeface="B Nazanin" pitchFamily="2" charset="-78"/>
              </a:rPr>
              <a:t> فرم‌هاي داراي نمودار آبي  براي پسران </a:t>
            </a:r>
          </a:p>
          <a:p>
            <a:pPr>
              <a:lnSpc>
                <a:spcPct val="200000"/>
              </a:lnSpc>
            </a:pPr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484784"/>
          <a:ext cx="8712970" cy="3709528"/>
        </p:xfrm>
        <a:graphic>
          <a:graphicData uri="http://schemas.openxmlformats.org/drawingml/2006/table">
            <a:tbl>
              <a:tblPr rtl="1">
                <a:tableStyleId>{BC89EF96-8CEA-46FF-86C4-4CE0E7609802}</a:tableStyleId>
              </a:tblPr>
              <a:tblGrid>
                <a:gridCol w="2764348"/>
                <a:gridCol w="772045"/>
                <a:gridCol w="745495"/>
                <a:gridCol w="829304"/>
                <a:gridCol w="613933"/>
                <a:gridCol w="644876"/>
                <a:gridCol w="644876"/>
                <a:gridCol w="813214"/>
                <a:gridCol w="884879"/>
              </a:tblGrid>
              <a:tr h="24264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شاخص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كل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مرد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زن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شهري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روستايي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كمترين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بيشترين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000" b="1" kern="1200" dirty="0" smtClean="0">
                          <a:cs typeface="B Nazanin" pitchFamily="2" charset="-78"/>
                        </a:rPr>
                        <a:t>دانشگاه </a:t>
                      </a: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47772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 dirty="0" smtClean="0">
                          <a:cs typeface="B Nazanin" pitchFamily="2" charset="-78"/>
                        </a:rPr>
                        <a:t>  درصد تكامل در حوزه تكلم - شمارش در  كودكان 59-36 ماه </a:t>
                      </a: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 dirty="0" smtClean="0">
                          <a:cs typeface="B Nazanin" pitchFamily="2" charset="-78"/>
                        </a:rPr>
                        <a:t>68.98</a:t>
                      </a: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 dirty="0" smtClean="0">
                          <a:cs typeface="B Nazanin" pitchFamily="2" charset="-78"/>
                        </a:rPr>
                        <a:t>68.45</a:t>
                      </a: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 dirty="0" smtClean="0">
                          <a:cs typeface="B Nazanin" pitchFamily="2" charset="-78"/>
                        </a:rPr>
                        <a:t>69.36</a:t>
                      </a: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 dirty="0" smtClean="0">
                          <a:cs typeface="B Nazanin" pitchFamily="2" charset="-78"/>
                        </a:rPr>
                        <a:t>70.72</a:t>
                      </a: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 dirty="0" smtClean="0">
                          <a:cs typeface="B Nazanin" pitchFamily="2" charset="-78"/>
                        </a:rPr>
                        <a:t>65.76</a:t>
                      </a: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44.87 گلستان</a:t>
                      </a:r>
                      <a:r>
                        <a:rPr lang="fa-IR" sz="1000" b="1" baseline="0" dirty="0" smtClean="0">
                          <a:cs typeface="B Nazanin" pitchFamily="2" charset="-78"/>
                        </a:rPr>
                        <a:t>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96.58 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هرمزگان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  <a:tr h="47772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   مشكل تكاملي در </a:t>
                      </a:r>
                      <a:r>
                        <a:rPr lang="fa-IR" sz="1000" b="1" kern="1200" dirty="0" smtClean="0">
                          <a:cs typeface="B Nazanin" pitchFamily="2" charset="-78"/>
                        </a:rPr>
                        <a:t>حوزه تكلم - شمارش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31.02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31.55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30.64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29.28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34.24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3.42 هرمزگان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55.13 گلستان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  <a:tr h="71658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  </a:t>
                      </a:r>
                      <a:r>
                        <a:rPr lang="fa-IR" sz="1000" b="1" kern="1200" dirty="0" smtClean="0">
                          <a:cs typeface="B Nazanin" pitchFamily="2" charset="-78"/>
                        </a:rPr>
                        <a:t>درصد تكامل در حوزه </a:t>
                      </a:r>
                      <a:r>
                        <a:rPr lang="fa-IR" sz="1000" b="1" kern="1200" baseline="0" dirty="0" smtClean="0">
                          <a:cs typeface="B Nazanin" pitchFamily="2" charset="-78"/>
                        </a:rPr>
                        <a:t>جسمي </a:t>
                      </a:r>
                      <a:r>
                        <a:rPr lang="fa-IR" sz="1000" b="1" kern="1200" dirty="0" smtClean="0">
                          <a:cs typeface="B Nazanin" pitchFamily="2" charset="-78"/>
                        </a:rPr>
                        <a:t>در  كودكان 59-36 ماه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70.84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68.76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72.71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72.51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67.75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50.48 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آذربايجان شرقي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89.44 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سمنان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  <a:tr h="47772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 dirty="0" smtClean="0">
                          <a:cs typeface="B Nazanin" pitchFamily="2" charset="-78"/>
                        </a:rPr>
                        <a:t>درصد تكامل در حوزه </a:t>
                      </a:r>
                      <a:r>
                        <a:rPr lang="fa-IR" sz="1000" b="1" kern="1200" baseline="0" dirty="0" smtClean="0">
                          <a:cs typeface="B Nazanin" pitchFamily="2" charset="-78"/>
                        </a:rPr>
                        <a:t>اجتماعي عاطفي  </a:t>
                      </a:r>
                      <a:r>
                        <a:rPr lang="fa-IR" sz="1000" b="1" kern="1200" dirty="0" smtClean="0">
                          <a:cs typeface="B Nazanin" pitchFamily="2" charset="-78"/>
                        </a:rPr>
                        <a:t>در  كودكان 59-36 ماه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76.61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72.23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80.91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76.91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76.06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65.98 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مركزي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89.45 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سمنان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  <a:tr h="95544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 dirty="0" smtClean="0">
                          <a:cs typeface="B Nazanin" pitchFamily="2" charset="-78"/>
                        </a:rPr>
                        <a:t>درصد تكامل در حوزه آموزشي در  كودكان 59-36 ماه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95.39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94.92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95.80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96.24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93.81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82.9 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سيستان و بلوچستان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100 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اردبيل، سمنان، مركزي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  <a:tr h="36167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درصد تكامل در كل حوزه‌ها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77.95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76.09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78.8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79.1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75.8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cs typeface="B Nazanin" pitchFamily="2" charset="-78"/>
                        </a:rPr>
                        <a:t>-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cs typeface="B Nazanin" pitchFamily="2" charset="-78"/>
                        </a:rPr>
                        <a:t>-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652120" y="404664"/>
            <a:ext cx="2770310" cy="3385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175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25" algn="r"/>
              </a:tabLst>
            </a:pP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Yagut" pitchFamily="2" charset="-78"/>
              </a:rPr>
              <a:t>  وضعيت موجود بر اساس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MIDHS</a:t>
            </a: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89</a:t>
            </a: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Yagut" pitchFamily="2" charset="-78"/>
              </a:rPr>
              <a:t>: </a:t>
            </a: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a-IR" sz="3200" b="1" dirty="0" smtClean="0">
                <a:solidFill>
                  <a:srgbClr val="0070C0"/>
                </a:solidFill>
                <a:cs typeface="B Nazanin" pitchFamily="2" charset="-78"/>
              </a:rPr>
              <a:t/>
            </a:r>
            <a:br>
              <a:rPr lang="fa-IR" sz="3200" b="1" dirty="0" smtClean="0">
                <a:solidFill>
                  <a:srgbClr val="0070C0"/>
                </a:solidFill>
                <a:cs typeface="B Nazanin" pitchFamily="2" charset="-78"/>
              </a:rPr>
            </a:br>
            <a:r>
              <a:rPr lang="fa-IR" sz="3200" b="1" dirty="0" smtClean="0">
                <a:solidFill>
                  <a:srgbClr val="0070C0"/>
                </a:solidFill>
                <a:cs typeface="B Nazanin" pitchFamily="2" charset="-78"/>
              </a:rPr>
              <a:t/>
            </a:r>
            <a:br>
              <a:rPr lang="fa-IR" sz="3200" b="1" dirty="0" smtClean="0">
                <a:solidFill>
                  <a:srgbClr val="0070C0"/>
                </a:solidFill>
                <a:cs typeface="B Nazanin" pitchFamily="2" charset="-78"/>
              </a:rPr>
            </a:br>
            <a:r>
              <a:rPr lang="fa-IR" sz="3200" b="1" dirty="0" smtClean="0">
                <a:solidFill>
                  <a:srgbClr val="0070C0"/>
                </a:solidFill>
                <a:cs typeface="B Nazanin" pitchFamily="2" charset="-78"/>
              </a:rPr>
              <a:t>تحليل وضعيت موجود طبق </a:t>
            </a:r>
            <a:r>
              <a:rPr lang="en-US" sz="3200" b="1" dirty="0" smtClean="0">
                <a:solidFill>
                  <a:srgbClr val="0070C0"/>
                </a:solidFill>
                <a:cs typeface="B Nazanin" pitchFamily="2" charset="-78"/>
              </a:rPr>
              <a:t>DHS</a:t>
            </a:r>
            <a:r>
              <a:rPr lang="fa-IR" sz="3200" b="1" dirty="0" smtClean="0">
                <a:solidFill>
                  <a:srgbClr val="0070C0"/>
                </a:solidFill>
                <a:cs typeface="B Nazanin" pitchFamily="2" charset="-78"/>
              </a:rPr>
              <a:t> 89:</a:t>
            </a:r>
            <a:br>
              <a:rPr lang="fa-IR" sz="3200" b="1" dirty="0" smtClean="0">
                <a:solidFill>
                  <a:srgbClr val="0070C0"/>
                </a:solidFill>
                <a:cs typeface="B Nazanin" pitchFamily="2" charset="-78"/>
              </a:rPr>
            </a:br>
            <a:r>
              <a:rPr lang="fa-IR" sz="3200" b="1" dirty="0" smtClean="0">
                <a:solidFill>
                  <a:srgbClr val="0070C0"/>
                </a:solidFill>
                <a:cs typeface="B Nazanin" pitchFamily="2" charset="-78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cs typeface="B Nazanin" pitchFamily="2" charset="-78"/>
              </a:rPr>
              <a:t/>
            </a:r>
            <a:br>
              <a:rPr lang="en-US" sz="3200" b="1" dirty="0" smtClean="0">
                <a:solidFill>
                  <a:srgbClr val="0070C0"/>
                </a:solidFill>
                <a:cs typeface="B Nazanin" pitchFamily="2" charset="-78"/>
              </a:rPr>
            </a:br>
            <a:endParaRPr lang="fa-IR" sz="3200" b="1" dirty="0">
              <a:solidFill>
                <a:srgbClr val="0070C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28945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fa-IR" sz="2400" dirty="0">
                <a:cs typeface="B Nazanin" pitchFamily="2" charset="-78"/>
              </a:rPr>
              <a:t>تعداد كودكان زير 5 </a:t>
            </a:r>
            <a:r>
              <a:rPr lang="fa-IR" sz="2400" dirty="0" smtClean="0">
                <a:cs typeface="B Nazanin" pitchFamily="2" charset="-78"/>
              </a:rPr>
              <a:t>سال كل كشور  </a:t>
            </a:r>
            <a:r>
              <a:rPr lang="fa-IR" sz="2400" dirty="0">
                <a:cs typeface="B Nazanin" pitchFamily="2" charset="-78"/>
              </a:rPr>
              <a:t>7881563 -  دختر   3831108 - پسر   4050452 –  شهر   5165964 (65%)-  روستا 2715599 (35%) </a:t>
            </a:r>
            <a:endParaRPr lang="en-US" sz="2400" dirty="0">
              <a:cs typeface="B Nazanin" pitchFamily="2" charset="-78"/>
            </a:endParaRPr>
          </a:p>
          <a:p>
            <a:r>
              <a:rPr lang="fa-IR" sz="2400" dirty="0">
                <a:cs typeface="B Nazanin" pitchFamily="2" charset="-78"/>
              </a:rPr>
              <a:t>تعداد كودكان زير </a:t>
            </a:r>
            <a:r>
              <a:rPr lang="fa-IR" sz="2400" dirty="0" smtClean="0">
                <a:cs typeface="B Nazanin" pitchFamily="2" charset="-78"/>
              </a:rPr>
              <a:t>يكسال كل كشور  </a:t>
            </a:r>
            <a:r>
              <a:rPr lang="fa-IR" sz="2400" dirty="0">
                <a:cs typeface="B Nazanin" pitchFamily="2" charset="-78"/>
              </a:rPr>
              <a:t>1589338 -  دختر 771987 - پسر  817351 -  شهر 1044671 (66%) - روستا 544667 (34%) </a:t>
            </a:r>
            <a:endParaRPr lang="fa-IR" sz="2400" dirty="0" smtClean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تعداد كودكان زير 5 سال دانشگاه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 .......... </a:t>
            </a:r>
            <a:r>
              <a:rPr lang="fa-IR" sz="2400" dirty="0" smtClean="0">
                <a:cs typeface="B Nazanin" pitchFamily="2" charset="-78"/>
              </a:rPr>
              <a:t>- دختر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</a:t>
            </a:r>
            <a:r>
              <a:rPr lang="fa-IR" sz="2400" dirty="0" smtClean="0">
                <a:cs typeface="B Nazanin" pitchFamily="2" charset="-78"/>
              </a:rPr>
              <a:t> - پسر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</a:t>
            </a:r>
            <a:r>
              <a:rPr lang="fa-IR" sz="2400" dirty="0" smtClean="0">
                <a:cs typeface="B Nazanin" pitchFamily="2" charset="-78"/>
              </a:rPr>
              <a:t>- شهر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</a:t>
            </a:r>
            <a:r>
              <a:rPr lang="fa-IR" sz="2400" dirty="0" smtClean="0">
                <a:cs typeface="B Nazanin" pitchFamily="2" charset="-78"/>
              </a:rPr>
              <a:t> (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 </a:t>
            </a:r>
            <a:r>
              <a:rPr lang="fa-IR" sz="2400" dirty="0" smtClean="0">
                <a:cs typeface="B Nazanin" pitchFamily="2" charset="-78"/>
              </a:rPr>
              <a:t>%)  - روستا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</a:t>
            </a:r>
            <a:r>
              <a:rPr lang="fa-IR" sz="2400" dirty="0" smtClean="0">
                <a:cs typeface="B Nazanin" pitchFamily="2" charset="-78"/>
              </a:rPr>
              <a:t>  (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 </a:t>
            </a:r>
            <a:r>
              <a:rPr lang="fa-IR" sz="2400" dirty="0" smtClean="0">
                <a:cs typeface="B Nazanin" pitchFamily="2" charset="-78"/>
              </a:rPr>
              <a:t>%)</a:t>
            </a:r>
          </a:p>
          <a:p>
            <a:r>
              <a:rPr lang="fa-IR" sz="2400" dirty="0" smtClean="0">
                <a:cs typeface="B Nazanin" pitchFamily="2" charset="-78"/>
              </a:rPr>
              <a:t>تعداد كودكان زير يكسال دانشگاه 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</a:t>
            </a:r>
            <a:r>
              <a:rPr lang="fa-IR" sz="2400" dirty="0" smtClean="0">
                <a:cs typeface="B Nazanin" pitchFamily="2" charset="-78"/>
              </a:rPr>
              <a:t> -  دختر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</a:t>
            </a:r>
            <a:r>
              <a:rPr lang="fa-IR" sz="2400" dirty="0" smtClean="0">
                <a:cs typeface="B Nazanin" pitchFamily="2" charset="-78"/>
              </a:rPr>
              <a:t>  - پسر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</a:t>
            </a:r>
            <a:r>
              <a:rPr lang="fa-IR" sz="2400" dirty="0" smtClean="0">
                <a:cs typeface="B Nazanin" pitchFamily="2" charset="-78"/>
              </a:rPr>
              <a:t>  -  شهر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</a:t>
            </a:r>
            <a:r>
              <a:rPr lang="fa-IR" sz="2400" dirty="0" smtClean="0">
                <a:cs typeface="B Nazanin" pitchFamily="2" charset="-78"/>
              </a:rPr>
              <a:t>    (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 </a:t>
            </a:r>
            <a:r>
              <a:rPr lang="fa-IR" sz="2400" dirty="0" smtClean="0">
                <a:cs typeface="B Nazanin" pitchFamily="2" charset="-78"/>
              </a:rPr>
              <a:t>%) – روستا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</a:t>
            </a:r>
            <a:r>
              <a:rPr lang="fa-IR" sz="2400" dirty="0" smtClean="0">
                <a:cs typeface="B Nazanin" pitchFamily="2" charset="-78"/>
              </a:rPr>
              <a:t>    (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 </a:t>
            </a:r>
            <a:r>
              <a:rPr lang="fa-IR" sz="2400" dirty="0" smtClean="0">
                <a:cs typeface="B Nazanin" pitchFamily="2" charset="-78"/>
              </a:rPr>
              <a:t>%) </a:t>
            </a:r>
          </a:p>
          <a:p>
            <a:pPr lvl="0"/>
            <a:r>
              <a:rPr lang="fa-IR" sz="2400" dirty="0" smtClean="0">
                <a:cs typeface="B Nazanin" pitchFamily="2" charset="-78"/>
              </a:rPr>
              <a:t>درصد </a:t>
            </a:r>
            <a:r>
              <a:rPr lang="fa-IR" sz="2400" dirty="0">
                <a:cs typeface="B Nazanin" pitchFamily="2" charset="-78"/>
              </a:rPr>
              <a:t>كم وزني در كودكان زير 5 </a:t>
            </a:r>
            <a:r>
              <a:rPr lang="fa-IR" sz="2400" dirty="0" smtClean="0">
                <a:cs typeface="B Nazanin" pitchFamily="2" charset="-78"/>
              </a:rPr>
              <a:t>سال كشور  </a:t>
            </a:r>
            <a:r>
              <a:rPr lang="fa-IR" sz="2400" dirty="0">
                <a:cs typeface="B Nazanin" pitchFamily="2" charset="-78"/>
              </a:rPr>
              <a:t>4% است، در مناطق روستايي 1.8% بيشتر از مناطق شهري و در دختران 0.17% بيشتر از پسران است. كمترين درصد كم‌وزني در استان گيلان (0.56%) و بيشترين آن در استان سيستان و بلوچستان 12.88% است. </a:t>
            </a:r>
            <a:r>
              <a:rPr lang="fa-IR" sz="2400" dirty="0" smtClean="0">
                <a:cs typeface="B Nazanin" pitchFamily="2" charset="-78"/>
              </a:rPr>
              <a:t>درصد كم وزني در دانشگاه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</a:t>
            </a:r>
            <a:r>
              <a:rPr lang="fa-IR" sz="2400" dirty="0" smtClean="0">
                <a:cs typeface="B Nazanin" pitchFamily="2" charset="-78"/>
              </a:rPr>
              <a:t>  % است. </a:t>
            </a:r>
            <a:endParaRPr lang="en-US" sz="2400" dirty="0">
              <a:cs typeface="B Nazanin" pitchFamily="2" charset="-78"/>
            </a:endParaRPr>
          </a:p>
          <a:p>
            <a:pPr lvl="0"/>
            <a:r>
              <a:rPr lang="fa-IR" sz="2400" dirty="0">
                <a:cs typeface="B Nazanin" pitchFamily="2" charset="-78"/>
              </a:rPr>
              <a:t>درصد كم وزني شديد در كودكان زير 5 </a:t>
            </a:r>
            <a:r>
              <a:rPr lang="fa-IR" sz="2400" dirty="0" smtClean="0">
                <a:cs typeface="B Nazanin" pitchFamily="2" charset="-78"/>
              </a:rPr>
              <a:t>سال كشور  </a:t>
            </a:r>
            <a:r>
              <a:rPr lang="fa-IR" sz="2400" dirty="0">
                <a:cs typeface="B Nazanin" pitchFamily="2" charset="-78"/>
              </a:rPr>
              <a:t>0.82% است، در مناطق روستايي 0.44% بيشتر از مناطق شهري و در دختران 0.21% بيشتر از پسران است. كمترين درصد كم‌وزني شديد در استان‌هاي اردبيل، ايلام، چهارمحال و بختياري، خراسان شمالي، خوزستان، سمنان، قم، گيلان، لرستان، مركزي، همدان، يزد و البرز  (0.0%) و بيشترين آن در استان هرمزگان  4.02% است. </a:t>
            </a:r>
            <a:r>
              <a:rPr lang="fa-IR" sz="2400" dirty="0" smtClean="0">
                <a:cs typeface="B Nazanin" pitchFamily="2" charset="-78"/>
              </a:rPr>
              <a:t>در دانشگاه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</a:t>
            </a:r>
            <a:r>
              <a:rPr lang="fa-IR" sz="2400" dirty="0" smtClean="0">
                <a:cs typeface="B Nazanin" pitchFamily="2" charset="-78"/>
              </a:rPr>
              <a:t> % است. </a:t>
            </a:r>
            <a:endParaRPr lang="en-US" sz="2400" dirty="0">
              <a:cs typeface="B Nazanin" pitchFamily="2" charset="-78"/>
            </a:endParaRPr>
          </a:p>
          <a:p>
            <a:endParaRPr lang="en-US" sz="2400" dirty="0">
              <a:cs typeface="B Nazanin" pitchFamily="2" charset="-78"/>
            </a:endParaRPr>
          </a:p>
          <a:p>
            <a:endParaRPr lang="fa-IR" sz="24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0465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000" dirty="0">
                <a:cs typeface="B Nazanin" pitchFamily="2" charset="-78"/>
              </a:rPr>
              <a:t>درصد كوتاه قدي در كودكان زير 5 </a:t>
            </a:r>
            <a:r>
              <a:rPr lang="fa-IR" sz="2000" dirty="0" smtClean="0">
                <a:cs typeface="B Nazanin" pitchFamily="2" charset="-78"/>
              </a:rPr>
              <a:t>سال كشور  </a:t>
            </a:r>
            <a:r>
              <a:rPr lang="fa-IR" sz="2000" dirty="0">
                <a:cs typeface="B Nazanin" pitchFamily="2" charset="-78"/>
              </a:rPr>
              <a:t>6.83% است، در مناطق روستايي 4%  بيشتر از مناطق شهري و در پسران 0.43%  بيشتر از دختران است. كمترين درصد كوتاه قدي در استان‌ كردستان (1.24 % )و بيشترين آن در استان سيستان و بلوچستان (20.71%)  است. </a:t>
            </a:r>
            <a:r>
              <a:rPr lang="fa-IR" sz="2000" dirty="0" smtClean="0">
                <a:cs typeface="B Nazanin" pitchFamily="2" charset="-78"/>
              </a:rPr>
              <a:t>در دانشگاه </a:t>
            </a:r>
            <a:r>
              <a:rPr lang="fa-IR" sz="2000" dirty="0" smtClean="0">
                <a:solidFill>
                  <a:srgbClr val="FF0000"/>
                </a:solidFill>
                <a:cs typeface="B Nazanin" pitchFamily="2" charset="-78"/>
              </a:rPr>
              <a:t>..........</a:t>
            </a:r>
            <a:r>
              <a:rPr lang="fa-IR" sz="2000" dirty="0" smtClean="0">
                <a:cs typeface="B Nazanin" pitchFamily="2" charset="-78"/>
              </a:rPr>
              <a:t>% است. </a:t>
            </a:r>
            <a:endParaRPr lang="en-US" sz="2000" dirty="0">
              <a:cs typeface="B Nazanin" pitchFamily="2" charset="-78"/>
            </a:endParaRPr>
          </a:p>
          <a:p>
            <a:pPr lvl="0"/>
            <a:r>
              <a:rPr lang="fa-IR" sz="2000" dirty="0">
                <a:cs typeface="B Nazanin" pitchFamily="2" charset="-78"/>
              </a:rPr>
              <a:t>درصد كوتاه قدي شديد در كودكان زير 5 </a:t>
            </a:r>
            <a:r>
              <a:rPr lang="fa-IR" sz="2000" dirty="0" smtClean="0">
                <a:cs typeface="B Nazanin" pitchFamily="2" charset="-78"/>
              </a:rPr>
              <a:t>سال كشور  </a:t>
            </a:r>
            <a:r>
              <a:rPr lang="fa-IR" sz="2000" dirty="0">
                <a:cs typeface="B Nazanin" pitchFamily="2" charset="-78"/>
              </a:rPr>
              <a:t>1.92% است. در مناطق روستايي 0.76%  بيشتر از مناطق شهري و در دختران  0.27%  بيشتر از پسران است. كمترين درصد كوتاه قدي شديد در استان‌هاي ‌ خراسان جنوبي، قم، كردستان و لرستان (0 % )و بيشترين آن در استان سيستان و بلوچستان (5.97%)  است. </a:t>
            </a:r>
            <a:r>
              <a:rPr lang="fa-IR" sz="2000" dirty="0" smtClean="0">
                <a:cs typeface="B Nazanin" pitchFamily="2" charset="-78"/>
              </a:rPr>
              <a:t>در دانشگاه </a:t>
            </a:r>
            <a:r>
              <a:rPr lang="fa-IR" sz="2000" dirty="0" smtClean="0">
                <a:solidFill>
                  <a:srgbClr val="FF0000"/>
                </a:solidFill>
                <a:cs typeface="B Nazanin" pitchFamily="2" charset="-78"/>
              </a:rPr>
              <a:t>..........</a:t>
            </a:r>
            <a:r>
              <a:rPr lang="fa-IR" sz="2000" dirty="0" smtClean="0">
                <a:cs typeface="B Nazanin" pitchFamily="2" charset="-78"/>
              </a:rPr>
              <a:t>  % است. </a:t>
            </a:r>
            <a:endParaRPr lang="en-US" sz="2000" dirty="0">
              <a:cs typeface="B Nazanin" pitchFamily="2" charset="-78"/>
            </a:endParaRPr>
          </a:p>
          <a:p>
            <a:pPr lvl="0"/>
            <a:r>
              <a:rPr lang="fa-IR" sz="2000" dirty="0">
                <a:cs typeface="B Nazanin" pitchFamily="2" charset="-78"/>
              </a:rPr>
              <a:t>درصد لاغري در كودكان زير 5 </a:t>
            </a:r>
            <a:r>
              <a:rPr lang="fa-IR" sz="2000" dirty="0" smtClean="0">
                <a:cs typeface="B Nazanin" pitchFamily="2" charset="-78"/>
              </a:rPr>
              <a:t>سال كشور  </a:t>
            </a:r>
            <a:r>
              <a:rPr lang="fa-IR" sz="2000" dirty="0">
                <a:cs typeface="B Nazanin" pitchFamily="2" charset="-78"/>
              </a:rPr>
              <a:t>4% است. در مناطق شهري 0.18% بيشتر از مناطق روستايي و در پسران 0.22% بيشتر از دختران مي‌باشد. كمترين درصد لاغري در استان اردبيل (0.0</a:t>
            </a:r>
            <a:r>
              <a:rPr lang="fa-IR" sz="2000" dirty="0" smtClean="0">
                <a:cs typeface="B Nazanin" pitchFamily="2" charset="-78"/>
              </a:rPr>
              <a:t>%) </a:t>
            </a:r>
            <a:r>
              <a:rPr lang="fa-IR" sz="2000" dirty="0">
                <a:cs typeface="B Nazanin" pitchFamily="2" charset="-78"/>
              </a:rPr>
              <a:t>و بيشترين آن در استان هرمزگان 11.93% است. </a:t>
            </a:r>
            <a:r>
              <a:rPr lang="fa-IR" sz="2000" dirty="0" smtClean="0">
                <a:cs typeface="B Nazanin" pitchFamily="2" charset="-78"/>
              </a:rPr>
              <a:t>در دانشگاه </a:t>
            </a:r>
            <a:r>
              <a:rPr lang="fa-IR" sz="2000" dirty="0" smtClean="0">
                <a:solidFill>
                  <a:srgbClr val="FF0000"/>
                </a:solidFill>
                <a:cs typeface="B Nazanin" pitchFamily="2" charset="-78"/>
              </a:rPr>
              <a:t>..........</a:t>
            </a:r>
            <a:r>
              <a:rPr lang="fa-IR" sz="2000" dirty="0" smtClean="0">
                <a:cs typeface="B Nazanin" pitchFamily="2" charset="-78"/>
              </a:rPr>
              <a:t> % است. </a:t>
            </a:r>
            <a:endParaRPr lang="en-US" sz="2000" dirty="0">
              <a:cs typeface="B Nazanin" pitchFamily="2" charset="-78"/>
            </a:endParaRPr>
          </a:p>
          <a:p>
            <a:pPr lvl="0"/>
            <a:r>
              <a:rPr lang="fa-IR" sz="2000" dirty="0">
                <a:cs typeface="B Nazanin" pitchFamily="2" charset="-78"/>
              </a:rPr>
              <a:t>درصد لاغري شديد در كودكان زير 5 </a:t>
            </a:r>
            <a:r>
              <a:rPr lang="fa-IR" sz="2000" dirty="0" smtClean="0">
                <a:cs typeface="B Nazanin" pitchFamily="2" charset="-78"/>
              </a:rPr>
              <a:t>سال كشور  </a:t>
            </a:r>
            <a:r>
              <a:rPr lang="fa-IR" sz="2000" dirty="0">
                <a:cs typeface="B Nazanin" pitchFamily="2" charset="-78"/>
              </a:rPr>
              <a:t>1.39% است.  در مناطق روستايي 0.31% بيشتر از مناطق شهري و در پسران 0.03% بيشتر از دختران مي‌باشد. كمترين درصد لاغري شديد در استان‌هاي  اردبيل، چهارمحال و بختياري، خراسان جنوبي و زنجان  (0.0% ) و بيشترين آن در استان هرمزگان 5.05% است. </a:t>
            </a:r>
            <a:r>
              <a:rPr lang="fa-IR" sz="2000" dirty="0" smtClean="0">
                <a:cs typeface="B Nazanin" pitchFamily="2" charset="-78"/>
              </a:rPr>
              <a:t>در دانشگاه </a:t>
            </a:r>
            <a:r>
              <a:rPr lang="fa-IR" sz="2000" dirty="0" smtClean="0">
                <a:solidFill>
                  <a:srgbClr val="FF0000"/>
                </a:solidFill>
                <a:cs typeface="B Nazanin" pitchFamily="2" charset="-78"/>
              </a:rPr>
              <a:t>..........</a:t>
            </a:r>
            <a:r>
              <a:rPr lang="fa-IR" sz="2000" dirty="0" smtClean="0">
                <a:cs typeface="B Nazanin" pitchFamily="2" charset="-78"/>
              </a:rPr>
              <a:t> % است. </a:t>
            </a:r>
            <a:endParaRPr lang="en-US" sz="20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fa-IR" sz="2400" dirty="0">
                <a:cs typeface="B Nazanin" pitchFamily="2" charset="-78"/>
              </a:rPr>
              <a:t>درصد نوزادان با وزن تولد كمتر از 2.5 </a:t>
            </a:r>
            <a:r>
              <a:rPr lang="fa-IR" sz="2400" dirty="0" smtClean="0">
                <a:cs typeface="B Nazanin" pitchFamily="2" charset="-78"/>
              </a:rPr>
              <a:t>كيلوگرم كشور  </a:t>
            </a:r>
            <a:r>
              <a:rPr lang="fa-IR" sz="2400" dirty="0">
                <a:cs typeface="B Nazanin" pitchFamily="2" charset="-78"/>
              </a:rPr>
              <a:t>7.74% است. در مناطق روستايي 0.01% بيشتر از مناطق شهري است. و درصد نوزادان با وزن تولد كمتر از 1.5 كيلوگرم 0.85% است و در مناطق روستايي 0.26% بيشتر از مناطق شهري است. </a:t>
            </a:r>
            <a:endParaRPr lang="en-US" sz="2400" dirty="0">
              <a:cs typeface="B Nazanin" pitchFamily="2" charset="-78"/>
            </a:endParaRPr>
          </a:p>
          <a:p>
            <a:pPr lvl="0"/>
            <a:r>
              <a:rPr lang="fa-IR" sz="2400" dirty="0">
                <a:cs typeface="B Nazanin" pitchFamily="2" charset="-78"/>
              </a:rPr>
              <a:t>درصد كودكان مبتلا به </a:t>
            </a:r>
            <a:r>
              <a:rPr lang="fa-IR" sz="2400" dirty="0" smtClean="0">
                <a:cs typeface="B Nazanin" pitchFamily="2" charset="-78"/>
              </a:rPr>
              <a:t>اسهال كشور  </a:t>
            </a:r>
            <a:r>
              <a:rPr lang="fa-IR" sz="2400" dirty="0">
                <a:cs typeface="B Nazanin" pitchFamily="2" charset="-78"/>
              </a:rPr>
              <a:t>13.5% است و در مناطق روستايي 2% بيشتر از مناطق شهري است. درصد پوشش مايع درماني خوراكي در زمان اسهال 94.75% است كه در شهر 2% بيشتر از روستا است. با اين‌كه درصد كودكان مبتلا به اسهال در مناطق روستايي بيشتر است ولي درصد پوشش مايع درماني خوراكي در زمان اسهال كمتر از مناطق شهري است. </a:t>
            </a:r>
            <a:r>
              <a:rPr lang="fa-IR" sz="2400" dirty="0" smtClean="0">
                <a:cs typeface="B Nazanin" pitchFamily="2" charset="-78"/>
              </a:rPr>
              <a:t>در دانشگاه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 </a:t>
            </a:r>
            <a:r>
              <a:rPr lang="fa-IR" sz="2400" dirty="0" smtClean="0">
                <a:cs typeface="B Nazanin" pitchFamily="2" charset="-78"/>
              </a:rPr>
              <a:t>درصد كودكان مبتلا به اسهال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</a:t>
            </a:r>
            <a:r>
              <a:rPr lang="fa-IR" sz="2400" dirty="0" smtClean="0">
                <a:cs typeface="B Nazanin" pitchFamily="2" charset="-78"/>
              </a:rPr>
              <a:t>% است و درصد پوشش مايع درماني خوراكي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</a:t>
            </a:r>
            <a:r>
              <a:rPr lang="fa-IR" sz="2400" dirty="0" smtClean="0">
                <a:cs typeface="B Nazanin" pitchFamily="2" charset="-78"/>
              </a:rPr>
              <a:t> % است. </a:t>
            </a:r>
            <a:endParaRPr lang="en-US" sz="2400" dirty="0">
              <a:cs typeface="B Nazanin" pitchFamily="2" charset="-78"/>
            </a:endParaRPr>
          </a:p>
          <a:p>
            <a:pPr lvl="0"/>
            <a:r>
              <a:rPr lang="fa-IR" sz="2400" dirty="0">
                <a:cs typeface="B Nazanin" pitchFamily="2" charset="-78"/>
              </a:rPr>
              <a:t>درصد كودكان زير 5 سال مبتلا به عفونت حاد تنفسي كه به ارائه دهندگان خدمات بهداشتي مراجعه </a:t>
            </a:r>
            <a:r>
              <a:rPr lang="fa-IR" sz="2400" dirty="0" smtClean="0">
                <a:cs typeface="B Nazanin" pitchFamily="2" charset="-78"/>
              </a:rPr>
              <a:t>كرده‌اند در كل كشور  </a:t>
            </a:r>
            <a:r>
              <a:rPr lang="fa-IR" sz="2400" dirty="0">
                <a:cs typeface="B Nazanin" pitchFamily="2" charset="-78"/>
              </a:rPr>
              <a:t>75.9% است كه در شهر 7% بيشتر از روستا بوده است.  </a:t>
            </a:r>
            <a:r>
              <a:rPr lang="fa-IR" sz="2400" dirty="0" smtClean="0">
                <a:cs typeface="B Nazanin" pitchFamily="2" charset="-78"/>
              </a:rPr>
              <a:t>در دانشگاه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</a:t>
            </a:r>
            <a:r>
              <a:rPr lang="fa-IR" sz="2400" dirty="0" smtClean="0">
                <a:cs typeface="B Nazanin" pitchFamily="2" charset="-78"/>
              </a:rPr>
              <a:t> % است. </a:t>
            </a:r>
            <a:endParaRPr lang="en-US" sz="2400" dirty="0">
              <a:cs typeface="B Nazanin" pitchFamily="2" charset="-78"/>
            </a:endParaRPr>
          </a:p>
          <a:p>
            <a:endParaRPr lang="fa-IR" sz="24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fa-IR" sz="2400" dirty="0">
                <a:cs typeface="B Nazanin" pitchFamily="2" charset="-78"/>
              </a:rPr>
              <a:t>شروع به موقع تغذيه با شير مادر (در يكساعت اول تولد</a:t>
            </a:r>
            <a:r>
              <a:rPr lang="fa-IR" sz="2400" dirty="0" smtClean="0">
                <a:cs typeface="B Nazanin" pitchFamily="2" charset="-78"/>
              </a:rPr>
              <a:t>) در كشور  </a:t>
            </a:r>
            <a:r>
              <a:rPr lang="fa-IR" sz="2400" dirty="0">
                <a:cs typeface="B Nazanin" pitchFamily="2" charset="-78"/>
              </a:rPr>
              <a:t>68.7% است در مناطق روستايي 3% بيشتر از مناطق شهري است و در دختران 3% بيشتر از پسران است. كمترين درصد شروع به موقع تغذيه با شير مادر در استان همدان (55.9%) و بيشترين درصد آن در استان اردبيل با 92.38% است</a:t>
            </a:r>
            <a:r>
              <a:rPr lang="fa-IR" sz="2400" dirty="0" smtClean="0">
                <a:cs typeface="B Nazanin" pitchFamily="2" charset="-78"/>
              </a:rPr>
              <a:t>. در دانشگاه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 </a:t>
            </a:r>
            <a:r>
              <a:rPr lang="fa-IR" sz="2400" dirty="0" smtClean="0">
                <a:cs typeface="B Nazanin" pitchFamily="2" charset="-78"/>
              </a:rPr>
              <a:t>% است. </a:t>
            </a:r>
          </a:p>
          <a:p>
            <a:r>
              <a:rPr lang="fa-IR" sz="2400" dirty="0" smtClean="0">
                <a:cs typeface="B Nazanin" pitchFamily="2" charset="-78"/>
              </a:rPr>
              <a:t>درصد </a:t>
            </a:r>
            <a:r>
              <a:rPr lang="fa-IR" sz="2400" dirty="0">
                <a:cs typeface="B Nazanin" pitchFamily="2" charset="-78"/>
              </a:rPr>
              <a:t>تغذيه انحصاري با شير مادر در كودكان زير 6 </a:t>
            </a:r>
            <a:r>
              <a:rPr lang="fa-IR" sz="2400" dirty="0" smtClean="0">
                <a:cs typeface="B Nazanin" pitchFamily="2" charset="-78"/>
              </a:rPr>
              <a:t>ماه كشور  </a:t>
            </a:r>
            <a:r>
              <a:rPr lang="fa-IR" sz="2400" dirty="0">
                <a:cs typeface="B Nazanin" pitchFamily="2" charset="-78"/>
              </a:rPr>
              <a:t>53.1% است و در مناطق روستايي 15% بيشتر از مناطق شهري است</a:t>
            </a:r>
            <a:r>
              <a:rPr lang="fa-IR" sz="2400" dirty="0" smtClean="0">
                <a:cs typeface="B Nazanin" pitchFamily="2" charset="-78"/>
              </a:rPr>
              <a:t>. در دانشگاه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 </a:t>
            </a:r>
            <a:r>
              <a:rPr lang="fa-IR" sz="2400" dirty="0" smtClean="0">
                <a:cs typeface="B Nazanin" pitchFamily="2" charset="-78"/>
              </a:rPr>
              <a:t>% است. </a:t>
            </a:r>
          </a:p>
          <a:p>
            <a:r>
              <a:rPr lang="fa-IR" sz="2400" dirty="0" smtClean="0">
                <a:cs typeface="B Nazanin" pitchFamily="2" charset="-78"/>
              </a:rPr>
              <a:t> </a:t>
            </a:r>
            <a:r>
              <a:rPr lang="fa-IR" sz="2400" dirty="0">
                <a:cs typeface="B Nazanin" pitchFamily="2" charset="-78"/>
              </a:rPr>
              <a:t>تداوم تغذيه با شير مادر تا </a:t>
            </a:r>
            <a:r>
              <a:rPr lang="fa-IR" sz="2400" dirty="0" smtClean="0">
                <a:cs typeface="B Nazanin" pitchFamily="2" charset="-78"/>
              </a:rPr>
              <a:t>يكسالگي كشور  </a:t>
            </a:r>
            <a:r>
              <a:rPr lang="fa-IR" sz="2400" dirty="0">
                <a:cs typeface="B Nazanin" pitchFamily="2" charset="-78"/>
              </a:rPr>
              <a:t>84.22% است و در مناطق روستايي 7% بيشتر از شهر است. تداوم تغذيه با شير مادر تا دو </a:t>
            </a:r>
            <a:r>
              <a:rPr lang="fa-IR" sz="2400" dirty="0" smtClean="0">
                <a:cs typeface="B Nazanin" pitchFamily="2" charset="-78"/>
              </a:rPr>
              <a:t>سالگي در كشور  </a:t>
            </a:r>
            <a:r>
              <a:rPr lang="fa-IR" sz="2400" dirty="0">
                <a:cs typeface="B Nazanin" pitchFamily="2" charset="-78"/>
              </a:rPr>
              <a:t>51% است و در روستا 3% بيشتر از شهر است</a:t>
            </a:r>
            <a:r>
              <a:rPr lang="fa-IR" sz="2400" dirty="0" smtClean="0">
                <a:cs typeface="B Nazanin" pitchFamily="2" charset="-78"/>
              </a:rPr>
              <a:t>.</a:t>
            </a:r>
          </a:p>
          <a:p>
            <a:r>
              <a:rPr lang="fa-IR" sz="2400" dirty="0" smtClean="0">
                <a:cs typeface="B Nazanin" pitchFamily="2" charset="-78"/>
              </a:rPr>
              <a:t> </a:t>
            </a:r>
            <a:r>
              <a:rPr lang="fa-IR" sz="2400" dirty="0">
                <a:cs typeface="B Nazanin" pitchFamily="2" charset="-78"/>
              </a:rPr>
              <a:t>درصد كودكاني كه در 8-6 ماهگي شروع به تغذيه با غذاهاي جامد و نيمه جامد و نرم كرده‌اند 75.9% است و در مناطق شهري 5% بيشتر از مناطق روستايي است. </a:t>
            </a:r>
            <a:r>
              <a:rPr lang="fa-IR" sz="2400" dirty="0" smtClean="0">
                <a:cs typeface="B Nazanin" pitchFamily="2" charset="-78"/>
              </a:rPr>
              <a:t>در دانشگاه 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 </a:t>
            </a:r>
            <a:r>
              <a:rPr lang="fa-IR" sz="2400" dirty="0" smtClean="0">
                <a:cs typeface="B Nazanin" pitchFamily="2" charset="-78"/>
              </a:rPr>
              <a:t>% است. </a:t>
            </a:r>
          </a:p>
          <a:p>
            <a:r>
              <a:rPr lang="fa-IR" sz="2400" dirty="0" smtClean="0">
                <a:cs typeface="B Nazanin" pitchFamily="2" charset="-78"/>
              </a:rPr>
              <a:t>مشكل تكاملي در حوزه‌هاي تكلم شمارش، جسمي، اجتماعي عاطفي و آموزشي در كل كشور 22% است. در مردها 23.9% و در زن‌ها 21% ، در شهر 20.9% و در روستا 24.2% است. در دانشگاه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 </a:t>
            </a:r>
            <a:r>
              <a:rPr lang="fa-IR" sz="2400" dirty="0" smtClean="0">
                <a:cs typeface="B Nazanin" pitchFamily="2" charset="-78"/>
              </a:rPr>
              <a:t>% كودكان مشكل تكاملي دارند. </a:t>
            </a:r>
            <a:endParaRPr lang="en-US" sz="2400" dirty="0">
              <a:cs typeface="B Nazanin" pitchFamily="2" charset="-78"/>
            </a:endParaRPr>
          </a:p>
          <a:p>
            <a:endParaRPr lang="fa-IR" sz="24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000" b="1" dirty="0" smtClean="0">
                <a:solidFill>
                  <a:srgbClr val="0070C0"/>
                </a:solidFill>
                <a:cs typeface="B Nazanin" pitchFamily="2" charset="-78"/>
              </a:rPr>
              <a:t/>
            </a:r>
            <a:br>
              <a:rPr lang="fa-IR" sz="2000" b="1" dirty="0" smtClean="0">
                <a:solidFill>
                  <a:srgbClr val="0070C0"/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rgbClr val="0070C0"/>
                </a:solidFill>
                <a:cs typeface="B Nazanin" pitchFamily="2" charset="-78"/>
              </a:rPr>
              <a:t>وضعيت </a:t>
            </a:r>
            <a:r>
              <a:rPr lang="fa-IR" sz="2000" b="1" dirty="0">
                <a:solidFill>
                  <a:srgbClr val="0070C0"/>
                </a:solidFill>
                <a:cs typeface="B Nazanin" pitchFamily="2" charset="-78"/>
              </a:rPr>
              <a:t>موجود بر اساس </a:t>
            </a:r>
            <a:r>
              <a:rPr lang="en-US" sz="2000" b="1" dirty="0">
                <a:solidFill>
                  <a:srgbClr val="0070C0"/>
                </a:solidFill>
                <a:cs typeface="B Nazanin" pitchFamily="2" charset="-78"/>
              </a:rPr>
              <a:t>CHS  </a:t>
            </a:r>
            <a:r>
              <a:rPr lang="fa-IR" sz="2000" b="1" dirty="0" smtClean="0">
                <a:solidFill>
                  <a:srgbClr val="0070C0"/>
                </a:solidFill>
                <a:cs typeface="B Nazanin" pitchFamily="2" charset="-78"/>
              </a:rPr>
              <a:t>92 و مقايسه با كشور  :</a:t>
            </a:r>
            <a:r>
              <a:rPr lang="en-US" sz="2000" dirty="0">
                <a:solidFill>
                  <a:srgbClr val="0070C0"/>
                </a:solidFill>
                <a:cs typeface="B Nazanin" pitchFamily="2" charset="-78"/>
              </a:rPr>
              <a:t/>
            </a:r>
            <a:br>
              <a:rPr lang="en-US" sz="2000" dirty="0">
                <a:solidFill>
                  <a:srgbClr val="0070C0"/>
                </a:solidFill>
                <a:cs typeface="B Nazanin" pitchFamily="2" charset="-78"/>
              </a:rPr>
            </a:br>
            <a:endParaRPr lang="fa-IR" sz="2000" dirty="0">
              <a:solidFill>
                <a:srgbClr val="0070C0"/>
              </a:solidFill>
              <a:cs typeface="B Nazanin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1" y="764698"/>
          <a:ext cx="9144001" cy="5784339"/>
        </p:xfrm>
        <a:graphic>
          <a:graphicData uri="http://schemas.openxmlformats.org/drawingml/2006/table">
            <a:tbl>
              <a:tblPr rtl="1">
                <a:tableStyleId>{BC89EF96-8CEA-46FF-86C4-4CE0E7609802}</a:tableStyleId>
              </a:tblPr>
              <a:tblGrid>
                <a:gridCol w="1516856"/>
                <a:gridCol w="761051"/>
                <a:gridCol w="968261"/>
                <a:gridCol w="1062913"/>
                <a:gridCol w="966984"/>
                <a:gridCol w="966984"/>
                <a:gridCol w="966984"/>
                <a:gridCol w="966984"/>
                <a:gridCol w="966984"/>
              </a:tblGrid>
              <a:tr h="411252">
                <a:tc rowSpan="2">
                  <a:txBody>
                    <a:bodyPr/>
                    <a:lstStyle/>
                    <a:p>
                      <a:pPr marL="57150" indent="-57150"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 dirty="0">
                          <a:cs typeface="B Nazanin" pitchFamily="2" charset="-78"/>
                        </a:rPr>
                        <a:t>شاخص </a:t>
                      </a: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 gridSpan="2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 dirty="0">
                          <a:cs typeface="B Nazanin" pitchFamily="2" charset="-78"/>
                        </a:rPr>
                        <a:t>سال </a:t>
                      </a:r>
                      <a:r>
                        <a:rPr lang="fa-IR" sz="1100" b="1" dirty="0" smtClean="0">
                          <a:cs typeface="B Nazanin" pitchFamily="2" charset="-78"/>
                        </a:rPr>
                        <a:t>90كشور</a:t>
                      </a:r>
                      <a:endParaRPr lang="en-US" sz="1100" b="1" dirty="0">
                        <a:cs typeface="B Nazanin" pitchFamily="2" charset="-78"/>
                      </a:endParaRPr>
                    </a:p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 dirty="0">
                          <a:cs typeface="B Nazanin" pitchFamily="2" charset="-78"/>
                        </a:rPr>
                        <a:t>11550962 فرم</a:t>
                      </a: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 dirty="0" smtClean="0">
                          <a:cs typeface="B Nazanin" pitchFamily="2" charset="-78"/>
                        </a:rPr>
                        <a:t>سال91كشور</a:t>
                      </a:r>
                      <a:endParaRPr lang="en-US" sz="1100" b="1" dirty="0" smtClean="0">
                        <a:cs typeface="B Nazanin" pitchFamily="2" charset="-78"/>
                      </a:endParaRPr>
                    </a:p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 dirty="0" smtClean="0">
                          <a:cs typeface="B Nazanin" pitchFamily="2" charset="-78"/>
                        </a:rPr>
                        <a:t>12650903فرم</a:t>
                      </a: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 dirty="0" smtClean="0">
                          <a:cs typeface="B Nazanin" pitchFamily="2" charset="-78"/>
                        </a:rPr>
                        <a:t>سال 92 كشور</a:t>
                      </a:r>
                    </a:p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 dirty="0" smtClean="0">
                          <a:cs typeface="B Nazanin" pitchFamily="2" charset="-78"/>
                        </a:rPr>
                        <a:t>14080412 فرم</a:t>
                      </a: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 hMerge="1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6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43953" marR="43953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 dirty="0" smtClean="0">
                          <a:cs typeface="B Nazanin" pitchFamily="2" charset="-78"/>
                        </a:rPr>
                        <a:t>سال 92 دانشگاه........................</a:t>
                      </a:r>
                    </a:p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 dirty="0" smtClean="0">
                          <a:cs typeface="B Nazanin" pitchFamily="2" charset="-78"/>
                        </a:rPr>
                        <a:t> ........  فرم</a:t>
                      </a: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 hMerge="1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56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indent="-57150"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 dirty="0">
                          <a:cs typeface="B Nazanin" pitchFamily="2" charset="-78"/>
                        </a:rPr>
                        <a:t>تعداد </a:t>
                      </a: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 dirty="0">
                          <a:cs typeface="B Nazanin" pitchFamily="2" charset="-78"/>
                        </a:rPr>
                        <a:t>درصد </a:t>
                      </a: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 dirty="0">
                          <a:cs typeface="B Nazanin" pitchFamily="2" charset="-78"/>
                        </a:rPr>
                        <a:t>تعداد </a:t>
                      </a: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 dirty="0">
                          <a:cs typeface="B Nazanin" pitchFamily="2" charset="-78"/>
                        </a:rPr>
                        <a:t>درصد </a:t>
                      </a: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 dirty="0">
                          <a:cs typeface="B Nazanin" pitchFamily="2" charset="-78"/>
                        </a:rPr>
                        <a:t>تعداد </a:t>
                      </a: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 dirty="0">
                          <a:cs typeface="B Nazanin" pitchFamily="2" charset="-78"/>
                        </a:rPr>
                        <a:t>درصد </a:t>
                      </a: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 dirty="0">
                          <a:cs typeface="B Nazanin" pitchFamily="2" charset="-78"/>
                        </a:rPr>
                        <a:t>تعداد </a:t>
                      </a: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 dirty="0">
                          <a:cs typeface="B Nazanin" pitchFamily="2" charset="-78"/>
                        </a:rPr>
                        <a:t>درصد </a:t>
                      </a: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329416">
                <a:tc>
                  <a:txBody>
                    <a:bodyPr/>
                    <a:lstStyle/>
                    <a:p>
                      <a:pPr marL="57150" indent="-57150" algn="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زردي شديد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9847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100" b="1" u="none" strike="noStrike" dirty="0">
                          <a:cs typeface="B Nazanin" pitchFamily="2" charset="-78"/>
                        </a:rPr>
                        <a:t>0.09%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en-US" sz="1100" b="1" dirty="0" smtClean="0">
                          <a:cs typeface="B Nazanin" pitchFamily="2" charset="-78"/>
                        </a:rPr>
                        <a:t>11112</a:t>
                      </a: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1" u="none" strike="noStrike">
                          <a:cs typeface="B Nazanin" pitchFamily="2" charset="-78"/>
                        </a:rPr>
                        <a:t>0.09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11688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0.08%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83836">
                <a:tc>
                  <a:txBody>
                    <a:bodyPr/>
                    <a:lstStyle/>
                    <a:p>
                      <a:pPr marL="57150" indent="-57150" algn="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زردي شديد بهتر شده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8572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100" b="1" u="none" strike="noStrike" dirty="0">
                          <a:cs typeface="B Nazanin" pitchFamily="2" charset="-78"/>
                        </a:rPr>
                        <a:t>87.05%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en-US" sz="1100" b="1" dirty="0" smtClean="0">
                          <a:cs typeface="B Nazanin" pitchFamily="2" charset="-78"/>
                        </a:rPr>
                        <a:t>97716</a:t>
                      </a:r>
                      <a:endParaRPr lang="en-US" sz="11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1" u="none" strike="noStrike">
                          <a:cs typeface="B Nazanin" pitchFamily="2" charset="-78"/>
                        </a:rPr>
                        <a:t>879.37</a:t>
                      </a:r>
                      <a:endParaRPr lang="fa-IR" sz="1100" b="1" i="0" u="none" strike="noStrike">
                        <a:solidFill>
                          <a:srgbClr val="FF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10199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87.26%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81765">
                <a:tc>
                  <a:txBody>
                    <a:bodyPr/>
                    <a:lstStyle/>
                    <a:p>
                      <a:pPr marL="57150" indent="-57150" algn="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زردي خفيف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113651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100" b="1" u="none" strike="noStrike" dirty="0">
                          <a:cs typeface="B Nazanin" pitchFamily="2" charset="-78"/>
                        </a:rPr>
                        <a:t>0.98%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en-US" sz="1100" b="1" dirty="0" smtClean="0">
                          <a:cs typeface="B Nazanin" pitchFamily="2" charset="-78"/>
                        </a:rPr>
                        <a:t>128844</a:t>
                      </a: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1" u="none" strike="noStrike">
                          <a:cs typeface="B Nazanin" pitchFamily="2" charset="-78"/>
                        </a:rPr>
                        <a:t>1.02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149263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1.06%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6662">
                <a:tc>
                  <a:txBody>
                    <a:bodyPr/>
                    <a:lstStyle/>
                    <a:p>
                      <a:pPr marL="57150" indent="-57150" algn="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زردي خفيف بهتر شده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103152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100" b="1" u="none" strike="noStrike" dirty="0">
                          <a:cs typeface="B Nazanin" pitchFamily="2" charset="-78"/>
                        </a:rPr>
                        <a:t>90.76%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en-US" sz="1100" b="1" dirty="0" smtClean="0">
                          <a:cs typeface="B Nazanin" pitchFamily="2" charset="-78"/>
                        </a:rPr>
                        <a:t>117685</a:t>
                      </a: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1" u="none" strike="noStrike">
                          <a:cs typeface="B Nazanin" pitchFamily="2" charset="-78"/>
                        </a:rPr>
                        <a:t>91.34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136119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91.19%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54830">
                <a:tc>
                  <a:txBody>
                    <a:bodyPr/>
                    <a:lstStyle/>
                    <a:p>
                      <a:pPr marL="57150" indent="-57150" algn="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زردي طولاني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11093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100" b="1" u="none" strike="noStrike" dirty="0">
                          <a:cs typeface="B Nazanin" pitchFamily="2" charset="-78"/>
                        </a:rPr>
                        <a:t>0.10%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en-US" sz="1100" b="1" dirty="0" smtClean="0">
                          <a:cs typeface="B Nazanin" pitchFamily="2" charset="-78"/>
                        </a:rPr>
                        <a:t>12710</a:t>
                      </a: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1" u="none" strike="noStrike">
                          <a:cs typeface="B Nazanin" pitchFamily="2" charset="-78"/>
                        </a:rPr>
                        <a:t>0.10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14674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0.10%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marL="57150" indent="-57150" algn="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زردي طولاني بهتر شده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8408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100" b="1" u="none" strike="noStrike" dirty="0">
                          <a:cs typeface="B Nazanin" pitchFamily="2" charset="-78"/>
                        </a:rPr>
                        <a:t>75.80%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en-US" sz="1100" b="1" dirty="0" smtClean="0">
                          <a:cs typeface="B Nazanin" pitchFamily="2" charset="-78"/>
                        </a:rPr>
                        <a:t>10186</a:t>
                      </a: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1" u="none" strike="noStrike">
                          <a:cs typeface="B Nazanin" pitchFamily="2" charset="-78"/>
                        </a:rPr>
                        <a:t>80.14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11499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78.36%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24665">
                <a:tc>
                  <a:txBody>
                    <a:bodyPr/>
                    <a:lstStyle/>
                    <a:p>
                      <a:pPr marL="57150" indent="-57150" algn="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كم وزني شديد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29410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100" b="1" u="none" strike="noStrike" dirty="0">
                          <a:cs typeface="B Nazanin" pitchFamily="2" charset="-78"/>
                        </a:rPr>
                        <a:t>0.25%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cs typeface="B Nazanin" pitchFamily="2" charset="-78"/>
                        </a:rPr>
                        <a:t>31876</a:t>
                      </a:r>
                      <a:endParaRPr lang="en-US" sz="1100" b="1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1" u="none" strike="noStrike">
                          <a:cs typeface="B Nazanin" pitchFamily="2" charset="-78"/>
                        </a:rPr>
                        <a:t>0.25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36320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0.26%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marL="57150" indent="-57150" algn="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كم وزني شديد بهتر شده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14235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100" b="1" u="none" strike="noStrike" dirty="0">
                          <a:cs typeface="B Nazanin" pitchFamily="2" charset="-78"/>
                        </a:rPr>
                        <a:t>48.40%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cs typeface="B Nazanin" pitchFamily="2" charset="-78"/>
                        </a:rPr>
                        <a:t>15375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1" u="none" strike="noStrike">
                          <a:cs typeface="B Nazanin" pitchFamily="2" charset="-78"/>
                        </a:rPr>
                        <a:t>48.23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16760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46.15%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marL="57150" indent="-57150" algn="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اختلال رشد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878351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100" b="1" u="none" strike="noStrike" dirty="0">
                          <a:cs typeface="B Nazanin" pitchFamily="2" charset="-78"/>
                        </a:rPr>
                        <a:t>7.60%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cs typeface="B Nazanin" pitchFamily="2" charset="-78"/>
                        </a:rPr>
                        <a:t>908026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1" u="none" strike="noStrike">
                          <a:cs typeface="B Nazanin" pitchFamily="2" charset="-78"/>
                        </a:rPr>
                        <a:t>7.18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948611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6.74%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marL="57150" indent="-57150" algn="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اختلال رشد بهتر شده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530710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100" b="1" u="none" strike="noStrike" dirty="0">
                          <a:cs typeface="B Nazanin" pitchFamily="2" charset="-78"/>
                        </a:rPr>
                        <a:t>60.42%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cs typeface="B Nazanin" pitchFamily="2" charset="-78"/>
                        </a:rPr>
                        <a:t>545338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1" u="none" strike="noStrike">
                          <a:cs typeface="B Nazanin" pitchFamily="2" charset="-78"/>
                        </a:rPr>
                        <a:t>60.06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563603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59.41%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marL="57150" indent="-57150" algn="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رشد نامعلوم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359738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100" b="1" u="none" strike="noStrike" dirty="0">
                          <a:cs typeface="B Nazanin" pitchFamily="2" charset="-78"/>
                        </a:rPr>
                        <a:t>3.11%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cs typeface="B Nazanin" pitchFamily="2" charset="-78"/>
                        </a:rPr>
                        <a:t>344698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1" u="none" strike="noStrike">
                          <a:cs typeface="B Nazanin" pitchFamily="2" charset="-78"/>
                        </a:rPr>
                        <a:t>2.72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366684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2.60%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marL="57150" indent="-57150" algn="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رشد نامعلوم بهتر شده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183952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100" b="1" u="none" strike="noStrike" dirty="0">
                          <a:cs typeface="B Nazanin" pitchFamily="2" charset="-78"/>
                        </a:rPr>
                        <a:t>51.13%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cs typeface="B Nazanin" pitchFamily="2" charset="-78"/>
                        </a:rPr>
                        <a:t>202299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1" u="none" strike="noStrike">
                          <a:cs typeface="B Nazanin" pitchFamily="2" charset="-78"/>
                        </a:rPr>
                        <a:t>58.69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213194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58.14%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marL="57150" indent="-57150" algn="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كوتاه قدي شديد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 b="1" kern="1200">
                          <a:cs typeface="B Nazanin" pitchFamily="2" charset="-78"/>
                        </a:rPr>
                        <a:t>16982</a:t>
                      </a:r>
                      <a:endParaRPr lang="en-US" sz="11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100" b="1" u="none" strike="noStrike" dirty="0">
                          <a:cs typeface="B Nazanin" pitchFamily="2" charset="-78"/>
                        </a:rPr>
                        <a:t>0.15%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cs typeface="B Nazanin" pitchFamily="2" charset="-78"/>
                        </a:rPr>
                        <a:t>17219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1" u="none" strike="noStrike">
                          <a:cs typeface="B Nazanin" pitchFamily="2" charset="-78"/>
                        </a:rPr>
                        <a:t>0.14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21042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0.15%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marL="57150" indent="-57150" algn="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كوتاه قدي شديد بهتر شده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 b="1" kern="1200">
                          <a:cs typeface="B Nazanin" pitchFamily="2" charset="-78"/>
                        </a:rPr>
                        <a:t>5818</a:t>
                      </a:r>
                      <a:endParaRPr lang="en-US" sz="11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100" b="1" u="none" strike="noStrike" dirty="0">
                          <a:cs typeface="B Nazanin" pitchFamily="2" charset="-78"/>
                        </a:rPr>
                        <a:t>34.26%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cs typeface="B Nazanin" pitchFamily="2" charset="-78"/>
                        </a:rPr>
                        <a:t>5772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1" u="none" strike="noStrike">
                          <a:cs typeface="B Nazanin" pitchFamily="2" charset="-78"/>
                        </a:rPr>
                        <a:t>33.52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6598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31.36%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marL="57150" indent="-57150" algn="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رشد قدي نامطلوب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 b="1" kern="1200">
                          <a:cs typeface="B Nazanin" pitchFamily="2" charset="-78"/>
                        </a:rPr>
                        <a:t>292765</a:t>
                      </a:r>
                      <a:endParaRPr lang="en-US" sz="11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100" b="1" u="none" strike="noStrike" dirty="0">
                          <a:cs typeface="B Nazanin" pitchFamily="2" charset="-78"/>
                        </a:rPr>
                        <a:t>2.53%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cs typeface="B Nazanin" pitchFamily="2" charset="-78"/>
                        </a:rPr>
                        <a:t>318440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1" u="none" strike="noStrike">
                          <a:cs typeface="B Nazanin" pitchFamily="2" charset="-78"/>
                        </a:rPr>
                        <a:t>2.52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338144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2.40%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marL="57150" indent="-57150" algn="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كوتاه قدي نامطلوب بهتر شده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 b="1" kern="1200">
                          <a:cs typeface="B Nazanin" pitchFamily="2" charset="-78"/>
                        </a:rPr>
                        <a:t>113496</a:t>
                      </a:r>
                      <a:endParaRPr lang="en-US" sz="11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100" b="1" u="none" strike="noStrike" dirty="0">
                          <a:cs typeface="B Nazanin" pitchFamily="2" charset="-78"/>
                        </a:rPr>
                        <a:t>38.77%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cs typeface="B Nazanin" pitchFamily="2" charset="-78"/>
                        </a:rPr>
                        <a:t>123672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1" u="none" strike="noStrike">
                          <a:cs typeface="B Nazanin" pitchFamily="2" charset="-78"/>
                        </a:rPr>
                        <a:t>38.84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128263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37.93%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marL="57150" indent="-57150" algn="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رشد قدي نامعلوم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 b="1" kern="1200">
                          <a:cs typeface="B Nazanin" pitchFamily="2" charset="-78"/>
                        </a:rPr>
                        <a:t>301590</a:t>
                      </a:r>
                      <a:endParaRPr lang="en-US" sz="11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100" b="1" u="none" strike="noStrike" dirty="0">
                          <a:cs typeface="B Nazanin" pitchFamily="2" charset="-78"/>
                        </a:rPr>
                        <a:t>2.61%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cs typeface="B Nazanin" pitchFamily="2" charset="-78"/>
                        </a:rPr>
                        <a:t>329537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1" u="none" strike="noStrike">
                          <a:cs typeface="B Nazanin" pitchFamily="2" charset="-78"/>
                        </a:rPr>
                        <a:t>2.60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350499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2.49%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marL="57150" indent="-57150" algn="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رشد قدي نامعلوم بهتر شده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 b="1" kern="1200">
                          <a:cs typeface="B Nazanin" pitchFamily="2" charset="-78"/>
                        </a:rPr>
                        <a:t>137284</a:t>
                      </a:r>
                      <a:endParaRPr lang="en-US" sz="11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100" b="1" u="none" strike="noStrike" dirty="0">
                          <a:cs typeface="B Nazanin" pitchFamily="2" charset="-78"/>
                        </a:rPr>
                        <a:t>45.52%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cs typeface="B Nazanin" pitchFamily="2" charset="-78"/>
                        </a:rPr>
                        <a:t>153719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1" u="none" strike="noStrike">
                          <a:cs typeface="B Nazanin" pitchFamily="2" charset="-78"/>
                        </a:rPr>
                        <a:t>46.65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165604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47.25%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marL="57150" indent="-57150" algn="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دور سر غير طبيعي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 b="1" kern="1200">
                          <a:cs typeface="B Nazanin" pitchFamily="2" charset="-78"/>
                        </a:rPr>
                        <a:t>26577</a:t>
                      </a:r>
                      <a:endParaRPr lang="en-US" sz="11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100" b="1" u="none" strike="noStrike" dirty="0">
                          <a:cs typeface="B Nazanin" pitchFamily="2" charset="-78"/>
                        </a:rPr>
                        <a:t>0.23%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cs typeface="B Nazanin" pitchFamily="2" charset="-78"/>
                        </a:rPr>
                        <a:t>26053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1" u="none" strike="noStrike">
                          <a:cs typeface="B Nazanin" pitchFamily="2" charset="-78"/>
                        </a:rPr>
                        <a:t>0.21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28033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0.20%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marL="57150" indent="-57150" algn="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دور سر غير طبيعي بهتر شده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 b="1" kern="1200">
                          <a:cs typeface="B Nazanin" pitchFamily="2" charset="-78"/>
                        </a:rPr>
                        <a:t>12210</a:t>
                      </a:r>
                      <a:endParaRPr lang="en-US" sz="11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100" b="1" u="none" strike="noStrike" dirty="0">
                          <a:cs typeface="B Nazanin" pitchFamily="2" charset="-78"/>
                        </a:rPr>
                        <a:t>45.94%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cs typeface="B Nazanin" pitchFamily="2" charset="-78"/>
                        </a:rPr>
                        <a:t>11634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1" u="none" strike="noStrike">
                          <a:cs typeface="B Nazanin" pitchFamily="2" charset="-78"/>
                        </a:rPr>
                        <a:t>44.66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13032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46.49%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marL="57150" indent="-57150" algn="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دور سر نامطلوب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 b="1" kern="1200">
                          <a:cs typeface="B Nazanin" pitchFamily="2" charset="-78"/>
                        </a:rPr>
                        <a:t>193461</a:t>
                      </a:r>
                      <a:endParaRPr lang="en-US" sz="11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100" b="1" u="none" strike="noStrike" dirty="0">
                          <a:cs typeface="B Nazanin" pitchFamily="2" charset="-78"/>
                        </a:rPr>
                        <a:t>1.67%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cs typeface="B Nazanin" pitchFamily="2" charset="-78"/>
                        </a:rPr>
                        <a:t>218517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1" u="none" strike="noStrike">
                          <a:cs typeface="B Nazanin" pitchFamily="2" charset="-78"/>
                        </a:rPr>
                        <a:t>1.73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239102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1.70%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marL="57150" indent="-57150" algn="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دور سر نامطلوب بهتر شده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 b="1" kern="1200">
                          <a:cs typeface="B Nazanin" pitchFamily="2" charset="-78"/>
                        </a:rPr>
                        <a:t>114913</a:t>
                      </a:r>
                      <a:endParaRPr lang="en-US" sz="11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100" b="1" u="none" strike="noStrike" dirty="0">
                          <a:cs typeface="B Nazanin" pitchFamily="2" charset="-78"/>
                        </a:rPr>
                        <a:t>59.40%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cs typeface="B Nazanin" pitchFamily="2" charset="-78"/>
                        </a:rPr>
                        <a:t>132001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1" u="none" strike="noStrike">
                          <a:cs typeface="B Nazanin" pitchFamily="2" charset="-78"/>
                        </a:rPr>
                        <a:t>60.41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142319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59.52%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marL="57150" indent="-57150" algn="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دور سر نامعلوم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 b="1" kern="1200">
                          <a:cs typeface="B Nazanin" pitchFamily="2" charset="-78"/>
                        </a:rPr>
                        <a:t>265991</a:t>
                      </a:r>
                      <a:endParaRPr lang="en-US" sz="11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100" b="1" u="none" strike="noStrike" dirty="0">
                          <a:cs typeface="B Nazanin" pitchFamily="2" charset="-78"/>
                        </a:rPr>
                        <a:t>2.30%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cs typeface="B Nazanin" pitchFamily="2" charset="-78"/>
                        </a:rPr>
                        <a:t>288296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1" u="none" strike="noStrike">
                          <a:cs typeface="B Nazanin" pitchFamily="2" charset="-78"/>
                        </a:rPr>
                        <a:t>2.28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314174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>
                          <a:cs typeface="B Nazanin" pitchFamily="2" charset="-78"/>
                        </a:rPr>
                        <a:t>2.23%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marL="57150" indent="-57150" algn="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100" b="1">
                          <a:cs typeface="B Nazanin" pitchFamily="2" charset="-78"/>
                        </a:rPr>
                        <a:t>دور سر نامعلوم بهتر شده</a:t>
                      </a: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 b="1" kern="1200">
                          <a:cs typeface="B Nazanin" pitchFamily="2" charset="-78"/>
                        </a:rPr>
                        <a:t>156999</a:t>
                      </a:r>
                      <a:endParaRPr lang="en-US" sz="11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100" b="1" u="none" strike="noStrike" dirty="0">
                          <a:cs typeface="B Nazanin" pitchFamily="2" charset="-78"/>
                        </a:rPr>
                        <a:t>59.02%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cs typeface="B Nazanin" pitchFamily="2" charset="-78"/>
                        </a:rPr>
                        <a:t>175272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1" u="none" strike="noStrike" dirty="0">
                          <a:cs typeface="B Nazanin" pitchFamily="2" charset="-78"/>
                        </a:rPr>
                        <a:t>60.80</a:t>
                      </a:r>
                      <a:endParaRPr lang="fa-IR" sz="1100" b="1" i="0" u="none" strike="noStrike" dirty="0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 dirty="0">
                          <a:cs typeface="B Nazanin" pitchFamily="2" charset="-78"/>
                        </a:rPr>
                        <a:t>186555</a:t>
                      </a:r>
                      <a:endParaRPr lang="fa-IR" sz="11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100" b="1" u="none" strike="noStrike" dirty="0">
                          <a:cs typeface="B Nazanin" pitchFamily="2" charset="-78"/>
                        </a:rPr>
                        <a:t>59.38%</a:t>
                      </a:r>
                      <a:endParaRPr lang="fa-IR" sz="11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41805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a-IR" sz="2400" b="1" dirty="0" smtClean="0">
                <a:solidFill>
                  <a:srgbClr val="0070C0"/>
                </a:solidFill>
                <a:cs typeface="B Nazanin" pitchFamily="2" charset="-78"/>
              </a:rPr>
              <a:t>وضعيت موجود بر اساس </a:t>
            </a:r>
            <a:r>
              <a:rPr lang="en-US" sz="2400" b="1" dirty="0" smtClean="0">
                <a:solidFill>
                  <a:srgbClr val="0070C0"/>
                </a:solidFill>
                <a:cs typeface="B Nazanin" pitchFamily="2" charset="-78"/>
              </a:rPr>
              <a:t>CHS  </a:t>
            </a:r>
            <a:r>
              <a:rPr lang="fa-IR" sz="2400" b="1" dirty="0" smtClean="0">
                <a:solidFill>
                  <a:srgbClr val="0070C0"/>
                </a:solidFill>
                <a:cs typeface="B Nazanin" pitchFamily="2" charset="-78"/>
              </a:rPr>
              <a:t>92 و مقايسه آن با كشور</a:t>
            </a:r>
            <a:endParaRPr lang="fa-IR" sz="2400" dirty="0">
              <a:solidFill>
                <a:srgbClr val="0070C0"/>
              </a:solidFill>
              <a:cs typeface="B Nazanin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1" y="908720"/>
          <a:ext cx="8712966" cy="5446430"/>
        </p:xfrm>
        <a:graphic>
          <a:graphicData uri="http://schemas.openxmlformats.org/drawingml/2006/table">
            <a:tbl>
              <a:tblPr rtl="1">
                <a:tableStyleId>{BC89EF96-8CEA-46FF-86C4-4CE0E7609802}</a:tableStyleId>
              </a:tblPr>
              <a:tblGrid>
                <a:gridCol w="1628763"/>
                <a:gridCol w="588438"/>
                <a:gridCol w="775909"/>
                <a:gridCol w="704546"/>
                <a:gridCol w="1003062"/>
                <a:gridCol w="1003062"/>
                <a:gridCol w="1003062"/>
                <a:gridCol w="1003062"/>
                <a:gridCol w="1003062"/>
              </a:tblGrid>
              <a:tr h="687349">
                <a:tc rowSpan="2"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شاخص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سال 90</a:t>
                      </a:r>
                      <a:endParaRPr lang="en-US" sz="1000" b="1" dirty="0">
                        <a:cs typeface="B Nazanin" pitchFamily="2" charset="-78"/>
                      </a:endParaRPr>
                    </a:p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11550962 فرم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سال91</a:t>
                      </a:r>
                      <a:endParaRPr lang="en-US" sz="1000" b="1" dirty="0">
                        <a:cs typeface="B Nazanin" pitchFamily="2" charset="-78"/>
                      </a:endParaRPr>
                    </a:p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12650903 فرم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سال 92 كشور</a:t>
                      </a:r>
                    </a:p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14080412  فرم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kern="1200" dirty="0" smtClean="0">
                          <a:cs typeface="B Nazanin" pitchFamily="2" charset="-78"/>
                        </a:rPr>
                        <a:t>سال 92دانشگاه </a:t>
                      </a:r>
                      <a:r>
                        <a:rPr lang="fa-IR" sz="1000" b="1" dirty="0" smtClean="0">
                          <a:cs typeface="B Nazanin" pitchFamily="2" charset="-78"/>
                        </a:rPr>
                        <a:t>..........</a:t>
                      </a:r>
                      <a:endParaRPr lang="fa-IR" sz="1000" b="1" kern="1200" dirty="0" smtClean="0">
                        <a:cs typeface="B Nazanin" pitchFamily="2" charset="-78"/>
                      </a:endParaRPr>
                    </a:p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..........    </a:t>
                      </a:r>
                      <a:r>
                        <a:rPr lang="fa-IR" sz="1000" b="1" kern="1200" dirty="0" smtClean="0">
                          <a:cs typeface="B Nazanin" pitchFamily="2" charset="-78"/>
                        </a:rPr>
                        <a:t>فرم</a:t>
                      </a:r>
                      <a:endParaRPr lang="en-US" sz="1000" b="1" kern="1200" dirty="0" smtClean="0">
                        <a:cs typeface="B Nazanin" pitchFamily="2" charset="-78"/>
                      </a:endParaRPr>
                    </a:p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4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Yagu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تعداد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>
                          <a:cs typeface="B Nazanin" pitchFamily="2" charset="-78"/>
                        </a:rPr>
                        <a:t>درصد</a:t>
                      </a:r>
                      <a:endParaRPr lang="en-US" sz="10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تعداد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درصد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kern="1200" dirty="0" smtClean="0">
                          <a:cs typeface="B Nazanin" pitchFamily="2" charset="-78"/>
                        </a:rPr>
                        <a:t>تعداد</a:t>
                      </a: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kern="1200" dirty="0" smtClean="0">
                          <a:cs typeface="B Nazanin" pitchFamily="2" charset="-78"/>
                        </a:rPr>
                        <a:t>درصد</a:t>
                      </a: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27003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مشكل تغذيه‌اي </a:t>
                      </a:r>
                      <a:endParaRPr lang="en-US" sz="1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286867</a:t>
                      </a:r>
                      <a:endParaRPr lang="en-US" sz="1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000" b="1" u="none" strike="noStrike" dirty="0">
                          <a:cs typeface="B Nazanin" pitchFamily="2" charset="-78"/>
                        </a:rPr>
                        <a:t>2.48%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cs typeface="B Nazanin" pitchFamily="2" charset="-78"/>
                        </a:rPr>
                        <a:t>348474</a:t>
                      </a: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000" b="1" u="none" strike="noStrike" dirty="0">
                          <a:cs typeface="B Nazanin" pitchFamily="2" charset="-78"/>
                        </a:rPr>
                        <a:t>2.75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409000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2.90%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fa-IR" sz="1000" b="1"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fa-IR" sz="1000" b="1"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</a:tr>
              <a:tr h="27003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مشكل تغذيه‌اي بهتر شده </a:t>
                      </a:r>
                      <a:endParaRPr lang="en-US" sz="1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161319</a:t>
                      </a:r>
                      <a:endParaRPr lang="en-US" sz="1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000" b="1" u="none" strike="noStrike" dirty="0">
                          <a:cs typeface="B Nazanin" pitchFamily="2" charset="-78"/>
                        </a:rPr>
                        <a:t>56.23%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cs typeface="B Nazanin" pitchFamily="2" charset="-78"/>
                        </a:rPr>
                        <a:t>195853</a:t>
                      </a: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000" b="1" u="none" strike="noStrike">
                          <a:cs typeface="B Nazanin" pitchFamily="2" charset="-78"/>
                        </a:rPr>
                        <a:t>56.20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228496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55.87%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fa-IR" sz="1000" b="1"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fa-IR" sz="1000" b="1"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</a:tr>
              <a:tr h="27003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مشكل دنداني شديد </a:t>
                      </a:r>
                      <a:endParaRPr lang="en-US" sz="1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19256</a:t>
                      </a:r>
                      <a:endParaRPr lang="en-US" sz="1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000" b="1" u="none" strike="noStrike" dirty="0">
                          <a:cs typeface="B Nazanin" pitchFamily="2" charset="-78"/>
                        </a:rPr>
                        <a:t>0.17%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cs typeface="B Nazanin" pitchFamily="2" charset="-78"/>
                        </a:rPr>
                        <a:t>20121</a:t>
                      </a: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000" b="1" u="none" strike="noStrike">
                          <a:cs typeface="B Nazanin" pitchFamily="2" charset="-78"/>
                        </a:rPr>
                        <a:t>0.16</a:t>
                      </a:r>
                      <a:endParaRPr lang="fa-IR" sz="1000" b="1" i="0" u="none" strike="noStrike">
                        <a:solidFill>
                          <a:srgbClr val="FF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20499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0.15%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fa-IR" sz="1000" b="1"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fa-IR" sz="1000" b="1"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</a:tr>
              <a:tr h="27003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مشكل دنداني شديد بهتر شده </a:t>
                      </a:r>
                      <a:endParaRPr lang="en-US" sz="1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4128</a:t>
                      </a:r>
                      <a:endParaRPr lang="en-US" sz="1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000" b="1" u="none" strike="noStrike" dirty="0">
                          <a:cs typeface="B Nazanin" pitchFamily="2" charset="-78"/>
                        </a:rPr>
                        <a:t>21.44%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cs typeface="B Nazanin" pitchFamily="2" charset="-78"/>
                        </a:rPr>
                        <a:t>262177</a:t>
                      </a: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000" b="1" u="none" strike="noStrike">
                          <a:cs typeface="B Nazanin" pitchFamily="2" charset="-78"/>
                        </a:rPr>
                        <a:t>1303.00</a:t>
                      </a:r>
                      <a:endParaRPr lang="fa-IR" sz="1000" b="1" i="0" u="none" strike="noStrike">
                        <a:solidFill>
                          <a:srgbClr val="FF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4760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23.22%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fa-IR" sz="1000" b="1"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fa-IR" sz="1000" b="1"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</a:tr>
              <a:tr h="27003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مشكل دنداني </a:t>
                      </a:r>
                      <a:endParaRPr lang="en-US" sz="1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233350</a:t>
                      </a:r>
                      <a:endParaRPr lang="en-US" sz="1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000" b="1" u="none" strike="noStrike" dirty="0">
                          <a:cs typeface="B Nazanin" pitchFamily="2" charset="-78"/>
                        </a:rPr>
                        <a:t>2.02%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cs typeface="B Nazanin" pitchFamily="2" charset="-78"/>
                        </a:rPr>
                        <a:t>262177</a:t>
                      </a: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000" b="1" u="none" strike="noStrike">
                          <a:cs typeface="B Nazanin" pitchFamily="2" charset="-78"/>
                        </a:rPr>
                        <a:t>2.07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283822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2.02%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fa-IR" sz="1000" b="1"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fa-IR" sz="1000" b="1"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</a:tr>
              <a:tr h="27003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مشكل دنداني بهتر شده</a:t>
                      </a:r>
                      <a:endParaRPr lang="en-US" sz="1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47580</a:t>
                      </a:r>
                      <a:endParaRPr lang="en-US" sz="1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000" b="1" u="none" strike="noStrike" dirty="0">
                          <a:cs typeface="B Nazanin" pitchFamily="2" charset="-78"/>
                        </a:rPr>
                        <a:t>20.39%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cs typeface="B Nazanin" pitchFamily="2" charset="-78"/>
                        </a:rPr>
                        <a:t>43874</a:t>
                      </a: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000" b="1" u="none" strike="noStrike">
                          <a:cs typeface="B Nazanin" pitchFamily="2" charset="-78"/>
                        </a:rPr>
                        <a:t>16.73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45370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15.99%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fa-IR" sz="1000" b="1"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fa-IR" sz="1000" b="1"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</a:tr>
              <a:tr h="34367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مشكل بينايي </a:t>
                      </a:r>
                      <a:endParaRPr lang="en-US" sz="1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11610</a:t>
                      </a:r>
                      <a:endParaRPr lang="en-US" sz="1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000" b="1" u="none" strike="noStrike" dirty="0">
                          <a:cs typeface="B Nazanin" pitchFamily="2" charset="-78"/>
                        </a:rPr>
                        <a:t>0.10%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cs typeface="B Nazanin" pitchFamily="2" charset="-78"/>
                        </a:rPr>
                        <a:t>12387</a:t>
                      </a: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000" b="1" u="none" strike="noStrike">
                          <a:cs typeface="B Nazanin" pitchFamily="2" charset="-78"/>
                        </a:rPr>
                        <a:t>0.10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12290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0.09%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fa-IR" sz="1000" b="1"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fa-IR" sz="1000" b="1"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</a:tr>
              <a:tr h="38950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مشكل بينايي بهتر شده </a:t>
                      </a:r>
                      <a:endParaRPr lang="en-US" sz="1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3896</a:t>
                      </a:r>
                      <a:endParaRPr lang="en-US" sz="1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000" b="1" u="none" strike="noStrike" dirty="0">
                          <a:cs typeface="B Nazanin" pitchFamily="2" charset="-78"/>
                        </a:rPr>
                        <a:t>33.56%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cs typeface="B Nazanin" pitchFamily="2" charset="-78"/>
                        </a:rPr>
                        <a:t>3693</a:t>
                      </a: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000" b="1" u="none" strike="noStrike">
                          <a:cs typeface="B Nazanin" pitchFamily="2" charset="-78"/>
                        </a:rPr>
                        <a:t>29.81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3660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29.78%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fa-IR" sz="1000" b="1"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fa-IR" sz="1000" b="1"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</a:tr>
              <a:tr h="34367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مشكل تكاملي شديد</a:t>
                      </a:r>
                      <a:endParaRPr lang="en-US" sz="1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9872</a:t>
                      </a:r>
                      <a:endParaRPr lang="en-US" sz="1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000" b="1" u="none" strike="noStrike" dirty="0">
                          <a:cs typeface="B Nazanin" pitchFamily="2" charset="-78"/>
                        </a:rPr>
                        <a:t>0.09%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cs typeface="B Nazanin" pitchFamily="2" charset="-78"/>
                        </a:rPr>
                        <a:t>9061</a:t>
                      </a: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000" b="1" u="none" strike="noStrike">
                          <a:cs typeface="B Nazanin" pitchFamily="2" charset="-78"/>
                        </a:rPr>
                        <a:t>0.07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8773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0.06%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fa-IR" sz="1000" b="1"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fa-IR" sz="1000" b="1"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</a:tr>
              <a:tr h="34367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مشكل تكاملي شديد بهتر شده</a:t>
                      </a:r>
                      <a:endParaRPr lang="en-US" sz="1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1787</a:t>
                      </a:r>
                      <a:endParaRPr lang="en-US" sz="1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000" b="1" u="none" strike="noStrike" dirty="0">
                          <a:cs typeface="B Nazanin" pitchFamily="2" charset="-78"/>
                        </a:rPr>
                        <a:t>18.10%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cs typeface="B Nazanin" pitchFamily="2" charset="-78"/>
                        </a:rPr>
                        <a:t>1285</a:t>
                      </a: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000" b="1" u="none" strike="noStrike">
                          <a:cs typeface="B Nazanin" pitchFamily="2" charset="-78"/>
                        </a:rPr>
                        <a:t>14.18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1254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14.29%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fa-IR" sz="1000" b="1"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fa-IR" sz="1000" b="1"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</a:tr>
              <a:tr h="34367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مشكل تكاملي </a:t>
                      </a:r>
                      <a:endParaRPr lang="en-US" sz="1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17520</a:t>
                      </a:r>
                      <a:endParaRPr lang="en-US" sz="1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000" b="1" u="none" strike="noStrike" dirty="0">
                          <a:cs typeface="B Nazanin" pitchFamily="2" charset="-78"/>
                        </a:rPr>
                        <a:t>0.15%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cs typeface="B Nazanin" pitchFamily="2" charset="-78"/>
                        </a:rPr>
                        <a:t>19524</a:t>
                      </a: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000" b="1" u="none" strike="noStrike">
                          <a:cs typeface="B Nazanin" pitchFamily="2" charset="-78"/>
                        </a:rPr>
                        <a:t>0.15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22972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0.16%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fa-IR" sz="1000" b="1"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fa-IR" sz="1000" b="1"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</a:tr>
              <a:tr h="34367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مشكل تكاملي بهتر شده </a:t>
                      </a:r>
                      <a:endParaRPr lang="en-US" sz="1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8967</a:t>
                      </a:r>
                      <a:endParaRPr lang="en-US" sz="1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000" b="1" u="none" strike="noStrike" dirty="0">
                          <a:cs typeface="B Nazanin" pitchFamily="2" charset="-78"/>
                        </a:rPr>
                        <a:t>51.18%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cs typeface="B Nazanin" pitchFamily="2" charset="-78"/>
                        </a:rPr>
                        <a:t>9878</a:t>
                      </a: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000" b="1" u="none" strike="noStrike">
                          <a:cs typeface="B Nazanin" pitchFamily="2" charset="-78"/>
                        </a:rPr>
                        <a:t>50.59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11842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51.55%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fa-IR" sz="1000" b="1"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fa-IR" sz="1000" b="1"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</a:tr>
              <a:tr h="34367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مصرف ناقص مكمل </a:t>
                      </a:r>
                      <a:endParaRPr lang="en-US" sz="1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169471</a:t>
                      </a:r>
                      <a:endParaRPr lang="en-US" sz="1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000" b="1" u="none" strike="noStrike" dirty="0">
                          <a:cs typeface="B Nazanin" pitchFamily="2" charset="-78"/>
                        </a:rPr>
                        <a:t>1.47%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cs typeface="B Nazanin" pitchFamily="2" charset="-78"/>
                        </a:rPr>
                        <a:t>194079</a:t>
                      </a: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000" b="1" u="none" strike="noStrike">
                          <a:cs typeface="B Nazanin" pitchFamily="2" charset="-78"/>
                        </a:rPr>
                        <a:t>1.53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231540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1.64%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fa-IR" sz="1000" b="1"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fa-IR" sz="1000" b="1"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</a:tr>
              <a:tr h="34367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مصرف ناقص مكمل بهتر شده</a:t>
                      </a:r>
                      <a:endParaRPr lang="en-US" sz="1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000" b="1" kern="1200">
                          <a:cs typeface="B Nazanin" pitchFamily="2" charset="-78"/>
                        </a:rPr>
                        <a:t>88184</a:t>
                      </a:r>
                      <a:endParaRPr lang="en-US" sz="1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000" b="1" u="none" strike="noStrike" dirty="0">
                          <a:cs typeface="B Nazanin" pitchFamily="2" charset="-78"/>
                        </a:rPr>
                        <a:t>52.03%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cs typeface="B Nazanin" pitchFamily="2" charset="-78"/>
                        </a:rPr>
                        <a:t>94404</a:t>
                      </a: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000" b="1" u="none" strike="noStrike" dirty="0">
                          <a:cs typeface="B Nazanin" pitchFamily="2" charset="-78"/>
                        </a:rPr>
                        <a:t>48.64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107043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46.23%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fa-IR" sz="1000" b="1" dirty="0"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fa-IR" sz="1000" b="1" dirty="0"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400" b="1" dirty="0" smtClean="0">
                <a:solidFill>
                  <a:srgbClr val="0070C0"/>
                </a:solidFill>
                <a:cs typeface="B Nazanin" pitchFamily="2" charset="-78"/>
              </a:rPr>
              <a:t>وضعيت موجود بر اساس </a:t>
            </a:r>
            <a:r>
              <a:rPr lang="en-US" sz="2400" b="1" dirty="0" smtClean="0">
                <a:solidFill>
                  <a:srgbClr val="0070C0"/>
                </a:solidFill>
                <a:cs typeface="B Nazanin" pitchFamily="2" charset="-78"/>
              </a:rPr>
              <a:t>CHS  </a:t>
            </a:r>
            <a:r>
              <a:rPr lang="fa-IR" sz="2400" b="1" dirty="0" smtClean="0">
                <a:solidFill>
                  <a:srgbClr val="0070C0"/>
                </a:solidFill>
                <a:cs typeface="B Nazanin" pitchFamily="2" charset="-78"/>
              </a:rPr>
              <a:t>92 و مقايسه آن با سال  91</a:t>
            </a:r>
            <a:endParaRPr lang="fa-IR" sz="2400" dirty="0">
              <a:solidFill>
                <a:srgbClr val="0070C0"/>
              </a:solidFill>
              <a:cs typeface="B Nazanin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5537" y="980730"/>
          <a:ext cx="8424936" cy="5588672"/>
        </p:xfrm>
        <a:graphic>
          <a:graphicData uri="http://schemas.openxmlformats.org/drawingml/2006/table">
            <a:tbl>
              <a:tblPr rtl="1">
                <a:tableStyleId>{BC89EF96-8CEA-46FF-86C4-4CE0E7609802}</a:tableStyleId>
              </a:tblPr>
              <a:tblGrid>
                <a:gridCol w="1039505"/>
                <a:gridCol w="673203"/>
                <a:gridCol w="534602"/>
                <a:gridCol w="732603"/>
                <a:gridCol w="732603"/>
                <a:gridCol w="594003"/>
                <a:gridCol w="594003"/>
                <a:gridCol w="534602"/>
                <a:gridCol w="534602"/>
                <a:gridCol w="534602"/>
                <a:gridCol w="693003"/>
                <a:gridCol w="693003"/>
                <a:gridCol w="534602"/>
              </a:tblGrid>
              <a:tr h="137302">
                <a:tc rowSpan="4">
                  <a:txBody>
                    <a:bodyPr/>
                    <a:lstStyle/>
                    <a:p>
                      <a:pPr algn="just" rtl="1" fontAlgn="t"/>
                      <a:r>
                        <a:rPr lang="fa-IR" sz="800" b="1" u="none" strike="noStrike" dirty="0">
                          <a:cs typeface="B Nazanin" pitchFamily="2" charset="-78"/>
                        </a:rPr>
                        <a:t>شاخص 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 gridSpan="6">
                  <a:txBody>
                    <a:bodyPr/>
                    <a:lstStyle/>
                    <a:p>
                      <a:pPr algn="ctr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سال 92 كشور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سال 92دانشگاه .......... 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144527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1" fontAlgn="t"/>
                      <a:r>
                        <a:rPr lang="fa-IR" sz="800" b="1" u="none" strike="noStrike" dirty="0">
                          <a:cs typeface="B Nazanin" pitchFamily="2" charset="-78"/>
                        </a:rPr>
                        <a:t>..........  فرم </a:t>
                      </a:r>
                      <a:endParaRPr lang="fa-IR" sz="800" b="1" i="0" u="none" strike="noStrike" dirty="0">
                        <a:solidFill>
                          <a:srgbClr val="FF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..........    فرم </a:t>
                      </a:r>
                      <a:endParaRPr lang="fa-IR" sz="800" b="1" i="0" u="none" strike="noStrike">
                        <a:solidFill>
                          <a:srgbClr val="FF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144527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تعداد روستا  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 rowSpan="2">
                  <a:txBody>
                    <a:bodyPr/>
                    <a:lstStyle/>
                    <a:p>
                      <a:pPr algn="just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تعداد شهر  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 rowSpan="2">
                  <a:txBody>
                    <a:bodyPr/>
                    <a:lstStyle/>
                    <a:p>
                      <a:pPr algn="just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تعداد كل  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 rowSpan="2">
                  <a:txBody>
                    <a:bodyPr/>
                    <a:lstStyle/>
                    <a:p>
                      <a:pPr algn="just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درصد روستا  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 rowSpan="2">
                  <a:txBody>
                    <a:bodyPr/>
                    <a:lstStyle/>
                    <a:p>
                      <a:pPr algn="just" rtl="1" fontAlgn="t"/>
                      <a:r>
                        <a:rPr lang="fa-IR" sz="800" b="1" u="none" strike="noStrike" dirty="0">
                          <a:cs typeface="B Nazanin" pitchFamily="2" charset="-78"/>
                        </a:rPr>
                        <a:t>درصد شهر  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 rowSpan="2">
                  <a:txBody>
                    <a:bodyPr/>
                    <a:lstStyle/>
                    <a:p>
                      <a:pPr algn="just" rtl="1" fontAlgn="t"/>
                      <a:r>
                        <a:rPr lang="fa-IR" sz="800" b="1" u="none" strike="noStrike" dirty="0">
                          <a:cs typeface="B Nazanin" pitchFamily="2" charset="-78"/>
                        </a:rPr>
                        <a:t>درصد كل  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800" b="1" u="none" strike="noStrike" dirty="0">
                          <a:cs typeface="B Nazanin" pitchFamily="2" charset="-78"/>
                        </a:rPr>
                        <a:t>تعداد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 rowSpan="2">
                  <a:txBody>
                    <a:bodyPr/>
                    <a:lstStyle/>
                    <a:p>
                      <a:pPr algn="just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تعداد شهر  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 rowSpan="2">
                  <a:txBody>
                    <a:bodyPr/>
                    <a:lstStyle/>
                    <a:p>
                      <a:pPr algn="just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تعداد كل  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 rowSpan="2">
                  <a:txBody>
                    <a:bodyPr/>
                    <a:lstStyle/>
                    <a:p>
                      <a:pPr algn="just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درصد روستا  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 rowSpan="2">
                  <a:txBody>
                    <a:bodyPr/>
                    <a:lstStyle/>
                    <a:p>
                      <a:pPr algn="just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درصد شهر  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 rowSpan="2">
                  <a:txBody>
                    <a:bodyPr/>
                    <a:lstStyle/>
                    <a:p>
                      <a:pPr algn="just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درصد كل  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</a:tr>
              <a:tr h="144527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800" b="1" u="none" strike="noStrike" dirty="0">
                          <a:cs typeface="B Nazanin" pitchFamily="2" charset="-78"/>
                        </a:rPr>
                        <a:t> روستا  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253068">
                <a:tc>
                  <a:txBody>
                    <a:bodyPr/>
                    <a:lstStyle/>
                    <a:p>
                      <a:pPr algn="r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كودكان زير يكسال شير مصنوعي خوار 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800" b="1" u="none" strike="noStrike" dirty="0">
                          <a:cs typeface="B Nazanin" pitchFamily="2" charset="-78"/>
                        </a:rPr>
                        <a:t>27534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37771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65305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6.6%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3.9%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4.7%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 dirty="0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 dirty="0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 dirty="0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 dirty="0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</a:tr>
              <a:tr h="375772">
                <a:tc>
                  <a:txBody>
                    <a:bodyPr/>
                    <a:lstStyle/>
                    <a:p>
                      <a:pPr algn="r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كودكان زير يكسال كه به طور كامل شير مصنوعي دريافت كردند 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11183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20724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31907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40.6%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 dirty="0">
                          <a:cs typeface="B Nazanin" pitchFamily="2" charset="-78"/>
                        </a:rPr>
                        <a:t>54.9%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48.9%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</a:tr>
              <a:tr h="375988">
                <a:tc>
                  <a:txBody>
                    <a:bodyPr/>
                    <a:lstStyle/>
                    <a:p>
                      <a:pPr algn="r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كودكان زير يكسال كه به طور كمكي شير مصنوعي دريافت مي‌كنند 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16351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17047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33398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59.4%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45.1%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51.1%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</a:tr>
              <a:tr h="498620">
                <a:tc>
                  <a:txBody>
                    <a:bodyPr/>
                    <a:lstStyle/>
                    <a:p>
                      <a:pPr algn="r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كودكان زير يكسال كه شير مصنوعي را به علت  مطلوب نبودن نمودار رشد دريافت كرده‌اند 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13345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14526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 dirty="0">
                          <a:cs typeface="B Nazanin" pitchFamily="2" charset="-78"/>
                        </a:rPr>
                        <a:t>27871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47.58%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36.1%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40.8%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 dirty="0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</a:tr>
              <a:tr h="375988">
                <a:tc>
                  <a:txBody>
                    <a:bodyPr/>
                    <a:lstStyle/>
                    <a:p>
                      <a:pPr algn="r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كودكان زير يكسال كه شير مصنوعي را به علت  چند قلويي دريافت كرده‌اند 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6910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10991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17901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24.6%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27.3%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26.2%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</a:tr>
              <a:tr h="498909">
                <a:tc>
                  <a:txBody>
                    <a:bodyPr/>
                    <a:lstStyle/>
                    <a:p>
                      <a:pPr algn="r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كودكان زير يكسال كه شير مصنوعي را به علت  بيماريهاي مزمن و صعب العلاج مادردريافت كرده‌اند 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1545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3881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 dirty="0">
                          <a:cs typeface="B Nazanin" pitchFamily="2" charset="-78"/>
                        </a:rPr>
                        <a:t>5426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5.5%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9.6%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7.9%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 dirty="0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</a:tr>
              <a:tr h="498909">
                <a:tc>
                  <a:txBody>
                    <a:bodyPr/>
                    <a:lstStyle/>
                    <a:p>
                      <a:pPr algn="r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كودكان زير يكسال كه شير مصنوعي را به علت  مصرف داروها و مواد راديو اكتيو مادردريافت كرده‌اند 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868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1604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2472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3.1%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4.0%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3.6%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</a:tr>
              <a:tr h="498909">
                <a:tc>
                  <a:txBody>
                    <a:bodyPr/>
                    <a:lstStyle/>
                    <a:p>
                      <a:pPr algn="r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كودكان زير يكسال كه شير مصنوعي را به علت  تجويز شير مصنوعي بعلت جدايي والدين  دريافت كرده‌اند 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483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659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 dirty="0">
                          <a:cs typeface="B Nazanin" pitchFamily="2" charset="-78"/>
                        </a:rPr>
                        <a:t>1142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1.7%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1.6%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1.7%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 dirty="0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</a:tr>
              <a:tr h="498909">
                <a:tc>
                  <a:txBody>
                    <a:bodyPr/>
                    <a:lstStyle/>
                    <a:p>
                      <a:pPr algn="r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كودكان زير يكسال كه شير مصنوعي را به علت  تجويز شير مصنوعي بعلت فوت مادر دريافت كرده‌اند 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233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180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413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0.8%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0.4%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0.6%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</a:tr>
              <a:tr h="498909">
                <a:tc>
                  <a:txBody>
                    <a:bodyPr/>
                    <a:lstStyle/>
                    <a:p>
                      <a:pPr algn="r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كودكان زير يكسال كه شير مصنوعي را به علت  تجويز شير مصنوعي بعلت فرزندخواندگي دريافت كرده‌اند 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457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682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1139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1.6%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1.7%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1.7%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</a:tr>
              <a:tr h="375988">
                <a:tc>
                  <a:txBody>
                    <a:bodyPr/>
                    <a:lstStyle/>
                    <a:p>
                      <a:pPr algn="r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كودكان زير يكسال كه شير مصنوعي را به علت  سايرعلل دريافت كرده‌اند 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4206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7711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11917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15.0%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19.2%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17.5%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</a:tr>
              <a:tr h="151753">
                <a:tc>
                  <a:txBody>
                    <a:bodyPr/>
                    <a:lstStyle/>
                    <a:p>
                      <a:pPr algn="r" rtl="1" fontAlgn="t"/>
                      <a:r>
                        <a:rPr lang="fa-IR" sz="800" b="1" u="none" strike="noStrike">
                          <a:cs typeface="B Nazanin" pitchFamily="2" charset="-78"/>
                        </a:rPr>
                        <a:t>كل 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28047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40234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68281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100.0%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100.0%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100.0%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a-IR" sz="800" b="1" u="none" strike="noStrike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800" b="1" u="none" strike="noStrike">
                          <a:cs typeface="B Nazanin" pitchFamily="2" charset="-78"/>
                        </a:rPr>
                        <a:t> 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Times New Roman"/>
                        <a:cs typeface="B Nazanin" pitchFamily="2" charset="-78"/>
                      </a:endParaRPr>
                    </a:p>
                  </a:txBody>
                  <a:tcPr marL="5376" marR="5376" marT="5376" marB="0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5376" marR="5376" marT="5376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000" b="1" dirty="0" smtClean="0">
                <a:solidFill>
                  <a:srgbClr val="0070C0"/>
                </a:solidFill>
                <a:cs typeface="B Nazanin" pitchFamily="2" charset="-78"/>
              </a:rPr>
              <a:t/>
            </a:r>
            <a:br>
              <a:rPr lang="fa-IR" sz="2000" b="1" dirty="0" smtClean="0">
                <a:solidFill>
                  <a:srgbClr val="0070C0"/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rgbClr val="0070C0"/>
                </a:solidFill>
                <a:cs typeface="B Nazanin" pitchFamily="2" charset="-78"/>
              </a:rPr>
              <a:t>وضعيت </a:t>
            </a:r>
            <a:r>
              <a:rPr lang="fa-IR" sz="2000" b="1" dirty="0">
                <a:solidFill>
                  <a:srgbClr val="0070C0"/>
                </a:solidFill>
                <a:cs typeface="B Nazanin" pitchFamily="2" charset="-78"/>
              </a:rPr>
              <a:t>موجود بر اساس </a:t>
            </a:r>
            <a:r>
              <a:rPr lang="en-US" sz="2000" b="1" dirty="0">
                <a:solidFill>
                  <a:srgbClr val="0070C0"/>
                </a:solidFill>
                <a:cs typeface="B Nazanin" pitchFamily="2" charset="-78"/>
              </a:rPr>
              <a:t>CHS  </a:t>
            </a:r>
            <a:r>
              <a:rPr lang="fa-IR" sz="2000" b="1" dirty="0" smtClean="0">
                <a:solidFill>
                  <a:srgbClr val="0070C0"/>
                </a:solidFill>
                <a:cs typeface="B Nazanin" pitchFamily="2" charset="-78"/>
              </a:rPr>
              <a:t>92 و مقايسه با كشور  :</a:t>
            </a:r>
            <a:r>
              <a:rPr lang="en-US" sz="2000" dirty="0">
                <a:solidFill>
                  <a:srgbClr val="0070C0"/>
                </a:solidFill>
                <a:cs typeface="B Nazanin" pitchFamily="2" charset="-78"/>
              </a:rPr>
              <a:t/>
            </a:r>
            <a:br>
              <a:rPr lang="en-US" sz="2000" dirty="0">
                <a:solidFill>
                  <a:srgbClr val="0070C0"/>
                </a:solidFill>
                <a:cs typeface="B Nazanin" pitchFamily="2" charset="-78"/>
              </a:rPr>
            </a:br>
            <a:endParaRPr lang="fa-IR" sz="2000" dirty="0">
              <a:solidFill>
                <a:srgbClr val="0070C0"/>
              </a:solidFill>
              <a:cs typeface="B Nazanin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1" y="764698"/>
          <a:ext cx="9144001" cy="5688447"/>
        </p:xfrm>
        <a:graphic>
          <a:graphicData uri="http://schemas.openxmlformats.org/drawingml/2006/table">
            <a:tbl>
              <a:tblPr rtl="1">
                <a:tableStyleId>{BC89EF96-8CEA-46FF-86C4-4CE0E7609802}</a:tableStyleId>
              </a:tblPr>
              <a:tblGrid>
                <a:gridCol w="1516856"/>
                <a:gridCol w="761051"/>
                <a:gridCol w="968261"/>
                <a:gridCol w="1062913"/>
                <a:gridCol w="818969"/>
                <a:gridCol w="1114999"/>
                <a:gridCol w="966984"/>
                <a:gridCol w="966984"/>
                <a:gridCol w="966984"/>
              </a:tblGrid>
              <a:tr h="411252">
                <a:tc rowSpan="2"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شاخص ‌هاي مانا  (كودك زير 2 ماه) 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سال </a:t>
                      </a:r>
                      <a:r>
                        <a:rPr lang="fa-IR" sz="1000" b="1" dirty="0" smtClean="0">
                          <a:cs typeface="B Nazanin" pitchFamily="2" charset="-78"/>
                        </a:rPr>
                        <a:t>90كشور</a:t>
                      </a:r>
                      <a:endParaRPr lang="en-US" sz="1000" b="1" dirty="0">
                        <a:cs typeface="B Nazanin" pitchFamily="2" charset="-78"/>
                      </a:endParaRPr>
                    </a:p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91094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سال91كشور</a:t>
                      </a:r>
                      <a:endParaRPr lang="en-US" sz="1000" b="1" dirty="0" smtClean="0">
                        <a:cs typeface="B Nazanin" pitchFamily="2" charset="-78"/>
                      </a:endParaRPr>
                    </a:p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82951فرم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سال 92 كشور</a:t>
                      </a:r>
                    </a:p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82033  فرم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 hMerge="1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6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43953" marR="43953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سال 92 دانشگاه........................</a:t>
                      </a:r>
                    </a:p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 ........  فرم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 hMerge="1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indent="-57150"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تعداد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درصد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تعداد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درصد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تعداد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درصد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تعداد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درصد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83836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احتمال عفونت باكتريال شديد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 dirty="0">
                          <a:cs typeface="B Nazanin" pitchFamily="2" charset="-78"/>
                        </a:rPr>
                        <a:t>2460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2,70%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 dirty="0">
                          <a:cs typeface="B Nazanin" pitchFamily="2" charset="-78"/>
                        </a:rPr>
                        <a:t>2087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2,52%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1709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2.08%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81765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احتمال عفونت باكتريال شديد بهتر شده 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2314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94,07%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1879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90,03%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1572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91.98%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6662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عفونت شديد چشم 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1163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1,28%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823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0,99%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748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0.91%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54830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عفونت شديد چشم بهتر شده  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1093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93,98%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746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90,64%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674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90.11%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عفونت خفيف چشم 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11505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12,63%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12788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15,42%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11387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13.88%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24665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عفونت خفيف چشم بهتر شده  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10748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93,42%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11754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91,91%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10257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90.08%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ماستيت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240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0,26%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169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0,20%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359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0.44%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ماستيت بهتر شده 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83,33%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151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89,35%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335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93.31%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عفونت شديد ناف 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531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0,58%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187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0,23%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108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0.13%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عفونت شديد ناف  بهتر شده 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521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98,12%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177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94,65%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98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90.74%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عفونت خفيف ناف 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1659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1,82%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2144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2,58%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1420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1.73%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عفونت خفيف ناف  بهتر شده 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1566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94,39%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2019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94,17%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1273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89.65%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خونريزي بند ناف 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386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0,42%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499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0,60%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374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0.46%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خونريزي بند ناف  بهتر شده 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367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95,08%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481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96,39%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323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86.36%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عفونت شديد پوستي 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424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0,47%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254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0,31%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209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0.25%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عفونت شديد پوستي  بهتر شده 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408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96,23%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241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94,88%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185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88.52%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عفونت خفيف پوستي 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2067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2,27%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3056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3,68%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2405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2.93%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عفونت خفيف پوستي بهتر شده  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1954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94,53%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2875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94,08%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2169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90.19%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کم آبی شدید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145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0,16%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181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0,22%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38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0.05%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کم آبی شدید بهتر شده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145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100,00%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177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97,79%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31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81.58%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كم آبي نسبي 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680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0,75%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771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0,93%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587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0.72%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كم آبي نسبي بهتر شده  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623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91,62%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722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93,64%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527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89.78%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كم آبي ندارد 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2029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2,23%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2458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2,96%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1795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2.19%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كم آبي ندارد بهتر شده 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1469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72,40%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1862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 dirty="0">
                          <a:cs typeface="B Nazanin" pitchFamily="2" charset="-78"/>
                        </a:rPr>
                        <a:t>75,75%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1302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72.53%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000" b="1" dirty="0" smtClean="0">
                <a:solidFill>
                  <a:srgbClr val="0070C0"/>
                </a:solidFill>
                <a:cs typeface="B Nazanin" pitchFamily="2" charset="-78"/>
              </a:rPr>
              <a:t/>
            </a:r>
            <a:br>
              <a:rPr lang="fa-IR" sz="2000" b="1" dirty="0" smtClean="0">
                <a:solidFill>
                  <a:srgbClr val="0070C0"/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rgbClr val="0070C0"/>
                </a:solidFill>
                <a:cs typeface="B Nazanin" pitchFamily="2" charset="-78"/>
              </a:rPr>
              <a:t>وضعيت </a:t>
            </a:r>
            <a:r>
              <a:rPr lang="fa-IR" sz="2000" b="1" dirty="0">
                <a:solidFill>
                  <a:srgbClr val="0070C0"/>
                </a:solidFill>
                <a:cs typeface="B Nazanin" pitchFamily="2" charset="-78"/>
              </a:rPr>
              <a:t>موجود بر اساس </a:t>
            </a:r>
            <a:r>
              <a:rPr lang="en-US" sz="2000" b="1" dirty="0">
                <a:solidFill>
                  <a:srgbClr val="0070C0"/>
                </a:solidFill>
                <a:cs typeface="B Nazanin" pitchFamily="2" charset="-78"/>
              </a:rPr>
              <a:t>CHS  </a:t>
            </a:r>
            <a:r>
              <a:rPr lang="fa-IR" sz="2000" b="1" dirty="0" smtClean="0">
                <a:solidFill>
                  <a:srgbClr val="0070C0"/>
                </a:solidFill>
                <a:cs typeface="B Nazanin" pitchFamily="2" charset="-78"/>
              </a:rPr>
              <a:t>92 و مقايسه با كشور  :</a:t>
            </a:r>
            <a:r>
              <a:rPr lang="en-US" sz="2000" dirty="0">
                <a:solidFill>
                  <a:srgbClr val="0070C0"/>
                </a:solidFill>
                <a:cs typeface="B Nazanin" pitchFamily="2" charset="-78"/>
              </a:rPr>
              <a:t/>
            </a:r>
            <a:br>
              <a:rPr lang="en-US" sz="2000" dirty="0">
                <a:solidFill>
                  <a:srgbClr val="0070C0"/>
                </a:solidFill>
                <a:cs typeface="B Nazanin" pitchFamily="2" charset="-78"/>
              </a:rPr>
            </a:br>
            <a:endParaRPr lang="fa-IR" sz="2000" dirty="0">
              <a:solidFill>
                <a:srgbClr val="0070C0"/>
              </a:solidFill>
              <a:cs typeface="B Nazanin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96752"/>
          <a:ext cx="9144001" cy="4460961"/>
        </p:xfrm>
        <a:graphic>
          <a:graphicData uri="http://schemas.openxmlformats.org/drawingml/2006/table">
            <a:tbl>
              <a:tblPr rtl="1">
                <a:tableStyleId>{BC89EF96-8CEA-46FF-86C4-4CE0E7609802}</a:tableStyleId>
              </a:tblPr>
              <a:tblGrid>
                <a:gridCol w="1516856"/>
                <a:gridCol w="761051"/>
                <a:gridCol w="968261"/>
                <a:gridCol w="1062913"/>
                <a:gridCol w="966984"/>
                <a:gridCol w="966984"/>
                <a:gridCol w="966984"/>
                <a:gridCol w="966984"/>
                <a:gridCol w="966984"/>
              </a:tblGrid>
              <a:tr h="339238">
                <a:tc rowSpan="2"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شاخص ‌هاي مانا  (كودك </a:t>
                      </a:r>
                      <a:r>
                        <a:rPr lang="fa-IR" sz="1000" b="1" u="none" strike="noStrike" dirty="0" smtClean="0">
                          <a:cs typeface="B Nazanin" pitchFamily="2" charset="-78"/>
                        </a:rPr>
                        <a:t>2 ماه تا 5 سال) 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سال </a:t>
                      </a:r>
                      <a:r>
                        <a:rPr lang="fa-IR" sz="1000" b="1" dirty="0" smtClean="0">
                          <a:cs typeface="B Nazanin" pitchFamily="2" charset="-78"/>
                        </a:rPr>
                        <a:t>90كشور</a:t>
                      </a:r>
                      <a:endParaRPr lang="en-US" sz="1000" b="1" dirty="0">
                        <a:cs typeface="B Nazanin" pitchFamily="2" charset="-78"/>
                      </a:endParaRPr>
                    </a:p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91094فرم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سال91كشور</a:t>
                      </a:r>
                      <a:endParaRPr lang="en-US" sz="1000" b="1" dirty="0" smtClean="0">
                        <a:cs typeface="B Nazanin" pitchFamily="2" charset="-78"/>
                      </a:endParaRPr>
                    </a:p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82951فرم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سال 92 كشور</a:t>
                      </a:r>
                    </a:p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647270 فرم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 hMerge="1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6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43953" marR="43953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سال 92 دانشگاه........................</a:t>
                      </a:r>
                    </a:p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 ........  فرم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 hMerge="1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indent="-57150"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تعداد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درصد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تعداد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درصد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تعداد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درصد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تعداد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درصد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83836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 smtClean="0">
                          <a:cs typeface="B Nazanin" pitchFamily="2" charset="-78"/>
                        </a:rPr>
                        <a:t>اسهال پایدار شدید 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 dirty="0">
                          <a:cs typeface="B Nazanin" pitchFamily="2" charset="-78"/>
                        </a:rPr>
                        <a:t>53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 dirty="0">
                          <a:cs typeface="B Nazanin" pitchFamily="2" charset="-78"/>
                        </a:rPr>
                        <a:t>0,06%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 dirty="0">
                          <a:cs typeface="B Nazanin" pitchFamily="2" charset="-78"/>
                        </a:rPr>
                        <a:t>47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 dirty="0">
                          <a:cs typeface="B Nazanin" pitchFamily="2" charset="-78"/>
                        </a:rPr>
                        <a:t>0,06%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58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0.07%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83836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اسهال پایدار شدید بهتر شده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50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94,34%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46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97,87%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57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98.28%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81765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اسهال خوني 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180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0,20%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61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0,07%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68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0.08%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6662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اسهال خوني بهتر شده 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172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95,56%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 dirty="0">
                          <a:cs typeface="B Nazanin" pitchFamily="2" charset="-78"/>
                        </a:rPr>
                        <a:t>67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109,84%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63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92.65%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54830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كم وزني شديد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1904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2,09%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1850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2,23%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1932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2.36%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كم وزني شديد بهتر شده 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1243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65,28%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1045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56,49%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1207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62.47%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24665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مشكل شيرخوردن دارد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6157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6,76%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6607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7,96%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5615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6.84%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مشكل شيرخوردن دارد بهتر شده 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5157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83,76%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5490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83,09%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4466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79.54%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مشكل شير خوردن ندارد 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22291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24,47%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24988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30,12%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18580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22.65%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ساير مشكلات نوزاد 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11605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52,06%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13073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52,32%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14667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78.94%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سولفاستاميد 10% 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75034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82,37%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66862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80,60%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60058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73.21%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نيستاتين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20629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22,65%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24646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29,71%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17399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21.21%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آموكسي‌سيلين 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256647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281,74%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240430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289,85%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215656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262.89%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پني‌سيلين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94918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104,20%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83608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100,79%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72409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88.27%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كوتريموكساول 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96481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105,91%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86374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104,13%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62045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75.63%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اسهال 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3087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3,39%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3518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4,24%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2546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3.10%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عفونت چشم 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12668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13,91%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13611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16,41%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12135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14.79%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مشكل بند ناف 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2576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2,83%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2830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 dirty="0">
                          <a:cs typeface="B Nazanin" pitchFamily="2" charset="-78"/>
                        </a:rPr>
                        <a:t>3,41%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1902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2.32%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 smtClean="0">
                <a:solidFill>
                  <a:srgbClr val="0070C0"/>
                </a:solidFill>
                <a:cs typeface="B Nazanin" pitchFamily="2" charset="-78"/>
              </a:rPr>
              <a:t>فرم ثبت كودك سالم در سن 5-3، 15-14، 45-30 روزگي </a:t>
            </a:r>
            <a:endParaRPr lang="fa-IR" sz="2800" b="1" dirty="0">
              <a:solidFill>
                <a:srgbClr val="0070C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در پشت اين فرم:</a:t>
            </a:r>
          </a:p>
          <a:p>
            <a:pPr lv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جدول واكسيناسيون </a:t>
            </a:r>
          </a:p>
          <a:p>
            <a:pPr lv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جدول وضعيت تولد</a:t>
            </a:r>
          </a:p>
          <a:p>
            <a:pPr lv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فرم بررسي تغذيه با شير مادر </a:t>
            </a:r>
          </a:p>
          <a:p>
            <a:pPr lv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نمودار دور سر براي سن 18-0 ماه </a:t>
            </a:r>
          </a:p>
          <a:p>
            <a:pPr lvl="1">
              <a:lnSpc>
                <a:spcPct val="150000"/>
              </a:lnSpc>
            </a:pPr>
            <a:endParaRPr lang="fa-IR" dirty="0" smtClean="0">
              <a:cs typeface="B Nazanin" pitchFamily="2" charset="-78"/>
            </a:endParaRPr>
          </a:p>
          <a:p>
            <a:pPr lvl="1">
              <a:lnSpc>
                <a:spcPct val="150000"/>
              </a:lnSpc>
            </a:pP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000" b="1" dirty="0" smtClean="0">
                <a:solidFill>
                  <a:srgbClr val="0070C0"/>
                </a:solidFill>
                <a:cs typeface="B Nazanin" pitchFamily="2" charset="-78"/>
              </a:rPr>
              <a:t/>
            </a:r>
            <a:br>
              <a:rPr lang="fa-IR" sz="2000" b="1" dirty="0" smtClean="0">
                <a:solidFill>
                  <a:srgbClr val="0070C0"/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rgbClr val="0070C0"/>
                </a:solidFill>
                <a:cs typeface="B Nazanin" pitchFamily="2" charset="-78"/>
              </a:rPr>
              <a:t>وضعيت </a:t>
            </a:r>
            <a:r>
              <a:rPr lang="fa-IR" sz="2000" b="1" dirty="0">
                <a:solidFill>
                  <a:srgbClr val="0070C0"/>
                </a:solidFill>
                <a:cs typeface="B Nazanin" pitchFamily="2" charset="-78"/>
              </a:rPr>
              <a:t>موجود بر اساس </a:t>
            </a:r>
            <a:r>
              <a:rPr lang="en-US" sz="2000" b="1" dirty="0">
                <a:solidFill>
                  <a:srgbClr val="0070C0"/>
                </a:solidFill>
                <a:cs typeface="B Nazanin" pitchFamily="2" charset="-78"/>
              </a:rPr>
              <a:t>CHS  </a:t>
            </a:r>
            <a:r>
              <a:rPr lang="fa-IR" sz="2000" b="1" dirty="0" smtClean="0">
                <a:solidFill>
                  <a:srgbClr val="0070C0"/>
                </a:solidFill>
                <a:cs typeface="B Nazanin" pitchFamily="2" charset="-78"/>
              </a:rPr>
              <a:t>92 و مقايسه با كشور  :</a:t>
            </a:r>
            <a:r>
              <a:rPr lang="en-US" sz="2000" dirty="0">
                <a:solidFill>
                  <a:srgbClr val="0070C0"/>
                </a:solidFill>
                <a:cs typeface="B Nazanin" pitchFamily="2" charset="-78"/>
              </a:rPr>
              <a:t/>
            </a:r>
            <a:br>
              <a:rPr lang="en-US" sz="2000" dirty="0">
                <a:solidFill>
                  <a:srgbClr val="0070C0"/>
                </a:solidFill>
                <a:cs typeface="B Nazanin" pitchFamily="2" charset="-78"/>
              </a:rPr>
            </a:br>
            <a:endParaRPr lang="fa-IR" sz="2000" dirty="0">
              <a:solidFill>
                <a:srgbClr val="0070C0"/>
              </a:solidFill>
              <a:cs typeface="B Nazanin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1" y="764698"/>
          <a:ext cx="9144001" cy="5801097"/>
        </p:xfrm>
        <a:graphic>
          <a:graphicData uri="http://schemas.openxmlformats.org/drawingml/2006/table">
            <a:tbl>
              <a:tblPr rtl="1">
                <a:tableStyleId>{BC89EF96-8CEA-46FF-86C4-4CE0E7609802}</a:tableStyleId>
              </a:tblPr>
              <a:tblGrid>
                <a:gridCol w="1516856"/>
                <a:gridCol w="761051"/>
                <a:gridCol w="968261"/>
                <a:gridCol w="1062913"/>
                <a:gridCol w="966984"/>
                <a:gridCol w="966984"/>
                <a:gridCol w="966984"/>
                <a:gridCol w="966984"/>
                <a:gridCol w="966984"/>
              </a:tblGrid>
              <a:tr h="411252">
                <a:tc rowSpan="2"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شاخص ‌هاي مانا  (كودك </a:t>
                      </a:r>
                      <a:r>
                        <a:rPr lang="fa-IR" sz="1000" b="1" u="none" strike="noStrike" dirty="0" smtClean="0">
                          <a:cs typeface="B Nazanin" pitchFamily="2" charset="-78"/>
                        </a:rPr>
                        <a:t>2 ماه تا 5 سال) 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سال </a:t>
                      </a:r>
                      <a:r>
                        <a:rPr lang="fa-IR" sz="1000" b="1" dirty="0" smtClean="0">
                          <a:cs typeface="B Nazanin" pitchFamily="2" charset="-78"/>
                        </a:rPr>
                        <a:t>90كشور</a:t>
                      </a:r>
                      <a:endParaRPr lang="en-US" sz="1000" b="1" dirty="0">
                        <a:cs typeface="B Nazanin" pitchFamily="2" charset="-78"/>
                      </a:endParaRPr>
                    </a:p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840687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سال91كشور</a:t>
                      </a:r>
                      <a:endParaRPr lang="en-US" sz="1000" b="1" dirty="0" smtClean="0">
                        <a:cs typeface="B Nazanin" pitchFamily="2" charset="-78"/>
                      </a:endParaRPr>
                    </a:p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798764فرم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سال 92 كشور</a:t>
                      </a:r>
                    </a:p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647270 فرم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 hMerge="1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6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43953" marR="43953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سال 92 دانشگاه........................</a:t>
                      </a:r>
                    </a:p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 ........  فرم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 hMerge="1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indent="-57150"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تعداد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درصد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تعداد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درصد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تعداد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درصد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تعداد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درصد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83836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پنوموني شديد 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7333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0,87%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6471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0,81%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3663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0.57%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34617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پنوموني شديد بهتر شده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6796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92,68%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6166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95,29%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3437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93.83%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81765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پنوموني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279257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33,22%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248788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31,15%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21053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32.47%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6662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پنوموني بهتر شده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266351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95,38%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237017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95,27%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200424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952.00%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54830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پنوموني ندارد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50888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 dirty="0">
                          <a:cs typeface="B Nazanin" pitchFamily="2" charset="-78"/>
                        </a:rPr>
                        <a:t>6,05%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44221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5,54%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40905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6.32%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كم آبي شديد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566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0,07%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742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0,09%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406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0.06%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24665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كم آبي شديد بهتر شده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504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89,05%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670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90,30%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394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97.04%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كم آبي نسبي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10688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1,27%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10637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1,33%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8504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1.31%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كم آبي نسبي بهتر شده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10138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94,85%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10014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94,14%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7684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90.36%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كم آبي ندارد 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43166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5,13%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39768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4,98%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35712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5.52%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اسهال پايدار شديد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300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0,04%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319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0,04%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123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0.02%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اسهال پايدار شديد بهتر شده 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247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82,33%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257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80,56%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116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94.31%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اسهال پايدار 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888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0,11%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1310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0,16%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588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0.09%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اسهال پايدار بهتر شده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810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91,22%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1249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95,34%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553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94.05%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اسهال خوني 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 dirty="0">
                          <a:cs typeface="B Nazanin" pitchFamily="2" charset="-78"/>
                        </a:rPr>
                        <a:t>606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0,07%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588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0,07%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474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0.07%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اسهال خوني بهتر شده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604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99,67%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553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94,05%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448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94.51%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عفونت مزمن گوش 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2005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0,24%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1870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0,23%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1671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0.26%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عفونت مزمن گوش بهتر شده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1860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92,77%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1727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92,35%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1551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92.82%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عفونت حاد گوش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40259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4,79%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38727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4,85%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30433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4.70%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عفونت حاد گوش بهتر شده 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38217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94,93%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36582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94,46%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28746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94.46%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عفونت گوش ندارد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9580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1,14%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9281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1,16%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9326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1.44%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گلودرد استرپتوكوكي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66517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7,91%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60017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7,51%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48448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7.48%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گلودرد استرپتوكوكي بهتر شده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62385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93,79%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56247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93,72%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45167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93.23%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گلودرد ندارد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11938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1,42%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12447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 dirty="0">
                          <a:cs typeface="B Nazanin" pitchFamily="2" charset="-78"/>
                        </a:rPr>
                        <a:t>1,56%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13209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2.04%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fa-IR" sz="2000" b="1" dirty="0">
                <a:cs typeface="B Nazanin" pitchFamily="2" charset="-78"/>
              </a:rPr>
              <a:t>وضعيت موجود بر اساس </a:t>
            </a:r>
            <a:r>
              <a:rPr lang="en-US" sz="2000" b="1" dirty="0">
                <a:cs typeface="B Nazanin" pitchFamily="2" charset="-78"/>
              </a:rPr>
              <a:t>CHS  </a:t>
            </a:r>
            <a:r>
              <a:rPr lang="fa-IR" sz="2000" b="1" dirty="0" smtClean="0">
                <a:cs typeface="B Nazanin" pitchFamily="2" charset="-78"/>
              </a:rPr>
              <a:t>92 و مقايسه با كشور  :</a:t>
            </a:r>
            <a:r>
              <a:rPr lang="en-US" sz="2000" dirty="0">
                <a:cs typeface="B Nazanin" pitchFamily="2" charset="-78"/>
              </a:rPr>
              <a:t/>
            </a:r>
            <a:br>
              <a:rPr lang="en-US" sz="2000" dirty="0">
                <a:cs typeface="B Nazanin" pitchFamily="2" charset="-78"/>
              </a:rPr>
            </a:br>
            <a:endParaRPr lang="fa-IR" sz="2000" dirty="0">
              <a:cs typeface="B Nazanin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1" y="764698"/>
          <a:ext cx="9144001" cy="5688447"/>
        </p:xfrm>
        <a:graphic>
          <a:graphicData uri="http://schemas.openxmlformats.org/drawingml/2006/table">
            <a:tbl>
              <a:tblPr rtl="1">
                <a:tableStyleId>{BC89EF96-8CEA-46FF-86C4-4CE0E7609802}</a:tableStyleId>
              </a:tblPr>
              <a:tblGrid>
                <a:gridCol w="1516856"/>
                <a:gridCol w="761051"/>
                <a:gridCol w="968261"/>
                <a:gridCol w="1062913"/>
                <a:gridCol w="966984"/>
                <a:gridCol w="966984"/>
                <a:gridCol w="966984"/>
                <a:gridCol w="966984"/>
                <a:gridCol w="966984"/>
              </a:tblGrid>
              <a:tr h="411252">
                <a:tc rowSpan="2"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 smtClean="0">
                          <a:cs typeface="B Nazanin" pitchFamily="2" charset="-78"/>
                        </a:rPr>
                        <a:t>شاخص ‌هاي مانا  (كودك زير 2 ماه) 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سال </a:t>
                      </a:r>
                      <a:r>
                        <a:rPr lang="fa-IR" sz="1000" b="1" dirty="0" smtClean="0">
                          <a:cs typeface="B Nazanin" pitchFamily="2" charset="-78"/>
                        </a:rPr>
                        <a:t>90كشور</a:t>
                      </a:r>
                      <a:endParaRPr lang="en-US" sz="1000" b="1" dirty="0">
                        <a:cs typeface="B Nazanin" pitchFamily="2" charset="-78"/>
                      </a:endParaRPr>
                    </a:p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840687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سال91كشور</a:t>
                      </a:r>
                      <a:endParaRPr lang="en-US" sz="1000" b="1" dirty="0" smtClean="0">
                        <a:cs typeface="B Nazanin" pitchFamily="2" charset="-78"/>
                      </a:endParaRPr>
                    </a:p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798764فرم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سال 92 كشور</a:t>
                      </a:r>
                    </a:p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647270 فرم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 hMerge="1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6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43953" marR="43953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سال 92 دانشگاه........................</a:t>
                      </a:r>
                    </a:p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 ........  فرم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 hMerge="1"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indent="-57150"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تعداد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درصد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تعداد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درصد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تعداد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just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درصد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تعداد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r>
                        <a:rPr lang="fa-IR" sz="1000" b="1" dirty="0">
                          <a:cs typeface="B Nazanin" pitchFamily="2" charset="-78"/>
                        </a:rPr>
                        <a:t>درصد </a:t>
                      </a: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83836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بيماري خيلي شديد تبدار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2724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0,32%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3351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0,42%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2381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0.37%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81765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بيماري خيلي شديد تبدار بهتر شده 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2518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92,44%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3125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93,26%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2136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89.71%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6662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بيماري تبدار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26158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3,11%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24586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3,08%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20462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3.16%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54830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بيماري تبدار بهتر شده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24613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 dirty="0">
                          <a:cs typeface="B Nazanin" pitchFamily="2" charset="-78"/>
                        </a:rPr>
                        <a:t>94,09%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23155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94,18%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19007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92.89%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بيماري خفيف تبدار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255958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30,45%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234784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29,39%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206598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31.92%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marL="57150" indent="-57150" algn="ctr" rtl="1">
                        <a:spcAft>
                          <a:spcPts val="0"/>
                        </a:spcAft>
                        <a:tabLst>
                          <a:tab pos="342900" algn="r"/>
                          <a:tab pos="1362075" algn="l"/>
                        </a:tabLst>
                      </a:pPr>
                      <a:endParaRPr lang="en-US" sz="10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24665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بيماري خفيف تبدار بهتر شده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241831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94,48%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223321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95,12%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195140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94.45%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تب طولاني مدت 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1293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0,15%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1087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0,14%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1472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0.23%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تب طولاني مدت بهتر شده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1219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94,28%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1007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92,64%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1411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95.86%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سوء تغذيه شديد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3231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0,38%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2960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0,37%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2722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0.42%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سوء تغذيه شديد بهتر شده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1539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47,63%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1293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43,68%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1205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44.27%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اختلال رشد درد 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80053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9,52%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68173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8,53%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62201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9.61%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اختلال رشد بهتر شده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46863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58,54%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40467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59,36%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37240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59.87%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اختلال رشد ندارد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338401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40,25%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286331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35,85%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245571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37.94%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مشكل تغذيه 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30300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3,60%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28666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3,59%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26152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4.04%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مشكل تغذيه بهتر شده 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19168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63,26%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16907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58,98%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15927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60.90%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مشكل تغذيه ندارد 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202584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24,10%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165314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20,70%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153252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23.68%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ساير مشكلات 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29768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3,54%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27976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3,50%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22865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3.53%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پنوموني 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337478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40,14%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299480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37,49%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213816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33.03%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پنوموني بهتر شده 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273147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80,94%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243183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81,20%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203861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95.34%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اسهال 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56214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6,69%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53364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 dirty="0">
                          <a:cs typeface="B Nazanin" pitchFamily="2" charset="-78"/>
                        </a:rPr>
                        <a:t>6,68%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45807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7.08%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 dirty="0">
                          <a:cs typeface="B Nazanin" pitchFamily="2" charset="-78"/>
                        </a:rPr>
                        <a:t>اسهال بهتر شده 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12303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21,89%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>
                          <a:cs typeface="B Nazanin" pitchFamily="2" charset="-78"/>
                        </a:rPr>
                        <a:t>12743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en-US" sz="1000" b="1" u="none" strike="noStrike" dirty="0">
                          <a:cs typeface="B Nazanin" pitchFamily="2" charset="-78"/>
                        </a:rPr>
                        <a:t>23,88%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9195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000" b="1" u="none" strike="noStrike">
                          <a:cs typeface="B Nazanin" pitchFamily="2" charset="-78"/>
                        </a:rPr>
                        <a:t>20.07%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  <a:tr h="200964">
                <a:tc>
                  <a:txBody>
                    <a:bodyPr/>
                    <a:lstStyle/>
                    <a:p>
                      <a:pPr algn="just" rtl="1" fontAlgn="t"/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endParaRPr lang="en-US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endParaRPr lang="fa-IR" sz="1000" b="1" i="0" u="none" strike="noStrike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1" fontAlgn="t"/>
                      <a:endParaRPr lang="fa-IR" sz="1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953" marR="43953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a-IR" sz="3200" dirty="0" smtClean="0">
                <a:cs typeface="B Nazanin" pitchFamily="2" charset="-78"/>
              </a:rPr>
              <a:t/>
            </a:r>
            <a:br>
              <a:rPr lang="fa-IR" sz="3200" dirty="0" smtClean="0">
                <a:cs typeface="B Nazanin" pitchFamily="2" charset="-78"/>
              </a:rPr>
            </a:br>
            <a:r>
              <a:rPr lang="fa-IR" sz="3200" dirty="0" smtClean="0">
                <a:cs typeface="B Nazanin" pitchFamily="2" charset="-78"/>
              </a:rPr>
              <a:t>تحليل </a:t>
            </a:r>
            <a:r>
              <a:rPr lang="fa-IR" sz="3200" dirty="0">
                <a:cs typeface="B Nazanin" pitchFamily="2" charset="-78"/>
              </a:rPr>
              <a:t>وضعيت موجود طبق </a:t>
            </a:r>
            <a:r>
              <a:rPr lang="en-US" sz="3200" dirty="0">
                <a:cs typeface="B Nazanin" pitchFamily="2" charset="-78"/>
              </a:rPr>
              <a:t>CHS  </a:t>
            </a:r>
            <a:r>
              <a:rPr lang="fa-IR" sz="3200" dirty="0" smtClean="0">
                <a:cs typeface="B Nazanin" pitchFamily="2" charset="-78"/>
              </a:rPr>
              <a:t>: </a:t>
            </a:r>
            <a:r>
              <a:rPr lang="en-US" sz="3200" dirty="0">
                <a:cs typeface="B Nazanin" pitchFamily="2" charset="-78"/>
              </a:rPr>
              <a:t/>
            </a:r>
            <a:br>
              <a:rPr lang="en-US" sz="3200" dirty="0">
                <a:cs typeface="B Nazanin" pitchFamily="2" charset="-78"/>
              </a:rPr>
            </a:br>
            <a:endParaRPr lang="fa-IR" sz="320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fa-IR" sz="2400" dirty="0" smtClean="0">
                <a:cs typeface="B Nazanin" pitchFamily="2" charset="-78"/>
              </a:rPr>
              <a:t>12650903 </a:t>
            </a:r>
            <a:r>
              <a:rPr lang="fa-IR" sz="2400" dirty="0">
                <a:cs typeface="B Nazanin" pitchFamily="2" charset="-78"/>
              </a:rPr>
              <a:t>فرم در سال 91  براي كودكان زير 5 سال در مراكز بهداشتي درماني شهري و روستايي و خانه‌هاي بهداشت  و پايگاه‌هاي بهداشتي </a:t>
            </a:r>
            <a:r>
              <a:rPr lang="fa-IR" sz="2400" dirty="0" smtClean="0">
                <a:cs typeface="B Nazanin" pitchFamily="2" charset="-78"/>
              </a:rPr>
              <a:t>كل كشور </a:t>
            </a:r>
            <a:r>
              <a:rPr lang="fa-IR" sz="2400" dirty="0">
                <a:cs typeface="B Nazanin" pitchFamily="2" charset="-78"/>
              </a:rPr>
              <a:t>تكميل شده است.  كه نسبت به فرم‌هاي تكميل شده در سال 90 (11550962)  </a:t>
            </a:r>
            <a:r>
              <a:rPr lang="fa-IR" sz="2400" dirty="0" smtClean="0">
                <a:cs typeface="B Nazanin" pitchFamily="2" charset="-78"/>
              </a:rPr>
              <a:t>1099941 </a:t>
            </a:r>
            <a:r>
              <a:rPr lang="fa-IR" sz="2400" dirty="0">
                <a:cs typeface="B Nazanin" pitchFamily="2" charset="-78"/>
              </a:rPr>
              <a:t>فرم بيشتري تكميل شده </a:t>
            </a:r>
            <a:r>
              <a:rPr lang="fa-IR" sz="2400" dirty="0" smtClean="0">
                <a:cs typeface="B Nazanin" pitchFamily="2" charset="-78"/>
              </a:rPr>
              <a:t>است.</a:t>
            </a:r>
          </a:p>
          <a:p>
            <a:r>
              <a:rPr lang="fa-IR" sz="2400" dirty="0" smtClean="0">
                <a:cs typeface="B Nazanin" pitchFamily="2" charset="-78"/>
              </a:rPr>
              <a:t>در دانشگاه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  </a:t>
            </a:r>
            <a:r>
              <a:rPr lang="fa-IR" sz="2400" dirty="0" smtClean="0">
                <a:cs typeface="B Nazanin" pitchFamily="2" charset="-78"/>
              </a:rPr>
              <a:t>فرم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 </a:t>
            </a:r>
            <a:r>
              <a:rPr lang="fa-IR" sz="2400" dirty="0" smtClean="0">
                <a:cs typeface="B Nazanin" pitchFamily="2" charset="-78"/>
              </a:rPr>
              <a:t>در سال 91  براي كودكان زير 5 سال در مراكز بهداشتي درماني شهري و روستايي و خانه‌هاي بهداشت  و پايگاه‌هاي بهداشتي تكميل شده است.  كه نسبت به فرم‌هاي تكميل شده در سال 90 (.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...........</a:t>
            </a:r>
            <a:r>
              <a:rPr lang="fa-IR" sz="2400" dirty="0" smtClean="0">
                <a:cs typeface="B Nazanin" pitchFamily="2" charset="-78"/>
              </a:rPr>
              <a:t>)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...........</a:t>
            </a:r>
            <a:r>
              <a:rPr lang="fa-IR" sz="2400" dirty="0" smtClean="0">
                <a:cs typeface="B Nazanin" pitchFamily="2" charset="-78"/>
              </a:rPr>
              <a:t> فرم بيشتري تكميل شده است.</a:t>
            </a:r>
          </a:p>
          <a:p>
            <a:r>
              <a:rPr lang="fa-IR" sz="2400" dirty="0" smtClean="0">
                <a:cs typeface="B Nazanin" pitchFamily="2" charset="-78"/>
              </a:rPr>
              <a:t>كم وزني شديد در كل كشور  </a:t>
            </a:r>
            <a:r>
              <a:rPr lang="fa-IR" sz="2400" dirty="0">
                <a:cs typeface="B Nazanin" pitchFamily="2" charset="-78"/>
              </a:rPr>
              <a:t>0.25 % </a:t>
            </a:r>
            <a:r>
              <a:rPr lang="fa-IR" sz="2400" dirty="0" smtClean="0">
                <a:cs typeface="B Nazanin" pitchFamily="2" charset="-78"/>
              </a:rPr>
              <a:t>است كه </a:t>
            </a:r>
            <a:r>
              <a:rPr lang="fa-IR" sz="2400" dirty="0">
                <a:cs typeface="B Nazanin" pitchFamily="2" charset="-78"/>
              </a:rPr>
              <a:t>مشابه سال 90 مي‌باشد كه از اين تعداد </a:t>
            </a:r>
            <a:r>
              <a:rPr lang="fa-IR" sz="2400" dirty="0" smtClean="0">
                <a:cs typeface="B Nazanin" pitchFamily="2" charset="-78"/>
              </a:rPr>
              <a:t>47.99% </a:t>
            </a:r>
            <a:r>
              <a:rPr lang="fa-IR" sz="2400" dirty="0">
                <a:cs typeface="B Nazanin" pitchFamily="2" charset="-78"/>
              </a:rPr>
              <a:t>بهتر </a:t>
            </a:r>
            <a:r>
              <a:rPr lang="fa-IR" sz="2400" dirty="0" smtClean="0">
                <a:cs typeface="B Nazanin" pitchFamily="2" charset="-78"/>
              </a:rPr>
              <a:t>شده‌اند. در دانشگاه 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...........</a:t>
            </a:r>
            <a:r>
              <a:rPr lang="fa-IR" sz="2400" dirty="0" smtClean="0">
                <a:cs typeface="B Nazanin" pitchFamily="2" charset="-78"/>
              </a:rPr>
              <a:t>% كودكان كم وزني شديد داشتند و از اين تعداد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...........</a:t>
            </a:r>
            <a:r>
              <a:rPr lang="fa-IR" sz="2400" dirty="0" smtClean="0">
                <a:cs typeface="B Nazanin" pitchFamily="2" charset="-78"/>
              </a:rPr>
              <a:t>% كودكان بهتر شده‌اند. </a:t>
            </a:r>
          </a:p>
          <a:p>
            <a:r>
              <a:rPr lang="fa-IR" sz="2400" dirty="0" smtClean="0">
                <a:cs typeface="B Nazanin" pitchFamily="2" charset="-78"/>
              </a:rPr>
              <a:t>اختلال رشد در كشور  7.2% است كه </a:t>
            </a:r>
            <a:r>
              <a:rPr lang="fa-IR" sz="2400" dirty="0">
                <a:cs typeface="B Nazanin" pitchFamily="2" charset="-78"/>
              </a:rPr>
              <a:t>مشابه سال گذشته بوده است و </a:t>
            </a:r>
            <a:r>
              <a:rPr lang="fa-IR" sz="2400" dirty="0" smtClean="0">
                <a:cs typeface="B Nazanin" pitchFamily="2" charset="-78"/>
              </a:rPr>
              <a:t>59.74% </a:t>
            </a:r>
            <a:r>
              <a:rPr lang="fa-IR" sz="2400" dirty="0">
                <a:cs typeface="B Nazanin" pitchFamily="2" charset="-78"/>
              </a:rPr>
              <a:t>آن‌ها بهتر شده‌اند</a:t>
            </a:r>
            <a:r>
              <a:rPr lang="fa-IR" sz="2400" dirty="0" smtClean="0">
                <a:cs typeface="B Nazanin" pitchFamily="2" charset="-78"/>
              </a:rPr>
              <a:t>. در دانشگاه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...........</a:t>
            </a:r>
            <a:r>
              <a:rPr lang="fa-IR" sz="2400" dirty="0" smtClean="0">
                <a:cs typeface="B Nazanin" pitchFamily="2" charset="-78"/>
              </a:rPr>
              <a:t>% كودكان اختلال رشد دارند كه از اين تعداد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...........</a:t>
            </a:r>
            <a:r>
              <a:rPr lang="fa-IR" sz="2400" dirty="0" smtClean="0">
                <a:cs typeface="B Nazanin" pitchFamily="2" charset="-78"/>
              </a:rPr>
              <a:t>% كودكان بهتر شده‌اند. </a:t>
            </a:r>
          </a:p>
          <a:p>
            <a:r>
              <a:rPr lang="fa-IR" sz="2400" dirty="0" smtClean="0">
                <a:cs typeface="B Nazanin" pitchFamily="2" charset="-78"/>
              </a:rPr>
              <a:t>كوتاه قدي شديد در كشور  </a:t>
            </a:r>
            <a:r>
              <a:rPr lang="fa-IR" sz="2400" dirty="0">
                <a:cs typeface="B Nazanin" pitchFamily="2" charset="-78"/>
              </a:rPr>
              <a:t>0.13% </a:t>
            </a:r>
            <a:r>
              <a:rPr lang="fa-IR" sz="2400" dirty="0" smtClean="0">
                <a:cs typeface="B Nazanin" pitchFamily="2" charset="-78"/>
              </a:rPr>
              <a:t>است كه </a:t>
            </a:r>
            <a:r>
              <a:rPr lang="fa-IR" sz="2400" dirty="0">
                <a:cs typeface="B Nazanin" pitchFamily="2" charset="-78"/>
              </a:rPr>
              <a:t>0.02 % كمتر از سال گذشته گزارش شده است و از اين تعداد </a:t>
            </a:r>
            <a:r>
              <a:rPr lang="fa-IR" sz="2400" dirty="0" smtClean="0">
                <a:cs typeface="B Nazanin" pitchFamily="2" charset="-78"/>
              </a:rPr>
              <a:t>33.45% بهتر شده‌اند. در دانشگاه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...........</a:t>
            </a:r>
            <a:r>
              <a:rPr lang="fa-IR" sz="2400" dirty="0" smtClean="0">
                <a:cs typeface="B Nazanin" pitchFamily="2" charset="-78"/>
              </a:rPr>
              <a:t>% كودكان كوتاه قدي شديد دارند كه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...........</a:t>
            </a:r>
            <a:r>
              <a:rPr lang="fa-IR" sz="2400" dirty="0" smtClean="0">
                <a:cs typeface="B Nazanin" pitchFamily="2" charset="-78"/>
              </a:rPr>
              <a:t>% كودكان بهتر شده‌اند. </a:t>
            </a:r>
          </a:p>
          <a:p>
            <a:r>
              <a:rPr lang="fa-IR" sz="2400" dirty="0" smtClean="0">
                <a:cs typeface="B Nazanin" pitchFamily="2" charset="-78"/>
              </a:rPr>
              <a:t>رشد قدي نامطلوب در كشور  </a:t>
            </a:r>
            <a:r>
              <a:rPr lang="fa-IR" sz="2400" dirty="0">
                <a:cs typeface="B Nazanin" pitchFamily="2" charset="-78"/>
              </a:rPr>
              <a:t>2.5% </a:t>
            </a:r>
            <a:r>
              <a:rPr lang="fa-IR" sz="2400" dirty="0" smtClean="0">
                <a:cs typeface="B Nazanin" pitchFamily="2" charset="-78"/>
              </a:rPr>
              <a:t>است كه 38.82% </a:t>
            </a:r>
            <a:r>
              <a:rPr lang="fa-IR" sz="2400" dirty="0">
                <a:cs typeface="B Nazanin" pitchFamily="2" charset="-78"/>
              </a:rPr>
              <a:t>آن‌ها بهتر شده‌اند</a:t>
            </a:r>
            <a:r>
              <a:rPr lang="fa-IR" sz="2400" dirty="0" smtClean="0">
                <a:cs typeface="B Nazanin" pitchFamily="2" charset="-78"/>
              </a:rPr>
              <a:t>. در دانشگاه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...........</a:t>
            </a:r>
            <a:r>
              <a:rPr lang="fa-IR" sz="2400" dirty="0" smtClean="0">
                <a:cs typeface="B Nazanin" pitchFamily="2" charset="-78"/>
              </a:rPr>
              <a:t>% كودكان رشد قدي نامطلوب دارند كه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...........</a:t>
            </a:r>
            <a:r>
              <a:rPr lang="fa-IR" sz="2400" dirty="0" smtClean="0">
                <a:cs typeface="B Nazanin" pitchFamily="2" charset="-78"/>
              </a:rPr>
              <a:t>% آن‌ها بهتر شده‌اند. </a:t>
            </a:r>
          </a:p>
          <a:p>
            <a:r>
              <a:rPr lang="fa-IR" sz="2400" dirty="0" smtClean="0">
                <a:cs typeface="B Nazanin" pitchFamily="2" charset="-78"/>
              </a:rPr>
              <a:t>مشكل تغذيه‌اي در كشور  </a:t>
            </a:r>
            <a:r>
              <a:rPr lang="fa-IR" sz="2400" dirty="0">
                <a:cs typeface="B Nazanin" pitchFamily="2" charset="-78"/>
              </a:rPr>
              <a:t>2.7% درصد </a:t>
            </a:r>
            <a:r>
              <a:rPr lang="fa-IR" sz="2400" dirty="0" smtClean="0">
                <a:cs typeface="B Nazanin" pitchFamily="2" charset="-78"/>
              </a:rPr>
              <a:t>است كه 57.76% آن‌ها </a:t>
            </a:r>
            <a:r>
              <a:rPr lang="fa-IR" sz="2400" dirty="0">
                <a:cs typeface="B Nazanin" pitchFamily="2" charset="-78"/>
              </a:rPr>
              <a:t>بهتر شده‌اند</a:t>
            </a:r>
            <a:r>
              <a:rPr lang="fa-IR" sz="2400" dirty="0" smtClean="0">
                <a:cs typeface="B Nazanin" pitchFamily="2" charset="-78"/>
              </a:rPr>
              <a:t>. در دانشگاه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...........</a:t>
            </a:r>
            <a:r>
              <a:rPr lang="fa-IR" sz="2400" dirty="0" smtClean="0">
                <a:cs typeface="B Nazanin" pitchFamily="2" charset="-78"/>
              </a:rPr>
              <a:t>% كودكان مشكل تغذيه‌اي دارند كه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...........</a:t>
            </a:r>
            <a:r>
              <a:rPr lang="fa-IR" sz="2400" dirty="0" smtClean="0">
                <a:cs typeface="B Nazanin" pitchFamily="2" charset="-78"/>
              </a:rPr>
              <a:t>% آن‌ها بهتر شده‌اند. </a:t>
            </a:r>
          </a:p>
          <a:p>
            <a:r>
              <a:rPr lang="fa-IR" sz="2400" dirty="0" smtClean="0">
                <a:cs typeface="B Nazanin" pitchFamily="2" charset="-78"/>
              </a:rPr>
              <a:t>مشكل دنداني در كشور  2.07% </a:t>
            </a:r>
            <a:r>
              <a:rPr lang="fa-IR" sz="2400" dirty="0">
                <a:cs typeface="B Nazanin" pitchFamily="2" charset="-78"/>
              </a:rPr>
              <a:t>كودكان </a:t>
            </a:r>
            <a:r>
              <a:rPr lang="fa-IR" sz="2400" dirty="0" smtClean="0">
                <a:cs typeface="B Nazanin" pitchFamily="2" charset="-78"/>
              </a:rPr>
              <a:t>است  </a:t>
            </a:r>
            <a:r>
              <a:rPr lang="fa-IR" sz="2400" dirty="0">
                <a:cs typeface="B Nazanin" pitchFamily="2" charset="-78"/>
              </a:rPr>
              <a:t>كه </a:t>
            </a:r>
            <a:r>
              <a:rPr lang="fa-IR" sz="2400" dirty="0" smtClean="0">
                <a:cs typeface="B Nazanin" pitchFamily="2" charset="-78"/>
              </a:rPr>
              <a:t>16.7% </a:t>
            </a:r>
            <a:r>
              <a:rPr lang="fa-IR" sz="2400" dirty="0">
                <a:cs typeface="B Nazanin" pitchFamily="2" charset="-78"/>
              </a:rPr>
              <a:t>آن‌ها بهتر شده‌اند. </a:t>
            </a:r>
            <a:r>
              <a:rPr lang="fa-IR" sz="2400" dirty="0" smtClean="0">
                <a:cs typeface="B Nazanin" pitchFamily="2" charset="-78"/>
              </a:rPr>
              <a:t> در دانشگاه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...........</a:t>
            </a:r>
            <a:r>
              <a:rPr lang="fa-IR" sz="2400" dirty="0" smtClean="0">
                <a:cs typeface="B Nazanin" pitchFamily="2" charset="-78"/>
              </a:rPr>
              <a:t>% كودكان مشكل دنداني دارند كه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...........</a:t>
            </a:r>
            <a:r>
              <a:rPr lang="fa-IR" sz="2400" dirty="0" smtClean="0">
                <a:cs typeface="B Nazanin" pitchFamily="2" charset="-78"/>
              </a:rPr>
              <a:t>% آن‌ها بهتر شده‌اند. </a:t>
            </a:r>
          </a:p>
          <a:p>
            <a:r>
              <a:rPr lang="fa-IR" sz="2400" dirty="0" smtClean="0">
                <a:cs typeface="B Nazanin" pitchFamily="2" charset="-78"/>
              </a:rPr>
              <a:t>مشكل تكاملي در كشور 0.15</a:t>
            </a:r>
            <a:r>
              <a:rPr lang="fa-IR" sz="2400" dirty="0">
                <a:cs typeface="B Nazanin" pitchFamily="2" charset="-78"/>
              </a:rPr>
              <a:t>% </a:t>
            </a:r>
            <a:r>
              <a:rPr lang="fa-IR" sz="2400" dirty="0" smtClean="0">
                <a:cs typeface="B Nazanin" pitchFamily="2" charset="-78"/>
              </a:rPr>
              <a:t>است كه 51.42% </a:t>
            </a:r>
            <a:r>
              <a:rPr lang="fa-IR" sz="2400" dirty="0">
                <a:cs typeface="B Nazanin" pitchFamily="2" charset="-78"/>
              </a:rPr>
              <a:t>آن‌ها بهتر شده‌اند</a:t>
            </a:r>
            <a:r>
              <a:rPr lang="fa-IR" sz="2400" dirty="0" smtClean="0">
                <a:cs typeface="B Nazanin" pitchFamily="2" charset="-78"/>
              </a:rPr>
              <a:t>. در دانشگاه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...........</a:t>
            </a:r>
            <a:r>
              <a:rPr lang="fa-IR" sz="2400" dirty="0" smtClean="0">
                <a:cs typeface="B Nazanin" pitchFamily="2" charset="-78"/>
              </a:rPr>
              <a:t>% كودكان مشكل تكاملي گزارش شده است كه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...........</a:t>
            </a:r>
            <a:r>
              <a:rPr lang="fa-IR" sz="2400" dirty="0" smtClean="0">
                <a:cs typeface="B Nazanin" pitchFamily="2" charset="-78"/>
              </a:rPr>
              <a:t>% آن‌ها بهتر شده‌اند. </a:t>
            </a:r>
          </a:p>
          <a:p>
            <a:r>
              <a:rPr lang="fa-IR" sz="2400" dirty="0" smtClean="0">
                <a:cs typeface="B Nazanin" pitchFamily="2" charset="-78"/>
              </a:rPr>
              <a:t>مصرف ناقص مكمل در كشور   </a:t>
            </a:r>
            <a:r>
              <a:rPr lang="fa-IR" sz="2400" dirty="0">
                <a:cs typeface="B Nazanin" pitchFamily="2" charset="-78"/>
              </a:rPr>
              <a:t>1.6% </a:t>
            </a:r>
            <a:r>
              <a:rPr lang="fa-IR" sz="2400" dirty="0" smtClean="0">
                <a:cs typeface="B Nazanin" pitchFamily="2" charset="-78"/>
              </a:rPr>
              <a:t>است كه 48.54% </a:t>
            </a:r>
            <a:r>
              <a:rPr lang="fa-IR" sz="2400" dirty="0">
                <a:cs typeface="B Nazanin" pitchFamily="2" charset="-78"/>
              </a:rPr>
              <a:t>آن‌ها مكمل تهيه كرده‌اند و مصرفشان كامل شده است. </a:t>
            </a:r>
            <a:r>
              <a:rPr lang="fa-IR" sz="2400" dirty="0" smtClean="0">
                <a:cs typeface="B Nazanin" pitchFamily="2" charset="-78"/>
              </a:rPr>
              <a:t>در دانشگاه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...........</a:t>
            </a:r>
            <a:r>
              <a:rPr lang="fa-IR" sz="2400" dirty="0" smtClean="0">
                <a:cs typeface="B Nazanin" pitchFamily="2" charset="-78"/>
              </a:rPr>
              <a:t>% مصرف ناقص مكمل و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...........</a:t>
            </a:r>
            <a:r>
              <a:rPr lang="fa-IR" sz="2400" dirty="0" smtClean="0">
                <a:cs typeface="B Nazanin" pitchFamily="2" charset="-78"/>
              </a:rPr>
              <a:t>% آن‌ها مكمل تهيه كرده‌اند. </a:t>
            </a:r>
            <a:endParaRPr lang="en-US" sz="2400" dirty="0">
              <a:cs typeface="B Nazanin" pitchFamily="2" charset="-78"/>
            </a:endParaRPr>
          </a:p>
          <a:p>
            <a:endParaRPr lang="fa-IR" sz="24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fa-IR" sz="2000" dirty="0" smtClean="0">
                <a:cs typeface="B Nazanin" pitchFamily="2" charset="-78"/>
              </a:rPr>
              <a:t>14080412 فرم در سال 92  براي كودكان زير 5 سال در مراكز بهداشتي درماني شهري و روستايي و خانه‌هاي بهداشت  و پايگاه‌هاي بهداشتي كشور تكميل شده است. </a:t>
            </a:r>
          </a:p>
          <a:p>
            <a:pPr algn="just"/>
            <a:r>
              <a:rPr lang="fa-IR" sz="2000" dirty="0" smtClean="0">
                <a:cs typeface="B Nazanin" pitchFamily="2" charset="-78"/>
              </a:rPr>
              <a:t>نسبت به فرم‌هاي تكميل شده در سال 91 (12650903)  1429509 فرم بيشتري تكميل شده است.</a:t>
            </a:r>
          </a:p>
          <a:p>
            <a:pPr algn="just"/>
            <a:r>
              <a:rPr lang="fa-IR" sz="2000" dirty="0" smtClean="0">
                <a:cs typeface="B Nazanin" pitchFamily="2" charset="-78"/>
              </a:rPr>
              <a:t> 0.26 % كودكان كم وزني شديد داشتند كه 0.01% نسبت به  سال 91 بيشتر شده است. كه از اين تعداد 46.15% بهتر شده‌اند.</a:t>
            </a:r>
          </a:p>
          <a:p>
            <a:pPr algn="just"/>
            <a:r>
              <a:rPr lang="fa-IR" sz="2000" dirty="0" smtClean="0">
                <a:cs typeface="B Nazanin" pitchFamily="2" charset="-78"/>
              </a:rPr>
              <a:t> 6.74% كودكان اختلال رشد دارند كه 0.44% كمتر از سال گذشته مي‌باشد. و 59.41% آن‌ها بهتر شده‌اند.</a:t>
            </a:r>
          </a:p>
          <a:p>
            <a:pPr algn="just"/>
            <a:r>
              <a:rPr lang="fa-IR" sz="2000" dirty="0" smtClean="0">
                <a:cs typeface="B Nazanin" pitchFamily="2" charset="-78"/>
              </a:rPr>
              <a:t> 0.15% كودكان كوتاه قدي شديد دارند كه 0.01 % كمتر از سال گذشته گزارش شده است و از اين تعداد 31.36% بهتر شده‌اند.</a:t>
            </a:r>
          </a:p>
          <a:p>
            <a:pPr algn="just"/>
            <a:r>
              <a:rPr lang="fa-IR" sz="2000" dirty="0" smtClean="0">
                <a:cs typeface="B Nazanin" pitchFamily="2" charset="-78"/>
              </a:rPr>
              <a:t> 2.4% كودكان رشد قدي نامطلوب دارند كه 37.93% آن‌ها بهتر شده‌اند.</a:t>
            </a:r>
          </a:p>
          <a:p>
            <a:pPr algn="just"/>
            <a:r>
              <a:rPr lang="fa-IR" sz="2000" dirty="0" smtClean="0">
                <a:cs typeface="B Nazanin" pitchFamily="2" charset="-78"/>
              </a:rPr>
              <a:t> 2.9% درصد كودكان مشكل تغذيه‌اي دارند كه 55.87% آن‌ها بهتر شده‌اند.</a:t>
            </a:r>
          </a:p>
          <a:p>
            <a:pPr algn="just"/>
            <a:r>
              <a:rPr lang="fa-IR" sz="2000" dirty="0" smtClean="0">
                <a:cs typeface="B Nazanin" pitchFamily="2" charset="-78"/>
              </a:rPr>
              <a:t> 2.02% كودكان مشكل دنداني دارند كه 15.99% آن‌ها بهتر شده‌اند.</a:t>
            </a:r>
          </a:p>
          <a:p>
            <a:pPr algn="just"/>
            <a:r>
              <a:rPr lang="fa-IR" sz="2000" dirty="0" smtClean="0">
                <a:cs typeface="B Nazanin" pitchFamily="2" charset="-78"/>
              </a:rPr>
              <a:t> 0.16% كودكان مشكل تكاملي دارند كه 51.55% آن‌ها بهتر شده‌اند.</a:t>
            </a:r>
          </a:p>
          <a:p>
            <a:pPr algn="just"/>
            <a:r>
              <a:rPr lang="fa-IR" sz="2000" dirty="0" smtClean="0">
                <a:cs typeface="B Nazanin" pitchFamily="2" charset="-78"/>
              </a:rPr>
              <a:t> 1.6% كودكان مصرف ناقص مكمل دارند كه 46.23% آن‌ها مكمل تهيه كرده‌اند و مصرفشان كامل شده است. </a:t>
            </a:r>
            <a:endParaRPr lang="en-US" sz="2000" dirty="0" smtClean="0">
              <a:cs typeface="B Nazanin" pitchFamily="2" charset="-78"/>
            </a:endParaRPr>
          </a:p>
          <a:p>
            <a:pPr algn="just"/>
            <a:endParaRPr lang="fa-IR" sz="2000" dirty="0">
              <a:cs typeface="B Nazanin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itchFamily="2" charset="-78"/>
              </a:rPr>
              <a:t/>
            </a:r>
            <a:br>
              <a:rPr lang="fa-IR" sz="3200" dirty="0" smtClean="0">
                <a:solidFill>
                  <a:srgbClr val="0070C0"/>
                </a:solidFill>
                <a:cs typeface="B Nazanin" pitchFamily="2" charset="-78"/>
              </a:rPr>
            </a:br>
            <a:r>
              <a:rPr lang="fa-IR" sz="3200" dirty="0" smtClean="0">
                <a:solidFill>
                  <a:srgbClr val="0070C0"/>
                </a:solidFill>
                <a:cs typeface="B Nazanin" pitchFamily="2" charset="-78"/>
              </a:rPr>
              <a:t>تحليل </a:t>
            </a:r>
            <a:r>
              <a:rPr lang="fa-IR" sz="3200" dirty="0">
                <a:solidFill>
                  <a:srgbClr val="0070C0"/>
                </a:solidFill>
                <a:cs typeface="B Nazanin" pitchFamily="2" charset="-78"/>
              </a:rPr>
              <a:t>وضعيت موجود طبق </a:t>
            </a:r>
            <a:r>
              <a:rPr lang="en-US" sz="3200" dirty="0">
                <a:solidFill>
                  <a:srgbClr val="0070C0"/>
                </a:solidFill>
                <a:cs typeface="B Nazanin" pitchFamily="2" charset="-78"/>
              </a:rPr>
              <a:t>CHS  </a:t>
            </a:r>
            <a:r>
              <a:rPr lang="fa-IR" sz="3200" dirty="0" smtClean="0">
                <a:solidFill>
                  <a:srgbClr val="0070C0"/>
                </a:solidFill>
                <a:cs typeface="B Nazanin" pitchFamily="2" charset="-78"/>
              </a:rPr>
              <a:t>: </a:t>
            </a:r>
            <a:r>
              <a:rPr lang="en-US" sz="3200" dirty="0">
                <a:solidFill>
                  <a:srgbClr val="0070C0"/>
                </a:solidFill>
                <a:cs typeface="B Nazanin" pitchFamily="2" charset="-78"/>
              </a:rPr>
              <a:t/>
            </a:r>
            <a:br>
              <a:rPr lang="en-US" sz="3200" dirty="0">
                <a:solidFill>
                  <a:srgbClr val="0070C0"/>
                </a:solidFill>
                <a:cs typeface="B Nazanin" pitchFamily="2" charset="-78"/>
              </a:rPr>
            </a:br>
            <a:endParaRPr lang="fa-IR" sz="3200" dirty="0">
              <a:solidFill>
                <a:srgbClr val="0070C0"/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4320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400" dirty="0" smtClean="0">
                <a:solidFill>
                  <a:srgbClr val="0070C0"/>
                </a:solidFill>
                <a:cs typeface="B Nazanin" pitchFamily="2" charset="-78"/>
              </a:rPr>
              <a:t>بيمارستان‌هاي دوستدار كودك </a:t>
            </a:r>
            <a:endParaRPr lang="fa-IR" sz="2400" dirty="0">
              <a:solidFill>
                <a:srgbClr val="0070C0"/>
              </a:solidFill>
              <a:cs typeface="B Nazanin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980729"/>
          <a:ext cx="8424935" cy="4824536"/>
        </p:xfrm>
        <a:graphic>
          <a:graphicData uri="http://schemas.openxmlformats.org/drawingml/2006/table">
            <a:tbl>
              <a:tblPr rtl="1"/>
              <a:tblGrid>
                <a:gridCol w="441859"/>
                <a:gridCol w="901107"/>
                <a:gridCol w="1502704"/>
                <a:gridCol w="1330084"/>
                <a:gridCol w="1615424"/>
                <a:gridCol w="1215432"/>
                <a:gridCol w="472775"/>
                <a:gridCol w="472775"/>
                <a:gridCol w="472775"/>
              </a:tblGrid>
              <a:tr h="521093">
                <a:tc gridSpan="9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دانشگاه علوم پزشكي و خدمات بهداشتي درماني  </a:t>
                      </a:r>
                      <a:r>
                        <a:rPr lang="fa-IR" sz="2000" b="1" dirty="0" smtClean="0">
                          <a:solidFill>
                            <a:srgbClr val="FF0000"/>
                          </a:solidFill>
                          <a:cs typeface="B Nazanin" pitchFamily="2" charset="-78"/>
                        </a:rPr>
                        <a:t>........... </a:t>
                      </a:r>
                      <a:r>
                        <a:rPr lang="fa-I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(در سال ......)</a:t>
                      </a:r>
                      <a:endParaRPr lang="en-US" sz="20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6131" marR="561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805678">
                <a:tc gridSpan="9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ت</a:t>
                      </a:r>
                      <a:r>
                        <a:rPr lang="fa-IR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عداد   </a:t>
                      </a:r>
                      <a:r>
                        <a:rPr lang="fa-IR" sz="2000" b="0" dirty="0" smtClean="0">
                          <a:solidFill>
                            <a:srgbClr val="FF0000"/>
                          </a:solidFill>
                          <a:cs typeface="B Nazanin" pitchFamily="2" charset="-78"/>
                        </a:rPr>
                        <a:t>...........  </a:t>
                      </a:r>
                      <a:r>
                        <a:rPr lang="fa-IR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بيمارستان واجد شرايط *اجراي برنامه ترويج تغذيه باشيرمادرتابعه دانشگاه علوم پزشكي </a:t>
                      </a:r>
                      <a:r>
                        <a:rPr lang="fa-IR" sz="2000" b="0" dirty="0" smtClean="0">
                          <a:solidFill>
                            <a:srgbClr val="FF0000"/>
                          </a:solidFill>
                          <a:cs typeface="B Nazanin" pitchFamily="2" charset="-78"/>
                        </a:rPr>
                        <a:t>...........  </a:t>
                      </a:r>
                      <a:r>
                        <a:rPr lang="fa-IR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هستند كه تعداد </a:t>
                      </a:r>
                      <a:r>
                        <a:rPr lang="fa-IR" sz="2000" b="0" dirty="0" smtClean="0">
                          <a:solidFill>
                            <a:srgbClr val="FF0000"/>
                          </a:solidFill>
                          <a:cs typeface="B Nazanin" pitchFamily="2" charset="-78"/>
                        </a:rPr>
                        <a:t>...........</a:t>
                      </a:r>
                      <a:r>
                        <a:rPr lang="fa-IR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 آن‌ها  لوح دوستدار كودك دارند و تعداد </a:t>
                      </a:r>
                      <a:r>
                        <a:rPr lang="fa-IR" sz="20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....</a:t>
                      </a:r>
                      <a:r>
                        <a:rPr lang="fa-IR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 آن‌ها  مورد ارزيابي مجدد قرار گرفته اند. ميانگين امتيازات جمع اقدامات دهگانه در </a:t>
                      </a:r>
                      <a:r>
                        <a:rPr lang="fa-IR" sz="20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....</a:t>
                      </a:r>
                      <a:r>
                        <a:rPr lang="fa-IR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 بيمارستان  بشرح جدول ذيل،  زير90% مي باشد. براي ارتقا امتياز اقدامات زير 90% لازم است تلاش شود.</a:t>
                      </a:r>
                      <a:r>
                        <a:rPr lang="fa-IR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 </a:t>
                      </a:r>
                      <a:r>
                        <a:rPr lang="fa-IR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هر بيمارستان بايد مداخلات لازم را طي يك برنامه زمان بندي شده براي رفع اشكالات و ارتقاء تك تك اقداماتي كه امتياز آنها زير 90% مي باشد ، انجام دهند. مثلا در جدول ذيل در بيمارستان  </a:t>
                      </a:r>
                      <a:r>
                        <a:rPr lang="fa-IR" sz="20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...........</a:t>
                      </a:r>
                      <a:r>
                        <a:rPr lang="fa-IR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 امتياز اقدامات </a:t>
                      </a:r>
                      <a:r>
                        <a:rPr lang="fa-IR" sz="20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....</a:t>
                      </a:r>
                      <a:r>
                        <a:rPr lang="fa-IR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 و </a:t>
                      </a:r>
                      <a:r>
                        <a:rPr lang="fa-IR" sz="20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....</a:t>
                      </a:r>
                      <a:r>
                        <a:rPr lang="fa-IR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 و </a:t>
                      </a:r>
                      <a:r>
                        <a:rPr lang="fa-IR" sz="20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....</a:t>
                      </a:r>
                      <a:r>
                        <a:rPr lang="fa-IR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   زير 90% است و امتياز ريز فعاليت‌هاي هر اقدام نيز در فرم هاي جمع آوري اطلاعات مشخص و براي مداخله در اختيار دانشگاه مي باشد.</a:t>
                      </a:r>
                      <a:br>
                        <a:rPr lang="fa-IR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</a:br>
                      <a:r>
                        <a:rPr lang="fa-IR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*</a:t>
                      </a:r>
                      <a:r>
                        <a:rPr lang="fa-IR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منظور از واجد شرايط بيمارستانهايي هستند كه داراي بخش</a:t>
                      </a:r>
                      <a:r>
                        <a:rPr lang="fa-IR" sz="16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 زنان و زايمان يا بخش اطفال و يا هردو ميباشند.</a:t>
                      </a:r>
                      <a:endParaRPr lang="en-US" sz="1600" b="0" kern="120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B Nazanin" pitchFamily="2" charset="-78"/>
                      </a:endParaRPr>
                    </a:p>
                  </a:txBody>
                  <a:tcPr marL="56131" marR="56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97765"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131" marR="561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131" marR="5613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900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131" marR="5613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900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131" marR="5613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131" marR="5613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131" marR="5613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131" marR="561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131" marR="561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900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131" marR="561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7583" y="620691"/>
          <a:ext cx="7776866" cy="5832648"/>
        </p:xfrm>
        <a:graphic>
          <a:graphicData uri="http://schemas.openxmlformats.org/drawingml/2006/table">
            <a:tbl>
              <a:tblPr rtl="1">
                <a:tableStyleId>{BC89EF96-8CEA-46FF-86C4-4CE0E7609802}</a:tableStyleId>
              </a:tblPr>
              <a:tblGrid>
                <a:gridCol w="517731"/>
                <a:gridCol w="930471"/>
                <a:gridCol w="1313560"/>
                <a:gridCol w="2051684"/>
                <a:gridCol w="1083547"/>
                <a:gridCol w="1127626"/>
                <a:gridCol w="663923"/>
                <a:gridCol w="88324"/>
              </a:tblGrid>
              <a:tr h="257485">
                <a:tc gridSpan="8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cs typeface="B Nazanin" pitchFamily="2" charset="-78"/>
                        </a:rPr>
                        <a:t>جدول1- بيمارستان‌هاي داراي لوح دوستدار كودك دانشگاه </a:t>
                      </a:r>
                      <a:r>
                        <a:rPr lang="fa-IR" sz="1200" b="1" dirty="0" smtClean="0">
                          <a:cs typeface="B Nazanin" pitchFamily="2" charset="-78"/>
                        </a:rPr>
                        <a:t>...................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5550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>
                          <a:cs typeface="B Nazanin" pitchFamily="2" charset="-78"/>
                        </a:rPr>
                        <a:t>رديف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>
                          <a:cs typeface="B Nazanin" pitchFamily="2" charset="-78"/>
                        </a:rPr>
                        <a:t>شهرستان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>
                          <a:cs typeface="B Nazanin" pitchFamily="2" charset="-78"/>
                        </a:rPr>
                        <a:t>بیمارستان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cs typeface="B Nazanin" pitchFamily="2" charset="-78"/>
                        </a:rPr>
                        <a:t>نوع بیمارستان</a:t>
                      </a: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cs typeface="B Nazanin" pitchFamily="2" charset="-78"/>
                        </a:rPr>
                        <a:t>سال اهداء لوح</a:t>
                      </a: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>
                          <a:cs typeface="B Nazanin" pitchFamily="2" charset="-78"/>
                        </a:rPr>
                        <a:t>کلینیک دوران بارداری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>
                          <a:cs typeface="B Nazanin" pitchFamily="2" charset="-78"/>
                        </a:rPr>
                        <a:t>نوع تخصص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2666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>
                          <a:cs typeface="B Nazanin" pitchFamily="2" charset="-78"/>
                        </a:rPr>
                        <a:t>1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cs typeface="B Nazanin" pitchFamily="2" charset="-78"/>
                        </a:rPr>
                        <a:t> 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  <a:tr h="2666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>
                          <a:cs typeface="B Nazanin" pitchFamily="2" charset="-78"/>
                        </a:rPr>
                        <a:t>2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cs typeface="B Nazanin" pitchFamily="2" charset="-78"/>
                        </a:rPr>
                        <a:t> 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  <a:tr h="2666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>
                          <a:cs typeface="B Nazanin" pitchFamily="2" charset="-78"/>
                        </a:rPr>
                        <a:t>3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cs typeface="B Nazanin" pitchFamily="2" charset="-78"/>
                        </a:rPr>
                        <a:t> 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  <a:tr h="2666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>
                          <a:cs typeface="B Nazanin" pitchFamily="2" charset="-78"/>
                        </a:rPr>
                        <a:t>4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cs typeface="B Nazanin" pitchFamily="2" charset="-78"/>
                        </a:rPr>
                        <a:t> 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  <a:tr h="2666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>
                          <a:cs typeface="B Nazanin" pitchFamily="2" charset="-78"/>
                        </a:rPr>
                        <a:t>5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cs typeface="B Nazanin" pitchFamily="2" charset="-78"/>
                        </a:rPr>
                        <a:t> 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  <a:tr h="2666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>
                          <a:cs typeface="B Nazanin" pitchFamily="2" charset="-78"/>
                        </a:rPr>
                        <a:t>6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cs typeface="B Nazanin" pitchFamily="2" charset="-78"/>
                        </a:rPr>
                        <a:t> 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  <a:tr h="2666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>
                          <a:cs typeface="B Nazanin" pitchFamily="2" charset="-78"/>
                        </a:rPr>
                        <a:t>7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cs typeface="B Nazanin" pitchFamily="2" charset="-78"/>
                        </a:rPr>
                        <a:t> 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  <a:tr h="3194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>
                          <a:cs typeface="B Nazanin" pitchFamily="2" charset="-78"/>
                        </a:rPr>
                        <a:t>8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cs typeface="B Nazanin" pitchFamily="2" charset="-78"/>
                        </a:rPr>
                        <a:t> 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  <a:tr h="2666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>
                          <a:cs typeface="B Nazanin" pitchFamily="2" charset="-78"/>
                        </a:rPr>
                        <a:t>9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cs typeface="B Nazanin" pitchFamily="2" charset="-78"/>
                        </a:rPr>
                        <a:t> 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  <a:tr h="2666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>
                          <a:cs typeface="B Nazanin" pitchFamily="2" charset="-78"/>
                        </a:rPr>
                        <a:t>10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cs typeface="B Nazanin" pitchFamily="2" charset="-78"/>
                        </a:rPr>
                        <a:t> 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  <a:tr h="2666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>
                          <a:cs typeface="B Nazanin" pitchFamily="2" charset="-78"/>
                        </a:rPr>
                        <a:t>11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cs typeface="B Nazanin" pitchFamily="2" charset="-78"/>
                        </a:rPr>
                        <a:t> 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  <a:tr h="2666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>
                          <a:cs typeface="B Nazanin" pitchFamily="2" charset="-78"/>
                        </a:rPr>
                        <a:t>12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cs typeface="B Nazanin" pitchFamily="2" charset="-78"/>
                        </a:rPr>
                        <a:t> 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  <a:tr h="2666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>
                          <a:cs typeface="B Nazanin" pitchFamily="2" charset="-78"/>
                        </a:rPr>
                        <a:t>13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cs typeface="B Nazanin" pitchFamily="2" charset="-78"/>
                        </a:rPr>
                        <a:t> 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  <a:tr h="2666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>
                          <a:cs typeface="B Nazanin" pitchFamily="2" charset="-78"/>
                        </a:rPr>
                        <a:t>14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cs typeface="B Nazanin" pitchFamily="2" charset="-78"/>
                        </a:rPr>
                        <a:t> 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  <a:tr h="2666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>
                          <a:cs typeface="B Nazanin" pitchFamily="2" charset="-78"/>
                        </a:rPr>
                        <a:t>15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cs typeface="B Nazanin" pitchFamily="2" charset="-78"/>
                        </a:rPr>
                        <a:t> 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  <a:tr h="2666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>
                          <a:cs typeface="B Nazanin" pitchFamily="2" charset="-78"/>
                        </a:rPr>
                        <a:t>16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cs typeface="B Nazanin" pitchFamily="2" charset="-78"/>
                        </a:rPr>
                        <a:t> 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  <a:tr h="2666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>
                          <a:cs typeface="B Nazanin" pitchFamily="2" charset="-78"/>
                        </a:rPr>
                        <a:t>17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cs typeface="B Nazanin" pitchFamily="2" charset="-78"/>
                        </a:rPr>
                        <a:t> 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  <a:tr h="2666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>
                          <a:cs typeface="B Nazanin" pitchFamily="2" charset="-78"/>
                        </a:rPr>
                        <a:t>18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cs typeface="B Nazanin" pitchFamily="2" charset="-78"/>
                        </a:rPr>
                        <a:t> 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  <a:tr h="2666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>
                          <a:cs typeface="B Nazanin" pitchFamily="2" charset="-78"/>
                        </a:rPr>
                        <a:t>19</a:t>
                      </a: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51377" marR="51377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cs typeface="B Nazanin" pitchFamily="2" charset="-78"/>
                        </a:rPr>
                        <a:t> </a:t>
                      </a:r>
                      <a:endParaRPr lang="en-US" sz="12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0" y="404666"/>
          <a:ext cx="7848875" cy="6126722"/>
        </p:xfrm>
        <a:graphic>
          <a:graphicData uri="http://schemas.openxmlformats.org/drawingml/2006/table">
            <a:tbl>
              <a:tblPr rtl="1"/>
              <a:tblGrid>
                <a:gridCol w="550667"/>
                <a:gridCol w="528300"/>
                <a:gridCol w="679546"/>
                <a:gridCol w="528300"/>
                <a:gridCol w="585283"/>
                <a:gridCol w="471315"/>
                <a:gridCol w="453210"/>
                <a:gridCol w="452677"/>
                <a:gridCol w="453210"/>
                <a:gridCol w="452677"/>
                <a:gridCol w="453210"/>
                <a:gridCol w="452677"/>
                <a:gridCol w="619367"/>
                <a:gridCol w="584218"/>
                <a:gridCol w="584218"/>
              </a:tblGrid>
              <a:tr h="204267">
                <a:tc gridSpan="1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B Nazanin" pitchFamily="2" charset="-78"/>
                        </a:rPr>
                        <a:t>                               جدول2- نتايج ارزيابي مجدد ده اقدام بيمارستانهاي دوستدار كودك دانشگاه  در </a:t>
                      </a:r>
                      <a:r>
                        <a:rPr lang="fa-IR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B Nazanin" pitchFamily="2" charset="-78"/>
                        </a:rPr>
                        <a:t>سال ...............</a:t>
                      </a:r>
                      <a:endParaRPr lang="en-US" sz="12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085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دانشگاه</a:t>
                      </a:r>
                      <a:endParaRPr lang="en-US" sz="12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شهرستان</a:t>
                      </a:r>
                      <a:endParaRPr lang="en-US" sz="12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بیمارستان</a:t>
                      </a:r>
                      <a:endParaRPr lang="en-US" sz="12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1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امتیاز بیمارستان</a:t>
                      </a:r>
                      <a:endParaRPr lang="en-US" sz="11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اقدام 1</a:t>
                      </a:r>
                      <a:endParaRPr lang="en-US" sz="12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اقدام 2</a:t>
                      </a:r>
                      <a:endParaRPr lang="en-US" sz="12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اقدام 3</a:t>
                      </a:r>
                      <a:endParaRPr lang="en-US" sz="12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اقدام 4</a:t>
                      </a:r>
                      <a:endParaRPr lang="en-US" sz="12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اقدام 5</a:t>
                      </a:r>
                      <a:endParaRPr lang="en-US" sz="12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اقدام 6</a:t>
                      </a:r>
                      <a:endParaRPr lang="en-US" sz="12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اقدام 7</a:t>
                      </a:r>
                      <a:endParaRPr lang="en-US" sz="12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اقدام 8</a:t>
                      </a:r>
                      <a:endParaRPr lang="en-US" sz="12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اقدام 9</a:t>
                      </a:r>
                      <a:endParaRPr lang="en-US" sz="12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اقدام 10</a:t>
                      </a:r>
                      <a:endParaRPr lang="en-US" sz="12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ماده 11</a:t>
                      </a:r>
                      <a:endParaRPr lang="en-US" sz="12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85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56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5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1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7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3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9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5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48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52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52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9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44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0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7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43408" marR="43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fa-IR" sz="2400" b="1" dirty="0" smtClean="0">
                <a:cs typeface="B Nazanin" pitchFamily="2" charset="-78"/>
              </a:rPr>
              <a:t>وضعيت موجود بر اساس </a:t>
            </a:r>
            <a:r>
              <a:rPr lang="en-US" sz="2400" b="1" dirty="0" smtClean="0">
                <a:cs typeface="B Nazanin" pitchFamily="2" charset="-78"/>
              </a:rPr>
              <a:t>CHS </a:t>
            </a:r>
            <a:r>
              <a:rPr lang="fa-IR" sz="2400" b="1" dirty="0" smtClean="0">
                <a:cs typeface="B Nazanin" pitchFamily="2" charset="-78"/>
              </a:rPr>
              <a:t>دانشگاهها سالهای</a:t>
            </a:r>
            <a:r>
              <a:rPr lang="en-US" sz="2400" b="1" dirty="0" smtClean="0">
                <a:cs typeface="B Nazanin" pitchFamily="2" charset="-78"/>
              </a:rPr>
              <a:t> </a:t>
            </a:r>
            <a:r>
              <a:rPr lang="fa-IR" sz="2400" b="1" dirty="0" smtClean="0">
                <a:cs typeface="B Nazanin" pitchFamily="2" charset="-78"/>
              </a:rPr>
              <a:t>92-91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785813"/>
          <a:ext cx="8115328" cy="656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531648"/>
              </a:tblGrid>
              <a:tr h="42860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سال 92</a:t>
                      </a:r>
                      <a:r>
                        <a:rPr lang="en-US" dirty="0" smtClean="0"/>
                        <a:t>-</a:t>
                      </a:r>
                      <a:r>
                        <a:rPr lang="fa-IR" dirty="0" smtClean="0"/>
                        <a:t> درصد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سال 92</a:t>
                      </a:r>
                      <a:r>
                        <a:rPr lang="en-US" dirty="0" smtClean="0"/>
                        <a:t>-</a:t>
                      </a:r>
                      <a:r>
                        <a:rPr lang="fa-IR" dirty="0" smtClean="0"/>
                        <a:t> تعداد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سال 91</a:t>
                      </a:r>
                      <a:r>
                        <a:rPr lang="en-US" dirty="0" smtClean="0"/>
                        <a:t>-</a:t>
                      </a:r>
                      <a:r>
                        <a:rPr lang="fa-IR" dirty="0" smtClean="0"/>
                        <a:t> درصد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سال 91</a:t>
                      </a:r>
                      <a:r>
                        <a:rPr lang="en-US" dirty="0" smtClean="0"/>
                        <a:t>-</a:t>
                      </a:r>
                      <a:r>
                        <a:rPr lang="fa-IR" dirty="0" smtClean="0"/>
                        <a:t> تعداد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200" dirty="0" smtClean="0"/>
                        <a:t>شاخصهای سوانح و حوادث مانا</a:t>
                      </a:r>
                      <a:endParaRPr lang="en-US" sz="1200" dirty="0"/>
                    </a:p>
                  </a:txBody>
                  <a:tcPr/>
                </a:tc>
              </a:tr>
              <a:tr h="2720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صدمه شديد حادثه‌اي </a:t>
                      </a:r>
                    </a:p>
                  </a:txBody>
                  <a:tcPr marL="0" marR="0" marT="0" marB="0"/>
                </a:tc>
              </a:tr>
              <a:tr h="26351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صدمه شديد حادثه‌اي بهتر شده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صدمه متوسط حادثه‌اي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صدمه متوسط حادثه‌اي بهتر شده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احتمال صدمه غير حادثه‌اي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احتمال صدمه غير حادثه‌اي بهتر شده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صدمه خفيف حادثه‌اي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صدمه خفيف حادثه‌اي بهتر شده 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سوختگي شديد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سوختگي شديد بهتر شده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سوختگي متوسط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سوختگي متوسط بهتر شده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سوختگي خفيف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1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i="0" u="none" strike="noStrike" dirty="0" smtClean="0">
                          <a:solidFill>
                            <a:srgbClr val="000000"/>
                          </a:solidFill>
                          <a:latin typeface="B Nazanin"/>
                        </a:rPr>
                        <a:t>سوختگي خفيف بهتر شده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latin typeface="B Nazanin"/>
                        </a:rPr>
                        <a:t>سوختگي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سوختگي بهتر شده 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fa-IR" sz="2000" b="1" dirty="0" smtClean="0">
                <a:cs typeface="B Nazanin" pitchFamily="2" charset="-78"/>
              </a:rPr>
              <a:t>وضعيت موجود بر اساس </a:t>
            </a:r>
            <a:r>
              <a:rPr lang="en-US" sz="2000" b="1" dirty="0" smtClean="0">
                <a:cs typeface="B Nazanin" pitchFamily="2" charset="-78"/>
              </a:rPr>
              <a:t>CHS </a:t>
            </a:r>
            <a:r>
              <a:rPr lang="fa-IR" sz="2000" b="1" dirty="0" smtClean="0">
                <a:cs typeface="B Nazanin" pitchFamily="2" charset="-78"/>
              </a:rPr>
              <a:t>دانشگاهها سالهای</a:t>
            </a:r>
            <a:r>
              <a:rPr lang="en-US" sz="20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92-91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714375"/>
          <a:ext cx="8229600" cy="583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fa-IR" dirty="0" smtClean="0"/>
                        <a:t>سال 92- درصد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سال 92 - تعداد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سال</a:t>
                      </a:r>
                      <a:r>
                        <a:rPr lang="fa-IR" baseline="0" dirty="0" smtClean="0"/>
                        <a:t> 91- درصد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سال 91- تعداد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شاخصهای</a:t>
                      </a:r>
                      <a:r>
                        <a:rPr lang="fa-IR" baseline="0" dirty="0" smtClean="0"/>
                        <a:t> سوانح و حوادث مانا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مسموميت شديد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مسموميت حاد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مسموميت شديد و حاد در تماس يا بلع مواد نفتي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مسموميت شديد و حاد در تماس يا بلع مواد نفتي  بهتر شده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مسموميت حاد (متوسط) در تماس يا بلع مواد نفتي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مسموميت خفيف در تماس يا بلع مواد نفتي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مسموميت خفيف در تماس يا بلع مواد نفتي بهتر شده 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گزش شديد حشرات رطيل عقرب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گزش شديد حشرات رطيل عقرب بهتر شده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گزش غير شديد حشرات رطيل عقرب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گزش غير شديد حشرات رطيل عقرب بهتر شده 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مارگزيدگي با مسموميت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مارگزيدگي با مسموميت بهتر شده 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مارگزيدگي بدون مسموميت 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lang="fa-IR" sz="2000" b="1" dirty="0" smtClean="0">
                <a:cs typeface="B Nazanin" pitchFamily="2" charset="-78"/>
              </a:rPr>
              <a:t>وضعيت موجود بر اساس </a:t>
            </a:r>
            <a:r>
              <a:rPr lang="en-US" sz="2000" b="1" dirty="0" smtClean="0">
                <a:cs typeface="B Nazanin" pitchFamily="2" charset="-78"/>
              </a:rPr>
              <a:t>CHS </a:t>
            </a:r>
            <a:r>
              <a:rPr lang="fa-IR" sz="2000" b="1" dirty="0" smtClean="0">
                <a:cs typeface="B Nazanin" pitchFamily="2" charset="-78"/>
              </a:rPr>
              <a:t>دانشگاهها سالهای</a:t>
            </a:r>
            <a:r>
              <a:rPr lang="en-US" sz="20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92-91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85813"/>
          <a:ext cx="8229600" cy="570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fa-IR" sz="1400" dirty="0" smtClean="0"/>
                        <a:t>سال 92- درصد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400" dirty="0" smtClean="0"/>
                        <a:t>سال 92-</a:t>
                      </a:r>
                      <a:r>
                        <a:rPr lang="fa-IR" sz="1400" baseline="0" dirty="0" smtClean="0"/>
                        <a:t> تعداد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400" dirty="0" smtClean="0"/>
                        <a:t>سال 91</a:t>
                      </a:r>
                      <a:r>
                        <a:rPr lang="fa-IR" sz="1400" baseline="0" dirty="0" smtClean="0"/>
                        <a:t> - درصد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400" dirty="0" smtClean="0"/>
                        <a:t>سال 91- تعداد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400" dirty="0" smtClean="0"/>
                        <a:t>شاخصهای سوانح</a:t>
                      </a:r>
                      <a:r>
                        <a:rPr lang="fa-IR" sz="1400" baseline="0" dirty="0" smtClean="0"/>
                        <a:t> و حوادث مانا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مارگزيدگي بدون مسموميت بهتر شده 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مارگزيدگي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مظنون به هاري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مظنون به هاري بهتر شده 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محتمل به هاري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محتمل به هاري بهتر شده 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مسموميت شديد حاد مواد سوزاننده بهتر شده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B Nazanin"/>
                        </a:rPr>
                        <a:t>مسموميت حاد مواد سوزاننده بهتر شده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مسموميت خفيف  مواد سوزاننده بهتر شده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مسموميت شديد دارويي بهتر شده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مسموميت متوسط دارويي بهتر شده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مسموميت خفيف دارويي بهتر شده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مسموميت شديد و حاد با سموم گياهي و حشره‌كش بهتر شده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 fontAlgn="t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latin typeface="B Nazanin"/>
                        </a:rPr>
                        <a:t>مسموميت  حاد با سموم گياهي و حشره‌كش بهتر شده 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200000"/>
              </a:lnSpc>
            </a:pPr>
            <a:r>
              <a:rPr lang="fa-IR" dirty="0" smtClean="0">
                <a:cs typeface="B Nazanin" pitchFamily="2" charset="-78"/>
              </a:rPr>
              <a:t>در پشت اين فرم :</a:t>
            </a:r>
          </a:p>
          <a:p>
            <a:pPr lvl="1">
              <a:lnSpc>
                <a:spcPct val="200000"/>
              </a:lnSpc>
            </a:pPr>
            <a:r>
              <a:rPr lang="fa-IR" dirty="0" smtClean="0">
                <a:cs typeface="B Nazanin" pitchFamily="2" charset="-78"/>
              </a:rPr>
              <a:t>نمودار وزن براي سن 3-0 سال</a:t>
            </a:r>
          </a:p>
          <a:p>
            <a:pPr lvl="1">
              <a:lnSpc>
                <a:spcPct val="200000"/>
              </a:lnSpc>
            </a:pPr>
            <a:r>
              <a:rPr lang="fa-IR" dirty="0" smtClean="0">
                <a:cs typeface="B Nazanin" pitchFamily="2" charset="-78"/>
              </a:rPr>
              <a:t>نمودار قد براي سن 23-0 ماه</a:t>
            </a:r>
          </a:p>
          <a:p>
            <a:pPr>
              <a:lnSpc>
                <a:spcPct val="200000"/>
              </a:lnSpc>
            </a:pPr>
            <a:endParaRPr lang="fa-I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 smtClean="0">
                <a:solidFill>
                  <a:srgbClr val="0070C0"/>
                </a:solidFill>
                <a:cs typeface="B Nazanin" pitchFamily="2" charset="-78"/>
              </a:rPr>
              <a:t>فرم ثبت كودك سالم در سن 2، 4، 6، 7، 9 ماهگي </a:t>
            </a:r>
            <a:endParaRPr lang="fa-IR" sz="2800" b="1" dirty="0">
              <a:solidFill>
                <a:srgbClr val="0070C0"/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3600" b="1" dirty="0" smtClean="0">
                <a:cs typeface="B Nazanin" pitchFamily="2" charset="-78"/>
              </a:rPr>
              <a:t>انتظارات:</a:t>
            </a:r>
            <a:r>
              <a:rPr lang="en-US" sz="3600" dirty="0" smtClean="0">
                <a:cs typeface="B Nazanin" pitchFamily="2" charset="-78"/>
              </a:rPr>
              <a:t/>
            </a:r>
            <a:br>
              <a:rPr lang="en-US" sz="3600" dirty="0" smtClean="0">
                <a:cs typeface="B Nazanin" pitchFamily="2" charset="-78"/>
              </a:rPr>
            </a:br>
            <a:endParaRPr lang="fa-IR" sz="360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Autofit/>
          </a:bodyPr>
          <a:lstStyle/>
          <a:p>
            <a:pPr lvl="0"/>
            <a:r>
              <a:rPr lang="fa-IR" sz="2000" dirty="0" smtClean="0">
                <a:cs typeface="B Nazanin" pitchFamily="2" charset="-78"/>
              </a:rPr>
              <a:t>ارتقاءآگاهي كاركنان با ا جراي آموزش‌هاي استاندارد(حداقل 20ساعته بهمراه کار عملی) وتقويت مهارت آنان براي مشاوره شيردهي  توسط بخشهاي زنان  با تشكيل كميته ها </a:t>
            </a:r>
            <a:endParaRPr lang="en-US" sz="2000" dirty="0" smtClean="0">
              <a:cs typeface="B Nazanin" pitchFamily="2" charset="-78"/>
            </a:endParaRPr>
          </a:p>
          <a:p>
            <a:pPr lvl="0"/>
            <a:r>
              <a:rPr lang="fa-IR" sz="2000" dirty="0" smtClean="0">
                <a:cs typeface="B Nazanin" pitchFamily="2" charset="-78"/>
              </a:rPr>
              <a:t> فعال نمودن كميته هاي  بيمارستاني با جلب  همكاري متخصصين زنان واطفال براي آموزش پرسنل ،مشاركت در پايش ها ،نظارت برعملكرد كاركنان </a:t>
            </a:r>
            <a:endParaRPr lang="en-US" sz="2000" dirty="0" smtClean="0">
              <a:cs typeface="B Nazanin" pitchFamily="2" charset="-78"/>
            </a:endParaRPr>
          </a:p>
          <a:p>
            <a:pPr lvl="0"/>
            <a:r>
              <a:rPr lang="fa-IR" sz="2000" dirty="0" smtClean="0">
                <a:cs typeface="B Nazanin" pitchFamily="2" charset="-78"/>
              </a:rPr>
              <a:t>حفظ حقوق مادروكودك: شروع زودرس شيردهي،هم اتاقي مادرو نوزاد، تغذيه انحصاري باشيرمادر </a:t>
            </a:r>
            <a:endParaRPr lang="en-US" sz="2000" dirty="0" smtClean="0">
              <a:cs typeface="B Nazanin" pitchFamily="2" charset="-78"/>
            </a:endParaRPr>
          </a:p>
          <a:p>
            <a:pPr lvl="0"/>
            <a:r>
              <a:rPr lang="fa-IR" sz="2000" dirty="0" smtClean="0">
                <a:cs typeface="B Nazanin" pitchFamily="2" charset="-78"/>
              </a:rPr>
              <a:t> فراهم نمودن تسهيلات لازم براي حضور و شيردهي مادران   در</a:t>
            </a:r>
            <a:r>
              <a:rPr lang="en-US" sz="2000" dirty="0" smtClean="0">
                <a:cs typeface="B Nazanin" pitchFamily="2" charset="-78"/>
              </a:rPr>
              <a:t>NICU</a:t>
            </a:r>
            <a:r>
              <a:rPr lang="fa-IR" sz="2000" dirty="0" smtClean="0">
                <a:cs typeface="B Nazanin" pitchFamily="2" charset="-78"/>
              </a:rPr>
              <a:t>  و امكانات دوشيدن شير </a:t>
            </a:r>
            <a:endParaRPr lang="en-US" sz="2000" dirty="0" smtClean="0">
              <a:cs typeface="B Nazanin" pitchFamily="2" charset="-78"/>
            </a:endParaRPr>
          </a:p>
          <a:p>
            <a:pPr lvl="0"/>
            <a:r>
              <a:rPr lang="fa-IR" sz="2000" dirty="0" smtClean="0">
                <a:cs typeface="B Nazanin" pitchFamily="2" charset="-78"/>
              </a:rPr>
              <a:t>آموزش مادران بویژه در دوران بارداری و فعال نمودن کلینیکهای دوران بارداری </a:t>
            </a:r>
            <a:endParaRPr lang="en-US" sz="2000" dirty="0" smtClean="0">
              <a:cs typeface="B Nazanin" pitchFamily="2" charset="-78"/>
            </a:endParaRPr>
          </a:p>
          <a:p>
            <a:pPr lvl="0"/>
            <a:r>
              <a:rPr lang="fa-IR" sz="2000" dirty="0" smtClean="0">
                <a:cs typeface="B Nazanin" pitchFamily="2" charset="-78"/>
              </a:rPr>
              <a:t>ترویج زایمان ایمن و پیشگیری از مداخلات غیر ضروری </a:t>
            </a:r>
            <a:endParaRPr lang="en-US" sz="2000" dirty="0" smtClean="0">
              <a:cs typeface="B Nazanin" pitchFamily="2" charset="-78"/>
            </a:endParaRPr>
          </a:p>
          <a:p>
            <a:pPr lvl="0"/>
            <a:r>
              <a:rPr lang="fa-IR" sz="2000" dirty="0" smtClean="0">
                <a:cs typeface="B Nazanin" pitchFamily="2" charset="-78"/>
              </a:rPr>
              <a:t>اجرای قانون ترویج تغذیه با شیر مادر و حمایت از مادران در دوران شیردهی و نظارت بر حسن اجرای آن </a:t>
            </a:r>
            <a:endParaRPr lang="en-US" sz="2000" dirty="0" smtClean="0">
              <a:cs typeface="B Nazanin" pitchFamily="2" charset="-78"/>
            </a:endParaRPr>
          </a:p>
          <a:p>
            <a:pPr lvl="0"/>
            <a:r>
              <a:rPr lang="fa-IR" sz="2000" dirty="0" smtClean="0">
                <a:cs typeface="B Nazanin" pitchFamily="2" charset="-78"/>
              </a:rPr>
              <a:t>اجراي پايش هاي دوره اي وارزيابي مجدد ومداخلات لازم بامشاركت كميته بيمارستاني وهماهنگي بهداشت ودرمان </a:t>
            </a:r>
            <a:endParaRPr lang="en-US" sz="2000" dirty="0" smtClean="0">
              <a:cs typeface="B Nazanin" pitchFamily="2" charset="-78"/>
            </a:endParaRPr>
          </a:p>
          <a:p>
            <a:pPr lvl="0"/>
            <a:r>
              <a:rPr lang="fa-IR" sz="2000" dirty="0" smtClean="0">
                <a:cs typeface="B Nazanin" pitchFamily="2" charset="-78"/>
              </a:rPr>
              <a:t>تبلیغات گسترده از رسانه ها و شناساندن روشهای جاری در بیمارستانهای دوستدار کودک </a:t>
            </a:r>
            <a:endParaRPr lang="en-US" sz="2000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000" b="1" dirty="0" smtClean="0">
                <a:cs typeface="B Nazanin" pitchFamily="2" charset="-78"/>
              </a:rPr>
              <a:t>اعتبارات برنامه شير مادر</a:t>
            </a:r>
            <a:endParaRPr lang="fa-IR" sz="4000" b="1" dirty="0">
              <a:cs typeface="B Nazanin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39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sz="2000" dirty="0" smtClean="0">
                          <a:cs typeface="B Nazanin" pitchFamily="2" charset="-78"/>
                        </a:rPr>
                        <a:t>دانشگاه </a:t>
                      </a:r>
                      <a:endParaRPr lang="fa-IR" sz="20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Nazanin" pitchFamily="2" charset="-78"/>
                        </a:rPr>
                        <a:t>تخصيص اول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Nazanin" pitchFamily="2" charset="-78"/>
                        </a:rPr>
                        <a:t>تخصيص دوم</a:t>
                      </a:r>
                    </a:p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Nazanin" pitchFamily="2" charset="-78"/>
                        </a:rPr>
                        <a:t>تخصيص سوم</a:t>
                      </a:r>
                    </a:p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Nazanin" pitchFamily="2" charset="-78"/>
                        </a:rPr>
                        <a:t>تخصيص چهارم </a:t>
                      </a:r>
                    </a:p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Nazanin" pitchFamily="2" charset="-78"/>
                        </a:rPr>
                        <a:t>تخصيص متمم 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4149080"/>
            <a:ext cx="8352928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B Nazanin" pitchFamily="2" charset="-78"/>
              </a:rPr>
              <a:t>شرح هزينه تخصيص اول: طي نامه شماره ..... به تاريخ ........ </a:t>
            </a:r>
          </a:p>
          <a:p>
            <a:r>
              <a:rPr lang="fa-IR" sz="2000" dirty="0" smtClean="0">
                <a:cs typeface="B Nazanin" pitchFamily="2" charset="-78"/>
              </a:rPr>
              <a:t>شرح هزينه تحصيص دوم: طي نامه شماره ..... به تاريخ ........ </a:t>
            </a:r>
          </a:p>
          <a:p>
            <a:r>
              <a:rPr lang="fa-IR" sz="2000" dirty="0" smtClean="0">
                <a:cs typeface="B Nazanin" pitchFamily="2" charset="-78"/>
              </a:rPr>
              <a:t>شرح هزينه تخصيص سوم: طي نامه شماره ..... به تاريخ ........ </a:t>
            </a:r>
          </a:p>
          <a:p>
            <a:r>
              <a:rPr lang="fa-IR" sz="2000" dirty="0" smtClean="0">
                <a:cs typeface="B Nazanin" pitchFamily="2" charset="-78"/>
              </a:rPr>
              <a:t>شرح هزينه تخصيص چهارم: طي نامه شماره ..... به تاريخ ........ </a:t>
            </a:r>
          </a:p>
          <a:p>
            <a:r>
              <a:rPr lang="fa-IR" sz="2000" dirty="0" smtClean="0">
                <a:cs typeface="B Nazanin" pitchFamily="2" charset="-78"/>
              </a:rPr>
              <a:t>شرح هزينه تخصيص‌هاي متمم: طي نامه شماره ..... به تاريخ ........ </a:t>
            </a:r>
          </a:p>
          <a:p>
            <a:endParaRPr lang="fa-IR" sz="2000" dirty="0" smtClean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000" b="1" dirty="0" smtClean="0">
                <a:cs typeface="B Nazanin" pitchFamily="2" charset="-78"/>
              </a:rPr>
              <a:t>اعتبارات برنامه كودكان </a:t>
            </a:r>
            <a:endParaRPr lang="fa-IR" sz="4000" b="1" dirty="0">
              <a:cs typeface="B Nazanin" pitchFamily="2" charset="-78"/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39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sz="2000" dirty="0" smtClean="0">
                          <a:cs typeface="B Nazanin" pitchFamily="2" charset="-78"/>
                        </a:rPr>
                        <a:t>دانشگاه </a:t>
                      </a:r>
                      <a:endParaRPr lang="fa-IR" sz="20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Nazanin" pitchFamily="2" charset="-78"/>
                        </a:rPr>
                        <a:t>تخصيص </a:t>
                      </a:r>
                      <a:r>
                        <a:rPr lang="en-US" dirty="0" smtClean="0">
                          <a:cs typeface="B Nazanin" pitchFamily="2" charset="-78"/>
                        </a:rPr>
                        <a:t>6 </a:t>
                      </a:r>
                      <a:r>
                        <a:rPr lang="fa-IR" dirty="0" smtClean="0">
                          <a:cs typeface="B Nazanin" pitchFamily="2" charset="-78"/>
                        </a:rPr>
                        <a:t>ماهه</a:t>
                      </a:r>
                      <a:r>
                        <a:rPr lang="fa-IR" baseline="0" dirty="0" smtClean="0">
                          <a:cs typeface="B Nazanin" pitchFamily="2" charset="-78"/>
                        </a:rPr>
                        <a:t> </a:t>
                      </a:r>
                      <a:r>
                        <a:rPr lang="fa-IR" dirty="0" smtClean="0">
                          <a:cs typeface="B Nazanin" pitchFamily="2" charset="-78"/>
                        </a:rPr>
                        <a:t>اول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Nazanin" pitchFamily="2" charset="-78"/>
                        </a:rPr>
                        <a:t>تخصيص سه</a:t>
                      </a:r>
                      <a:r>
                        <a:rPr lang="fa-IR" baseline="0" dirty="0" smtClean="0">
                          <a:cs typeface="B Nazanin" pitchFamily="2" charset="-78"/>
                        </a:rPr>
                        <a:t> ماهه سوم </a:t>
                      </a:r>
                      <a:endParaRPr lang="fa-IR" dirty="0" smtClean="0">
                        <a:cs typeface="B Nazanin" pitchFamily="2" charset="-78"/>
                      </a:endParaRPr>
                    </a:p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Nazanin" pitchFamily="2" charset="-78"/>
                        </a:rPr>
                        <a:t>تخصيص سه ماهه چهارم</a:t>
                      </a:r>
                    </a:p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Nazanin" pitchFamily="2" charset="-78"/>
                        </a:rPr>
                        <a:t>تخصيص متمم اول</a:t>
                      </a:r>
                    </a:p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Nazanin" pitchFamily="2" charset="-78"/>
                        </a:rPr>
                        <a:t>تخصيص متمم دوم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4149080"/>
            <a:ext cx="8352928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B Nazanin" pitchFamily="2" charset="-78"/>
              </a:rPr>
              <a:t>شرح هزينه تخصيص 6 ماهه اول: طي نامه شماره ..... به تاريخ ........ </a:t>
            </a:r>
          </a:p>
          <a:p>
            <a:r>
              <a:rPr lang="fa-IR" sz="2000" dirty="0" smtClean="0">
                <a:cs typeface="B Nazanin" pitchFamily="2" charset="-78"/>
              </a:rPr>
              <a:t>شرح هزينه تحصيص سه ماهه سوم: طي نامه شماره ..... به تاريخ ........ </a:t>
            </a:r>
          </a:p>
          <a:p>
            <a:r>
              <a:rPr lang="fa-IR" sz="2000" dirty="0" smtClean="0">
                <a:cs typeface="B Nazanin" pitchFamily="2" charset="-78"/>
              </a:rPr>
              <a:t>شرح هزينه تخصيص سه ماهه چهارم : طي نامه شماره ..... به تاريخ ........ </a:t>
            </a:r>
          </a:p>
          <a:p>
            <a:r>
              <a:rPr lang="fa-IR" sz="2000" dirty="0" smtClean="0">
                <a:cs typeface="B Nazanin" pitchFamily="2" charset="-78"/>
              </a:rPr>
              <a:t>شرح هزينه تخصيص متمم اول: طي نامه شماره ..... به تاريخ ........ </a:t>
            </a:r>
          </a:p>
          <a:p>
            <a:r>
              <a:rPr lang="fa-IR" sz="2000" dirty="0" smtClean="0">
                <a:cs typeface="B Nazanin" pitchFamily="2" charset="-78"/>
              </a:rPr>
              <a:t>شرح هزينه تخصيص‌هاي متمم دوم: طي نامه شماره ..... به تاريخ ........ </a:t>
            </a:r>
          </a:p>
          <a:p>
            <a:endParaRPr lang="fa-IR" sz="2000" dirty="0" smtClean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412776"/>
            <a:ext cx="7712058" cy="367240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a-IR" sz="2800" dirty="0" smtClean="0">
                <a:cs typeface="B Nazanin" pitchFamily="2" charset="-78"/>
              </a:rPr>
              <a:t>در پشت اين فرم :</a:t>
            </a:r>
          </a:p>
          <a:p>
            <a:pPr lvl="1">
              <a:lnSpc>
                <a:spcPct val="200000"/>
              </a:lnSpc>
            </a:pPr>
            <a:r>
              <a:rPr lang="fa-IR" dirty="0" smtClean="0">
                <a:cs typeface="B Nazanin" pitchFamily="2" charset="-78"/>
              </a:rPr>
              <a:t>نمودار وزن براي سن 8-3 سال </a:t>
            </a:r>
          </a:p>
          <a:p>
            <a:pPr lvl="1">
              <a:lnSpc>
                <a:spcPct val="200000"/>
              </a:lnSpc>
            </a:pPr>
            <a:r>
              <a:rPr lang="fa-IR" dirty="0" smtClean="0">
                <a:cs typeface="B Nazanin" pitchFamily="2" charset="-78"/>
              </a:rPr>
              <a:t>نمودار قد براي سن 8-2 سال 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 smtClean="0">
                <a:solidFill>
                  <a:srgbClr val="0070C0"/>
                </a:solidFill>
                <a:cs typeface="B Nazanin" pitchFamily="2" charset="-78"/>
              </a:rPr>
              <a:t>فرم ثبت كودك سالم در سن 12، 15، 18، 24 ماهگي </a:t>
            </a:r>
            <a:endParaRPr lang="fa-IR" sz="2800" b="1" dirty="0">
              <a:solidFill>
                <a:srgbClr val="0070C0"/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2689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a-IR" sz="2800" dirty="0" smtClean="0">
                <a:cs typeface="B Nazanin" pitchFamily="2" charset="-78"/>
              </a:rPr>
              <a:t>در پشت اين فرم :</a:t>
            </a:r>
          </a:p>
          <a:p>
            <a:pPr lvl="1">
              <a:lnSpc>
                <a:spcPct val="200000"/>
              </a:lnSpc>
            </a:pPr>
            <a:r>
              <a:rPr lang="fa-IR" dirty="0" smtClean="0">
                <a:cs typeface="B Nazanin" pitchFamily="2" charset="-78"/>
              </a:rPr>
              <a:t>فرم ثبت اولين معاينه نوزاد توسط پزشك 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 smtClean="0">
                <a:solidFill>
                  <a:srgbClr val="0070C0"/>
                </a:solidFill>
                <a:cs typeface="B Nazanin" pitchFamily="2" charset="-78"/>
              </a:rPr>
              <a:t>فرم ثبت كودك سالم در سن 3، 4، 5، 6 ، 7 سالگي </a:t>
            </a:r>
            <a:endParaRPr lang="fa-IR" sz="2800" b="1" dirty="0">
              <a:solidFill>
                <a:srgbClr val="0070C0"/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3200" b="1" dirty="0" smtClean="0">
                <a:solidFill>
                  <a:srgbClr val="0070C0"/>
                </a:solidFill>
                <a:cs typeface="B Nazanin" pitchFamily="2" charset="-78"/>
              </a:rPr>
              <a:t>ثبت اطلاعات در فرم </a:t>
            </a:r>
            <a:endParaRPr lang="fa-IR" sz="3200" b="1" dirty="0">
              <a:solidFill>
                <a:srgbClr val="0070C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fa-IR" sz="2400" dirty="0" smtClean="0">
                <a:cs typeface="B Nazanin" pitchFamily="2" charset="-78"/>
              </a:rPr>
              <a:t>در بالاي هر فرم: </a:t>
            </a:r>
          </a:p>
          <a:p>
            <a:pPr lvl="1">
              <a:lnSpc>
                <a:spcPct val="110000"/>
              </a:lnSpc>
            </a:pPr>
            <a:r>
              <a:rPr lang="fa-IR" sz="2400" dirty="0" smtClean="0">
                <a:cs typeface="B Nazanin" pitchFamily="2" charset="-78"/>
              </a:rPr>
              <a:t>شماره خانوار </a:t>
            </a:r>
          </a:p>
          <a:p>
            <a:pPr lvl="1">
              <a:lnSpc>
                <a:spcPct val="110000"/>
              </a:lnSpc>
            </a:pPr>
            <a:r>
              <a:rPr lang="fa-IR" sz="2400" dirty="0" smtClean="0">
                <a:cs typeface="B Nazanin" pitchFamily="2" charset="-78"/>
              </a:rPr>
              <a:t>تاريخ تولد </a:t>
            </a:r>
          </a:p>
          <a:p>
            <a:pPr lvl="1">
              <a:lnSpc>
                <a:spcPct val="110000"/>
              </a:lnSpc>
            </a:pPr>
            <a:r>
              <a:rPr lang="fa-IR" sz="2400" dirty="0" smtClean="0">
                <a:cs typeface="B Nazanin" pitchFamily="2" charset="-78"/>
              </a:rPr>
              <a:t>تاريخ مراجعه</a:t>
            </a:r>
          </a:p>
          <a:p>
            <a:pPr lvl="1">
              <a:lnSpc>
                <a:spcPct val="110000"/>
              </a:lnSpc>
            </a:pPr>
            <a:r>
              <a:rPr lang="fa-IR" sz="2400" dirty="0" smtClean="0">
                <a:cs typeface="B Nazanin" pitchFamily="2" charset="-78"/>
              </a:rPr>
              <a:t>نام كودك </a:t>
            </a:r>
          </a:p>
          <a:p>
            <a:pPr>
              <a:lnSpc>
                <a:spcPct val="110000"/>
              </a:lnSpc>
            </a:pPr>
            <a:r>
              <a:rPr lang="fa-IR" sz="2400" dirty="0" smtClean="0">
                <a:cs typeface="B Nazanin" pitchFamily="2" charset="-78"/>
              </a:rPr>
              <a:t>در هر بار مراجعه كودك:</a:t>
            </a:r>
          </a:p>
          <a:p>
            <a:pPr lvl="1">
              <a:lnSpc>
                <a:spcPct val="110000"/>
              </a:lnSpc>
            </a:pPr>
            <a:r>
              <a:rPr lang="fa-IR" sz="2400" dirty="0" smtClean="0">
                <a:cs typeface="B Nazanin" pitchFamily="2" charset="-78"/>
              </a:rPr>
              <a:t>با توجه به سن كودك يك ستون مربوط به مراقبت كودك تكميل مي‌شود </a:t>
            </a:r>
          </a:p>
          <a:p>
            <a:pPr lvl="1">
              <a:lnSpc>
                <a:spcPct val="110000"/>
              </a:lnSpc>
            </a:pPr>
            <a:r>
              <a:rPr lang="fa-IR" sz="2400" dirty="0" smtClean="0">
                <a:cs typeface="B Nazanin" pitchFamily="2" charset="-78"/>
              </a:rPr>
              <a:t>ارزيابي، طبقه‌بندي، پيگيري در همان ستون نوشته مي‌شود </a:t>
            </a:r>
          </a:p>
          <a:p>
            <a:pPr lvl="1">
              <a:lnSpc>
                <a:spcPct val="110000"/>
              </a:lnSpc>
            </a:pPr>
            <a:r>
              <a:rPr lang="fa-IR" sz="2400" dirty="0" smtClean="0">
                <a:cs typeface="B Nazanin" pitchFamily="2" charset="-78"/>
              </a:rPr>
              <a:t>با توجه به راهنماي بوكلت، مشكل كودك طبقه‌بندي شده، دور شماره طبقه‌بندي در ستون مربوطه دايره كشيده مي‌شود </a:t>
            </a:r>
          </a:p>
          <a:p>
            <a:pPr lvl="1">
              <a:lnSpc>
                <a:spcPct val="110000"/>
              </a:lnSpc>
            </a:pPr>
            <a:r>
              <a:rPr lang="fa-IR" sz="2400" dirty="0" smtClean="0">
                <a:cs typeface="B Nazanin" pitchFamily="2" charset="-78"/>
              </a:rPr>
              <a:t>زمان پيگيري براي هر مشكل در قسمت مربوط به پيگيري ثبت مي‌شود </a:t>
            </a:r>
          </a:p>
          <a:p>
            <a:pPr lvl="1">
              <a:lnSpc>
                <a:spcPct val="110000"/>
              </a:lnSpc>
            </a:pPr>
            <a:endParaRPr lang="fa-IR" sz="2400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56207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 smtClean="0">
                <a:solidFill>
                  <a:srgbClr val="0070C0"/>
                </a:solidFill>
                <a:cs typeface="B Nazanin" pitchFamily="2" charset="-78"/>
              </a:rPr>
              <a:t>ثبت اطلاعات در رديف‌هاي فرم مراقبت كودك سالم </a:t>
            </a:r>
            <a:endParaRPr lang="fa-IR" sz="2800" b="1" dirty="0">
              <a:solidFill>
                <a:srgbClr val="0070C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1800" dirty="0" smtClean="0">
                <a:cs typeface="B Nazanin" pitchFamily="2" charset="-78"/>
              </a:rPr>
              <a:t>ارزيابي نشانه‌هاي خطر تا زير 2 ماه (45-30 روزگي) </a:t>
            </a:r>
          </a:p>
          <a:p>
            <a:r>
              <a:rPr lang="fa-IR" sz="1800" dirty="0" smtClean="0">
                <a:cs typeface="B Nazanin" pitchFamily="2" charset="-78"/>
              </a:rPr>
              <a:t> ارزيابي عمومي از 2 ماهگي به بعد </a:t>
            </a:r>
          </a:p>
          <a:p>
            <a:r>
              <a:rPr lang="fa-IR" sz="1800" dirty="0" smtClean="0">
                <a:cs typeface="B Nazanin" pitchFamily="2" charset="-78"/>
              </a:rPr>
              <a:t>زردي تا زير 2 ماه (45-30 روزگي) </a:t>
            </a:r>
          </a:p>
          <a:p>
            <a:r>
              <a:rPr lang="fa-IR" sz="1800" dirty="0" smtClean="0">
                <a:cs typeface="B Nazanin" pitchFamily="2" charset="-78"/>
              </a:rPr>
              <a:t>وزن، قد، دور سر </a:t>
            </a:r>
          </a:p>
          <a:p>
            <a:r>
              <a:rPr lang="fa-IR" sz="1800" dirty="0" smtClean="0">
                <a:cs typeface="B Nazanin" pitchFamily="2" charset="-78"/>
              </a:rPr>
              <a:t>تغذيه تا 24 ماهگي تغذيه شيرخوار و بعد از آن تغذيه گروه‌هاي سني ديگر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fa-IR" sz="1800" dirty="0" smtClean="0">
                <a:cs typeface="B Nazanin" pitchFamily="2" charset="-78"/>
              </a:rPr>
              <a:t>دندان: در فرم فعلي از 24 ماهگي بررسي و ثبت مي‌شود </a:t>
            </a:r>
          </a:p>
          <a:p>
            <a:r>
              <a:rPr lang="fa-IR" sz="1800" dirty="0" smtClean="0">
                <a:cs typeface="B Nazanin" pitchFamily="2" charset="-78"/>
              </a:rPr>
              <a:t>بينايي از 5-3 روزگي تا 3 سالگي سؤالات بينايي بر حسب سن و از 3 سالگي قدرت بينايي نيز اندازه‌گيري و ثبت مي‌شود</a:t>
            </a:r>
          </a:p>
          <a:p>
            <a:r>
              <a:rPr lang="fa-IR" sz="1800" dirty="0" smtClean="0">
                <a:cs typeface="B Nazanin" pitchFamily="2" charset="-78"/>
              </a:rPr>
              <a:t>تكامل سوالات تكامل بر حسب سن از 2 ماهگي تا 7 سالگي نكات كليدي تكامل بر حسب سن هم نوشته شده است </a:t>
            </a:r>
          </a:p>
          <a:p>
            <a:r>
              <a:rPr lang="fa-IR" sz="1800" dirty="0" smtClean="0">
                <a:cs typeface="B Nazanin" pitchFamily="2" charset="-78"/>
              </a:rPr>
              <a:t>واكسن: ناقص و يا كامل بودن واكسيناسون ثبت مي‌شود</a:t>
            </a:r>
          </a:p>
          <a:p>
            <a:r>
              <a:rPr lang="fa-IR" sz="1800" dirty="0" smtClean="0">
                <a:cs typeface="B Nazanin" pitchFamily="2" charset="-78"/>
              </a:rPr>
              <a:t>مكمل‌ها: بررسي مصرف مكمل آهن و مولتي‌ويتامين بطور جداگانه، تعداد شيشه مكمل تحويل شده، منبع تهيه مكمل </a:t>
            </a:r>
          </a:p>
          <a:p>
            <a:r>
              <a:rPr lang="fa-IR" sz="1800" dirty="0" smtClean="0">
                <a:cs typeface="B Nazanin" pitchFamily="2" charset="-78"/>
              </a:rPr>
              <a:t> آزمايش: تاريخ و نتيجه آزمايش‌هاي مورد نياز در هر گروه سني در همان سن ثبت مي‌شود</a:t>
            </a:r>
          </a:p>
          <a:p>
            <a:r>
              <a:rPr lang="fa-IR" sz="1800" dirty="0" smtClean="0">
                <a:cs typeface="B Nazanin" pitchFamily="2" charset="-78"/>
              </a:rPr>
              <a:t>ارجاع: محل ارجاع و علت ارجاع در اين قسمت ثبت مي‌شود </a:t>
            </a:r>
          </a:p>
          <a:p>
            <a:r>
              <a:rPr lang="fa-IR" sz="1800" dirty="0" smtClean="0">
                <a:cs typeface="B Nazanin" pitchFamily="2" charset="-78"/>
              </a:rPr>
              <a:t>توصيه‌ها: توصيه‌هاي درماني و يا تغذيه‌اي به اختصار ، توصيه‌هاي سوانح و حوادث، توصيه‌هاي مربوط به روابط متقابل كودك و والدين </a:t>
            </a:r>
          </a:p>
          <a:p>
            <a:r>
              <a:rPr lang="fa-IR" sz="1800" dirty="0" smtClean="0">
                <a:cs typeface="B Nazanin" pitchFamily="2" charset="-78"/>
              </a:rPr>
              <a:t>رديف آخر: نام و نام خانوادگي مراقبت كننده ثبت مي‌شود  </a:t>
            </a:r>
          </a:p>
          <a:p>
            <a:endParaRPr lang="fa-IR" sz="1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3200" b="1" dirty="0" smtClean="0">
                <a:solidFill>
                  <a:srgbClr val="0070C0"/>
                </a:solidFill>
                <a:cs typeface="B Nazanin" pitchFamily="2" charset="-78"/>
              </a:rPr>
              <a:t>رديف تغذيه</a:t>
            </a:r>
            <a:endParaRPr lang="fa-IR" sz="3200" b="1" dirty="0">
              <a:solidFill>
                <a:srgbClr val="0070C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556792"/>
            <a:ext cx="8229600" cy="44644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زمان قطع شير مادر در محل تعيين شده ثبت مي‌شود </a:t>
            </a:r>
          </a:p>
          <a:p>
            <a:pPr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دور علت قطع شير مادر دايره كشيده مي‌شود </a:t>
            </a:r>
          </a:p>
          <a:p>
            <a:pPr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فرم بررسي تغذيه با شير مادر در اولين مراجعه شيرخوار ترجيحاً 5-3 روزگي يا در اولين ويزيت قبل از 2 ماهگي ، تا 6 ماهگي قسمت ”ب“ و ”ج“ فرم در هر بار ويزيت بررسي خواهد شد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5790</Words>
  <Application>Microsoft Office PowerPoint</Application>
  <PresentationFormat>On-screen Show (4:3)</PresentationFormat>
  <Paragraphs>1671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Slide 1</vt:lpstr>
      <vt:lpstr>دستورالعمل تكميل فرم ثبت مراقبت كودك سالم در پرونده خانوار </vt:lpstr>
      <vt:lpstr>فرم ثبت كودك سالم در سن 5-3، 15-14، 45-30 روزگي </vt:lpstr>
      <vt:lpstr>فرم ثبت كودك سالم در سن 2، 4، 6، 7، 9 ماهگي </vt:lpstr>
      <vt:lpstr>فرم ثبت كودك سالم در سن 12، 15، 18، 24 ماهگي </vt:lpstr>
      <vt:lpstr>فرم ثبت كودك سالم در سن 3، 4، 5، 6 ، 7 سالگي </vt:lpstr>
      <vt:lpstr>ثبت اطلاعات در فرم </vt:lpstr>
      <vt:lpstr>ثبت اطلاعات در رديف‌هاي فرم مراقبت كودك سالم </vt:lpstr>
      <vt:lpstr>رديف تغذيه</vt:lpstr>
      <vt:lpstr>مراجعه كودك با تأخير </vt:lpstr>
      <vt:lpstr>مراجعه براي پيگيري</vt:lpstr>
      <vt:lpstr>كودك نيازمند ارجاع</vt:lpstr>
      <vt:lpstr>فرم ثبت اولين معاينه نوزاد توسط پزشك </vt:lpstr>
      <vt:lpstr>فرم چوب خط اطلاعات كودك سالم </vt:lpstr>
      <vt:lpstr>فرم جمع‌بندي اطلاعات كودك سالم </vt:lpstr>
      <vt:lpstr>Slide 16</vt:lpstr>
      <vt:lpstr>اطلاعات كلي </vt:lpstr>
      <vt:lpstr>Slide 18</vt:lpstr>
      <vt:lpstr>Slide 19</vt:lpstr>
      <vt:lpstr>Slide 20</vt:lpstr>
      <vt:lpstr>  تحليل وضعيت موجود طبق DHS 89:   </vt:lpstr>
      <vt:lpstr>Slide 22</vt:lpstr>
      <vt:lpstr>Slide 23</vt:lpstr>
      <vt:lpstr>Slide 24</vt:lpstr>
      <vt:lpstr> وضعيت موجود بر اساس CHS  92 و مقايسه با كشور  : </vt:lpstr>
      <vt:lpstr>وضعيت موجود بر اساس CHS  92 و مقايسه آن با كشور</vt:lpstr>
      <vt:lpstr>وضعيت موجود بر اساس CHS  92 و مقايسه آن با سال  91</vt:lpstr>
      <vt:lpstr> وضعيت موجود بر اساس CHS  92 و مقايسه با كشور  : </vt:lpstr>
      <vt:lpstr> وضعيت موجود بر اساس CHS  92 و مقايسه با كشور  : </vt:lpstr>
      <vt:lpstr> وضعيت موجود بر اساس CHS  92 و مقايسه با كشور  : </vt:lpstr>
      <vt:lpstr>وضعيت موجود بر اساس CHS  92 و مقايسه با كشور  : </vt:lpstr>
      <vt:lpstr> تحليل وضعيت موجود طبق CHS  :  </vt:lpstr>
      <vt:lpstr> تحليل وضعيت موجود طبق CHS  :  </vt:lpstr>
      <vt:lpstr>بيمارستان‌هاي دوستدار كودك </vt:lpstr>
      <vt:lpstr>Slide 35</vt:lpstr>
      <vt:lpstr>Slide 36</vt:lpstr>
      <vt:lpstr>وضعيت موجود بر اساس CHS دانشگاهها سالهای 92-91</vt:lpstr>
      <vt:lpstr>وضعيت موجود بر اساس CHS دانشگاهها سالهای 92-91</vt:lpstr>
      <vt:lpstr>وضعيت موجود بر اساس CHS دانشگاهها سالهای 92-91</vt:lpstr>
      <vt:lpstr>انتظارات: </vt:lpstr>
      <vt:lpstr>اعتبارات برنامه شير مادر</vt:lpstr>
      <vt:lpstr>اعتبارات برنامه كودكان </vt:lpstr>
      <vt:lpstr>Slide 43</vt:lpstr>
    </vt:vector>
  </TitlesOfParts>
  <Company>Office07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abolghasemi-n</dc:creator>
  <cp:lastModifiedBy>abolghasemi-n</cp:lastModifiedBy>
  <cp:revision>290</cp:revision>
  <dcterms:created xsi:type="dcterms:W3CDTF">2013-05-08T11:48:26Z</dcterms:created>
  <dcterms:modified xsi:type="dcterms:W3CDTF">2015-03-03T09:11:31Z</dcterms:modified>
</cp:coreProperties>
</file>