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charts/chart10.xml" ContentType="application/vnd.openxmlformats-officedocument.drawingml.chart+xml"/>
  <Override PartName="/ppt/notesSlides/notesSlide6.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7"/>
  </p:notesMasterIdLst>
  <p:sldIdLst>
    <p:sldId id="297" r:id="rId2"/>
    <p:sldId id="299" r:id="rId3"/>
    <p:sldId id="300"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0" r:id="rId34"/>
    <p:sldId id="331" r:id="rId35"/>
    <p:sldId id="332" r:id="rId36"/>
    <p:sldId id="333" r:id="rId37"/>
    <p:sldId id="334" r:id="rId38"/>
    <p:sldId id="335" r:id="rId39"/>
    <p:sldId id="336" r:id="rId40"/>
    <p:sldId id="337" r:id="rId41"/>
    <p:sldId id="338" r:id="rId42"/>
    <p:sldId id="339" r:id="rId43"/>
    <p:sldId id="340" r:id="rId44"/>
    <p:sldId id="341" r:id="rId45"/>
    <p:sldId id="283" r:id="rId4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F1F8"/>
    <a:srgbClr val="DEE7F2"/>
    <a:srgbClr val="66FF66"/>
    <a:srgbClr val="EB57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سبک متوسط 3 - آکسان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78871" autoAdjust="0"/>
  </p:normalViewPr>
  <p:slideViewPr>
    <p:cSldViewPr>
      <p:cViewPr varScale="1">
        <p:scale>
          <a:sx n="69" d="100"/>
          <a:sy n="69" d="100"/>
        </p:scale>
        <p:origin x="151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11.xml.rels><?xml version="1.0" encoding="UTF-8" standalone="yes"?>
<Relationships xmlns="http://schemas.openxmlformats.org/package/2006/relationships"><Relationship Id="rId1" Type="http://schemas.openxmlformats.org/officeDocument/2006/relationships/oleObject" Target="file:///D:\1388\Mortality%20Children%20Survellance%2088\Countrey%20Report\1387-88-4%20&#1588;&#1740;&#1608;&#1593;%20&#1576;&#1740;&#1605;&#1575;&#1585;&#1740;%20&#1583;&#1585;&#1583;&#1575;&#1606;&#1588;&#1711;&#1575;&#1607;&#1607;&#1575;%20(1).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D:\1390\children%20survillance%20system%2090\Report%2089\CSO%20Excel%2088-89\87-89-tbl%20B%20&amp;%20&#1588;&#1740;&#1608;&#1593;%20&#1705;&#1588;&#1608;&#1585;&#1740;%20&#1576;&#1740;&#1605;&#1575;&#1585;&#1740;%20(&#1587;&#1575;&#1740;&#1578;).xls" TargetMode="Externa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7.xml"/><Relationship Id="rId1" Type="http://schemas.microsoft.com/office/2011/relationships/chartStyle" Target="style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D:\1390\children%20survillance%20system%2090\&#1601;&#1575;&#1740;&#1604;%20&#1608;&#1711;&#1586;&#1575;&#1585;&#1588;%20&#1705;&#1588;&#1608;&#1585;&#1740;%2089\&#1711;&#1586;&#1575;&#1585;&#1588;%2089\87-89-tbl%20B%20&amp;%20&#1588;&#1740;&#1608;&#1593;%20&#1705;&#1588;&#1608;&#1585;&#1740;%20&#1576;&#1740;&#1605;&#1575;&#1585;&#1740;%20(&#1587;&#1575;&#1740;&#1578;).xls"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1" Type="http://schemas.openxmlformats.org/officeDocument/2006/relationships/oleObject" Target="file:///D:\1390\children%20survillance%20system%2090\Report%2089\CSO%20Excel%2088-89\87-89-tbl%20B%20&amp;%20&#1588;&#1740;&#1608;&#1593;%20&#1705;&#1588;&#1608;&#1585;&#1740;%20&#1576;&#1740;&#1605;&#1575;&#1585;&#1740;%20(&#1587;&#1575;&#1740;&#1578;).xls" TargetMode="Externa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FF0000"/>
                </a:solidFill>
                <a:cs typeface="B Zar" panose="00000400000000000000" pitchFamily="2" charset="-78"/>
              </a:defRPr>
            </a:pPr>
            <a:r>
              <a:rPr lang="fa-IR" sz="1800" b="1" baseline="0" smtClean="0">
                <a:solidFill>
                  <a:srgbClr val="FF0000"/>
                </a:solidFill>
                <a:cs typeface="B Zar" panose="00000400000000000000" pitchFamily="2" charset="-78"/>
              </a:rPr>
              <a:t>ميزان مرگ کودکان ١تا ۵٩ ماه دانشگاهها به ازای ١٠٠٠ تولد نوزاد زنده درسال 1392</a:t>
            </a:r>
          </a:p>
          <a:p>
            <a:pPr>
              <a:defRPr>
                <a:solidFill>
                  <a:srgbClr val="FF0000"/>
                </a:solidFill>
                <a:cs typeface="B Zar" panose="00000400000000000000" pitchFamily="2" charset="-78"/>
              </a:defRPr>
            </a:pPr>
            <a:r>
              <a:rPr lang="fa-IR" sz="1800" b="1" baseline="0" smtClean="0">
                <a:solidFill>
                  <a:srgbClr val="FF0000"/>
                </a:solidFill>
                <a:cs typeface="B Zar" panose="00000400000000000000" pitchFamily="2" charset="-78"/>
              </a:rPr>
              <a:t>نظام مراقبت مرگ کودکان ١تا ۵٩ ماهه</a:t>
            </a:r>
            <a:endParaRPr lang="fa-IR">
              <a:solidFill>
                <a:srgbClr val="FF0000"/>
              </a:solidFill>
              <a:cs typeface="B Zar" panose="00000400000000000000" pitchFamily="2" charset="-78"/>
            </a:endParaRPr>
          </a:p>
        </c:rich>
      </c:tx>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2.8124142668955153E-2"/>
          <c:y val="0.15145492963126636"/>
          <c:w val="0.97187585733104509"/>
          <c:h val="0.65921390152119641"/>
        </c:manualLayout>
      </c:layout>
      <c:bar3DChart>
        <c:barDir val="col"/>
        <c:grouping val="clustered"/>
        <c:varyColors val="0"/>
        <c:ser>
          <c:idx val="0"/>
          <c:order val="0"/>
          <c:tx>
            <c:strRef>
              <c:f>Sheet1!$B$1</c:f>
              <c:strCache>
                <c:ptCount val="1"/>
                <c:pt idx="0">
                  <c:v>ميزان مرگ 92</c:v>
                </c:pt>
              </c:strCache>
            </c:strRef>
          </c:tx>
          <c:invertIfNegative val="0"/>
          <c:dPt>
            <c:idx val="25"/>
            <c:invertIfNegative val="0"/>
            <c:bubble3D val="0"/>
            <c:spPr>
              <a:solidFill>
                <a:schemeClr val="accent2"/>
              </a:solidFill>
            </c:spPr>
          </c:dPt>
          <c:dLbls>
            <c:spPr>
              <a:noFill/>
              <a:ln>
                <a:noFill/>
              </a:ln>
              <a:effectLst/>
            </c:spPr>
            <c:txPr>
              <a:bodyPr wrap="square" lIns="38100" tIns="19050" rIns="38100" bIns="19050" anchor="ctr">
                <a:spAutoFit/>
              </a:bodyPr>
              <a:lstStyle/>
              <a:p>
                <a:pPr>
                  <a:defRPr>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Sheet1!$A$2:$A$50</c:f>
              <c:strCache>
                <c:ptCount val="49"/>
                <c:pt idx="0">
                  <c:v>جيرفت</c:v>
                </c:pt>
                <c:pt idx="1">
                  <c:v>بم</c:v>
                </c:pt>
                <c:pt idx="2">
                  <c:v>خوزستان</c:v>
                </c:pt>
                <c:pt idx="3">
                  <c:v>یزد</c:v>
                </c:pt>
                <c:pt idx="4">
                  <c:v>کرمان</c:v>
                </c:pt>
                <c:pt idx="5">
                  <c:v>خراسان جنوبی</c:v>
                </c:pt>
                <c:pt idx="6">
                  <c:v>سیستان و بلوچستان</c:v>
                </c:pt>
                <c:pt idx="7">
                  <c:v>هرمزگان</c:v>
                </c:pt>
                <c:pt idx="8">
                  <c:v>آبادان</c:v>
                </c:pt>
                <c:pt idx="9">
                  <c:v>خراسان شمالی</c:v>
                </c:pt>
                <c:pt idx="10">
                  <c:v>گناباد</c:v>
                </c:pt>
                <c:pt idx="11">
                  <c:v>فارس</c:v>
                </c:pt>
                <c:pt idx="12">
                  <c:v>فسا</c:v>
                </c:pt>
                <c:pt idx="13">
                  <c:v>کرمانشاه</c:v>
                </c:pt>
                <c:pt idx="14">
                  <c:v>ایلام</c:v>
                </c:pt>
                <c:pt idx="15">
                  <c:v>سمنان</c:v>
                </c:pt>
                <c:pt idx="16">
                  <c:v>استان تهران</c:v>
                </c:pt>
                <c:pt idx="17">
                  <c:v> تربت حيدريه </c:v>
                </c:pt>
                <c:pt idx="18">
                  <c:v>چهار محال و بختياری</c:v>
                </c:pt>
                <c:pt idx="19">
                  <c:v>خراسان رضوی</c:v>
                </c:pt>
                <c:pt idx="20">
                  <c:v>کهکیلویه و بویر احمد</c:v>
                </c:pt>
                <c:pt idx="21">
                  <c:v>گلستان</c:v>
                </c:pt>
                <c:pt idx="22">
                  <c:v>زنجان</c:v>
                </c:pt>
                <c:pt idx="23">
                  <c:v>بوشهر</c:v>
                </c:pt>
                <c:pt idx="24">
                  <c:v>آذر بايجا ن غربي</c:v>
                </c:pt>
                <c:pt idx="25">
                  <c:v>کشور</c:v>
                </c:pt>
                <c:pt idx="26">
                  <c:v>همدان</c:v>
                </c:pt>
                <c:pt idx="27">
                  <c:v>شهید بهشتی</c:v>
                </c:pt>
                <c:pt idx="28">
                  <c:v>اصفهان</c:v>
                </c:pt>
                <c:pt idx="29">
                  <c:v>سبزوار</c:v>
                </c:pt>
                <c:pt idx="30">
                  <c:v> دزفول </c:v>
                </c:pt>
                <c:pt idx="31">
                  <c:v>البرز</c:v>
                </c:pt>
                <c:pt idx="32">
                  <c:v>مازندران</c:v>
                </c:pt>
                <c:pt idx="33">
                  <c:v>اردبیل</c:v>
                </c:pt>
                <c:pt idx="34">
                  <c:v>بابل</c:v>
                </c:pt>
                <c:pt idx="35">
                  <c:v>مرکزی</c:v>
                </c:pt>
                <c:pt idx="36">
                  <c:v>کاشان</c:v>
                </c:pt>
                <c:pt idx="37">
                  <c:v>لرستان</c:v>
                </c:pt>
                <c:pt idx="38">
                  <c:v>کردستان</c:v>
                </c:pt>
                <c:pt idx="39">
                  <c:v>آذر بايجا ن شرقی</c:v>
                </c:pt>
                <c:pt idx="40">
                  <c:v>زابل</c:v>
                </c:pt>
                <c:pt idx="41">
                  <c:v>قم</c:v>
                </c:pt>
                <c:pt idx="42">
                  <c:v>شاهرود</c:v>
                </c:pt>
                <c:pt idx="43">
                  <c:v>جهرم</c:v>
                </c:pt>
                <c:pt idx="44">
                  <c:v>رفسنجان</c:v>
                </c:pt>
                <c:pt idx="45">
                  <c:v>مراغه</c:v>
                </c:pt>
                <c:pt idx="46">
                  <c:v>قزوین</c:v>
                </c:pt>
                <c:pt idx="47">
                  <c:v>گیلان</c:v>
                </c:pt>
                <c:pt idx="48">
                  <c:v> نيشابور </c:v>
                </c:pt>
              </c:strCache>
            </c:strRef>
          </c:cat>
          <c:val>
            <c:numRef>
              <c:f>Sheet1!$B$2:$B$50</c:f>
              <c:numCache>
                <c:formatCode>#,##0.0</c:formatCode>
                <c:ptCount val="49"/>
                <c:pt idx="0">
                  <c:v>8.5310184838733818</c:v>
                </c:pt>
                <c:pt idx="1">
                  <c:v>7.385524372230428</c:v>
                </c:pt>
                <c:pt idx="2">
                  <c:v>7.0898822889024968</c:v>
                </c:pt>
                <c:pt idx="3">
                  <c:v>6.933255212147845</c:v>
                </c:pt>
                <c:pt idx="4">
                  <c:v>6.773196554218452</c:v>
                </c:pt>
                <c:pt idx="5">
                  <c:v>6.5978198508318995</c:v>
                </c:pt>
                <c:pt idx="6">
                  <c:v>6.4625771694143221</c:v>
                </c:pt>
                <c:pt idx="7">
                  <c:v>6.4506060448421163</c:v>
                </c:pt>
                <c:pt idx="8">
                  <c:v>6.1</c:v>
                </c:pt>
                <c:pt idx="9">
                  <c:v>6.1374383740818992</c:v>
                </c:pt>
                <c:pt idx="10">
                  <c:v>5.9296908089792462</c:v>
                </c:pt>
                <c:pt idx="11">
                  <c:v>5.7411525817056663</c:v>
                </c:pt>
                <c:pt idx="12">
                  <c:v>5.6097560975609753</c:v>
                </c:pt>
                <c:pt idx="13">
                  <c:v>5.409537249367907</c:v>
                </c:pt>
                <c:pt idx="14">
                  <c:v>5.2611440596900714</c:v>
                </c:pt>
                <c:pt idx="15">
                  <c:v>5.2484828604231586</c:v>
                </c:pt>
                <c:pt idx="16">
                  <c:v>5.2</c:v>
                </c:pt>
                <c:pt idx="17">
                  <c:v>5.1271095919675282</c:v>
                </c:pt>
                <c:pt idx="18">
                  <c:v>5.0510003923107103</c:v>
                </c:pt>
                <c:pt idx="19">
                  <c:v>4.9988364777163934</c:v>
                </c:pt>
                <c:pt idx="20">
                  <c:v>4.902885159343767</c:v>
                </c:pt>
                <c:pt idx="21">
                  <c:v>4.8147172251898347</c:v>
                </c:pt>
                <c:pt idx="22">
                  <c:v>4.8023284016492847</c:v>
                </c:pt>
                <c:pt idx="23">
                  <c:v>4.7240928736556436</c:v>
                </c:pt>
                <c:pt idx="24">
                  <c:v>4.6342019296512955</c:v>
                </c:pt>
                <c:pt idx="25">
                  <c:v>4.6214227393738039</c:v>
                </c:pt>
                <c:pt idx="26">
                  <c:v>4.616600790513834</c:v>
                </c:pt>
                <c:pt idx="27">
                  <c:v>4.5777777777777775</c:v>
                </c:pt>
                <c:pt idx="28">
                  <c:v>4.2839911824647512</c:v>
                </c:pt>
                <c:pt idx="29">
                  <c:v>4.2670206713445857</c:v>
                </c:pt>
                <c:pt idx="30">
                  <c:v>4.2230287033982181</c:v>
                </c:pt>
                <c:pt idx="31">
                  <c:v>4.1965615270069039</c:v>
                </c:pt>
                <c:pt idx="32">
                  <c:v>4.0861611733506518</c:v>
                </c:pt>
                <c:pt idx="33">
                  <c:v>4.0399652476107732</c:v>
                </c:pt>
                <c:pt idx="34">
                  <c:v>3.9743589743589745</c:v>
                </c:pt>
                <c:pt idx="35">
                  <c:v>3.8667326109437523</c:v>
                </c:pt>
                <c:pt idx="36" formatCode="0.0">
                  <c:v>3.8582953349701858</c:v>
                </c:pt>
                <c:pt idx="37">
                  <c:v>3.795066413662239</c:v>
                </c:pt>
                <c:pt idx="38" formatCode="0.0">
                  <c:v>3.7556761924271913</c:v>
                </c:pt>
                <c:pt idx="39">
                  <c:v>3.5796105383734247</c:v>
                </c:pt>
                <c:pt idx="40">
                  <c:v>3.536977491961415</c:v>
                </c:pt>
                <c:pt idx="41">
                  <c:v>3.4806413766132187</c:v>
                </c:pt>
                <c:pt idx="42">
                  <c:v>3.475440222428174</c:v>
                </c:pt>
                <c:pt idx="43">
                  <c:v>3.0150753768844218</c:v>
                </c:pt>
                <c:pt idx="44">
                  <c:v>3.0025020850708923</c:v>
                </c:pt>
                <c:pt idx="45">
                  <c:v>2.9417944946417314</c:v>
                </c:pt>
                <c:pt idx="46">
                  <c:v>2.7241557465595791</c:v>
                </c:pt>
                <c:pt idx="47">
                  <c:v>2.6956654924184411</c:v>
                </c:pt>
                <c:pt idx="48">
                  <c:v>1.575240919199407</c:v>
                </c:pt>
              </c:numCache>
            </c:numRef>
          </c:val>
        </c:ser>
        <c:dLbls>
          <c:showLegendKey val="0"/>
          <c:showVal val="0"/>
          <c:showCatName val="0"/>
          <c:showSerName val="0"/>
          <c:showPercent val="0"/>
          <c:showBubbleSize val="0"/>
        </c:dLbls>
        <c:gapWidth val="150"/>
        <c:shape val="cylinder"/>
        <c:axId val="184697872"/>
        <c:axId val="184698432"/>
        <c:axId val="0"/>
      </c:bar3DChart>
      <c:catAx>
        <c:axId val="184697872"/>
        <c:scaling>
          <c:orientation val="minMax"/>
        </c:scaling>
        <c:delete val="0"/>
        <c:axPos val="b"/>
        <c:numFmt formatCode="General" sourceLinked="0"/>
        <c:majorTickMark val="out"/>
        <c:minorTickMark val="none"/>
        <c:tickLblPos val="nextTo"/>
        <c:txPr>
          <a:bodyPr/>
          <a:lstStyle/>
          <a:p>
            <a:pPr>
              <a:defRPr sz="900" baseline="0"/>
            </a:pPr>
            <a:endParaRPr lang="en-US"/>
          </a:p>
        </c:txPr>
        <c:crossAx val="184698432"/>
        <c:crosses val="autoZero"/>
        <c:auto val="0"/>
        <c:lblAlgn val="ctr"/>
        <c:lblOffset val="100"/>
        <c:noMultiLvlLbl val="0"/>
      </c:catAx>
      <c:valAx>
        <c:axId val="184698432"/>
        <c:scaling>
          <c:orientation val="minMax"/>
        </c:scaling>
        <c:delete val="0"/>
        <c:axPos val="l"/>
        <c:majorGridlines/>
        <c:numFmt formatCode="#,##0.0" sourceLinked="1"/>
        <c:majorTickMark val="out"/>
        <c:minorTickMark val="none"/>
        <c:tickLblPos val="nextTo"/>
        <c:crossAx val="184697872"/>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solidFill>
                  <a:srgbClr val="0070C0"/>
                </a:solidFill>
                <a:cs typeface="B Zar" panose="00000400000000000000" pitchFamily="2" charset="-78"/>
              </a:defRPr>
            </a:pPr>
            <a:r>
              <a:rPr lang="fa-IR" sz="1600" dirty="0">
                <a:solidFill>
                  <a:srgbClr val="0070C0"/>
                </a:solidFill>
                <a:cs typeface="B Zar" panose="00000400000000000000" pitchFamily="2" charset="-78"/>
              </a:rPr>
              <a:t>درصد</a:t>
            </a:r>
            <a:r>
              <a:rPr lang="fa-IR" sz="1600" baseline="0" dirty="0">
                <a:solidFill>
                  <a:srgbClr val="0070C0"/>
                </a:solidFill>
                <a:cs typeface="B Zar" panose="00000400000000000000" pitchFamily="2" charset="-78"/>
              </a:rPr>
              <a:t> </a:t>
            </a:r>
            <a:r>
              <a:rPr lang="fa-IR" sz="1600" baseline="0" dirty="0" err="1">
                <a:solidFill>
                  <a:srgbClr val="0070C0"/>
                </a:solidFill>
                <a:cs typeface="B Zar" panose="00000400000000000000" pitchFamily="2" charset="-78"/>
              </a:rPr>
              <a:t>توزيع</a:t>
            </a:r>
            <a:r>
              <a:rPr lang="fa-IR" sz="1600" baseline="0" dirty="0">
                <a:solidFill>
                  <a:srgbClr val="0070C0"/>
                </a:solidFill>
                <a:cs typeface="B Zar" panose="00000400000000000000" pitchFamily="2" charset="-78"/>
              </a:rPr>
              <a:t> علل مرگ بر حسب حوادث و سوانح </a:t>
            </a:r>
            <a:r>
              <a:rPr lang="fa-IR" sz="1600" baseline="0" dirty="0" err="1">
                <a:solidFill>
                  <a:srgbClr val="0070C0"/>
                </a:solidFill>
                <a:cs typeface="B Zar" panose="00000400000000000000" pitchFamily="2" charset="-78"/>
              </a:rPr>
              <a:t>غير</a:t>
            </a:r>
            <a:r>
              <a:rPr lang="fa-IR" sz="1600" baseline="0" dirty="0">
                <a:solidFill>
                  <a:srgbClr val="0070C0"/>
                </a:solidFill>
                <a:cs typeface="B Zar" panose="00000400000000000000" pitchFamily="2" charset="-78"/>
              </a:rPr>
              <a:t> </a:t>
            </a:r>
            <a:r>
              <a:rPr lang="fa-IR" sz="1600" baseline="0" dirty="0" err="1">
                <a:solidFill>
                  <a:srgbClr val="0070C0"/>
                </a:solidFill>
                <a:cs typeface="B Zar" panose="00000400000000000000" pitchFamily="2" charset="-78"/>
              </a:rPr>
              <a:t>عمدي</a:t>
            </a:r>
            <a:r>
              <a:rPr lang="fa-IR" sz="1600" baseline="0" dirty="0">
                <a:solidFill>
                  <a:srgbClr val="0070C0"/>
                </a:solidFill>
                <a:cs typeface="B Zar" panose="00000400000000000000" pitchFamily="2" charset="-78"/>
              </a:rPr>
              <a:t> در گروه سني 59-1 ماهه </a:t>
            </a:r>
            <a:r>
              <a:rPr lang="fa-IR" sz="1600" baseline="0" dirty="0" err="1">
                <a:solidFill>
                  <a:srgbClr val="0070C0"/>
                </a:solidFill>
                <a:cs typeface="B Zar" panose="00000400000000000000" pitchFamily="2" charset="-78"/>
              </a:rPr>
              <a:t>كشور</a:t>
            </a:r>
            <a:r>
              <a:rPr lang="fa-IR" sz="1600" baseline="0" dirty="0">
                <a:solidFill>
                  <a:srgbClr val="0070C0"/>
                </a:solidFill>
                <a:cs typeface="B Zar" panose="00000400000000000000" pitchFamily="2" charset="-78"/>
              </a:rPr>
              <a:t> </a:t>
            </a:r>
            <a:r>
              <a:rPr lang="fa-IR" sz="1600" baseline="0" dirty="0" smtClean="0">
                <a:solidFill>
                  <a:srgbClr val="0070C0"/>
                </a:solidFill>
                <a:cs typeface="B Zar" panose="00000400000000000000" pitchFamily="2" charset="-78"/>
              </a:rPr>
              <a:t>سال </a:t>
            </a:r>
            <a:r>
              <a:rPr lang="fa-IR" sz="1600" baseline="0" dirty="0">
                <a:solidFill>
                  <a:srgbClr val="0070C0"/>
                </a:solidFill>
                <a:cs typeface="B Zar" panose="00000400000000000000" pitchFamily="2" charset="-78"/>
              </a:rPr>
              <a:t>92</a:t>
            </a:r>
            <a:endParaRPr lang="fa-IR" sz="1600" dirty="0">
              <a:solidFill>
                <a:srgbClr val="0070C0"/>
              </a:solidFill>
              <a:cs typeface="B Zar" panose="00000400000000000000" pitchFamily="2" charset="-78"/>
            </a:endParaRPr>
          </a:p>
        </c:rich>
      </c:tx>
      <c:layout>
        <c:manualLayout>
          <c:xMode val="edge"/>
          <c:yMode val="edge"/>
          <c:x val="0.13401678408619974"/>
          <c:y val="1.1941088124603531E-2"/>
        </c:manualLayout>
      </c:layout>
      <c:overlay val="0"/>
    </c:title>
    <c:autoTitleDeleted val="0"/>
    <c:plotArea>
      <c:layout/>
      <c:pieChart>
        <c:varyColors val="1"/>
        <c:ser>
          <c:idx val="0"/>
          <c:order val="0"/>
          <c:tx>
            <c:strRef>
              <c:f>Sheet1!$B$1</c:f>
              <c:strCache>
                <c:ptCount val="1"/>
                <c:pt idx="0">
                  <c:v>علل مرگ </c:v>
                </c:pt>
              </c:strCache>
            </c:strRef>
          </c:tx>
          <c:spPr>
            <a:ln>
              <a:solidFill>
                <a:schemeClr val="accent1"/>
              </a:solidFill>
            </a:ln>
          </c:spPr>
          <c:dPt>
            <c:idx val="0"/>
            <c:bubble3D val="0"/>
            <c:explosion val="1"/>
            <c:spPr>
              <a:solidFill>
                <a:srgbClr val="FF0000"/>
              </a:solidFill>
              <a:ln>
                <a:solidFill>
                  <a:schemeClr val="accent1"/>
                </a:solidFill>
              </a:ln>
            </c:spPr>
          </c:dPt>
          <c:dPt>
            <c:idx val="1"/>
            <c:bubble3D val="0"/>
            <c:spPr>
              <a:solidFill>
                <a:srgbClr val="FFFF00"/>
              </a:solidFill>
              <a:ln>
                <a:solidFill>
                  <a:schemeClr val="accent1"/>
                </a:solidFill>
              </a:ln>
            </c:spPr>
          </c:dPt>
          <c:dPt>
            <c:idx val="2"/>
            <c:bubble3D val="0"/>
            <c:spPr>
              <a:solidFill>
                <a:srgbClr val="92D050"/>
              </a:solidFill>
              <a:ln>
                <a:solidFill>
                  <a:schemeClr val="accent1"/>
                </a:solidFill>
              </a:ln>
            </c:spPr>
          </c:dPt>
          <c:dPt>
            <c:idx val="3"/>
            <c:bubble3D val="0"/>
            <c:spPr>
              <a:solidFill>
                <a:srgbClr val="00B0F0"/>
              </a:solidFill>
              <a:ln>
                <a:solidFill>
                  <a:schemeClr val="accent1"/>
                </a:solidFill>
              </a:ln>
            </c:spPr>
          </c:dPt>
          <c:dPt>
            <c:idx val="4"/>
            <c:bubble3D val="0"/>
            <c:spPr>
              <a:solidFill>
                <a:schemeClr val="accent1">
                  <a:lumMod val="20000"/>
                  <a:lumOff val="80000"/>
                </a:schemeClr>
              </a:solidFill>
              <a:ln>
                <a:solidFill>
                  <a:schemeClr val="accent1"/>
                </a:solidFill>
              </a:ln>
            </c:spPr>
          </c:dPt>
          <c:dPt>
            <c:idx val="5"/>
            <c:bubble3D val="0"/>
            <c:spPr>
              <a:solidFill>
                <a:srgbClr val="00B050"/>
              </a:solidFill>
              <a:ln>
                <a:solidFill>
                  <a:schemeClr val="accent1"/>
                </a:solidFill>
              </a:ln>
            </c:spPr>
          </c:dPt>
          <c:dLbls>
            <c:dLbl>
              <c:idx val="5"/>
              <c:tx>
                <c:rich>
                  <a:bodyPr/>
                  <a:lstStyle/>
                  <a:p>
                    <a:r>
                      <a:rPr lang="fa-IR" sz="800"/>
                      <a:t>برخورد با نيروي مكانيكي بيجان </a:t>
                    </a:r>
                    <a:r>
                      <a:rPr lang="fa-IR"/>
                      <a:t>; 2.79</a:t>
                    </a:r>
                  </a:p>
                </c:rich>
              </c:tx>
              <c:showLegendKey val="0"/>
              <c:showVal val="1"/>
              <c:showCatName val="1"/>
              <c:showSerName val="0"/>
              <c:showPercent val="0"/>
              <c:showBubbleSize val="0"/>
              <c:extLst>
                <c:ext xmlns:c15="http://schemas.microsoft.com/office/drawing/2012/chart" uri="{CE6537A1-D6FC-4f65-9D91-7224C49458BB}"/>
              </c:extLst>
            </c:dLbl>
            <c:dLbl>
              <c:idx val="6"/>
              <c:tx>
                <c:rich>
                  <a:bodyPr/>
                  <a:lstStyle/>
                  <a:p>
                    <a:r>
                      <a:rPr lang="fa-IR"/>
                      <a:t>ت</a:t>
                    </a:r>
                    <a:r>
                      <a:rPr lang="fa-IR" sz="800"/>
                      <a:t>ماس با آب داغ;</a:t>
                    </a:r>
                    <a:r>
                      <a:rPr lang="fa-IR"/>
                      <a:t> 2.64</a:t>
                    </a:r>
                  </a:p>
                </c:rich>
              </c:tx>
              <c:showLegendKey val="0"/>
              <c:showVal val="1"/>
              <c:showCatName val="1"/>
              <c:showSerName val="0"/>
              <c:showPercent val="0"/>
              <c:showBubbleSize val="0"/>
              <c:extLst>
                <c:ext xmlns:c15="http://schemas.microsoft.com/office/drawing/2012/chart" uri="{CE6537A1-D6FC-4f65-9D91-7224C49458BB}"/>
              </c:extLst>
            </c:dLbl>
            <c:dLbl>
              <c:idx val="7"/>
              <c:tx>
                <c:rich>
                  <a:bodyPr/>
                  <a:lstStyle/>
                  <a:p>
                    <a:r>
                      <a:rPr lang="fa-IR" sz="800"/>
                      <a:t>تماس با حيوانات و گياهان سمي </a:t>
                    </a:r>
                    <a:r>
                      <a:rPr lang="fa-IR"/>
                      <a:t>; 2.2</a:t>
                    </a:r>
                  </a:p>
                </c:rich>
              </c:tx>
              <c:showLegendKey val="0"/>
              <c:showVal val="1"/>
              <c:showCatName val="1"/>
              <c:showSerName val="0"/>
              <c:showPercent val="0"/>
              <c:showBubbleSize val="0"/>
              <c:extLst>
                <c:ext xmlns:c15="http://schemas.microsoft.com/office/drawing/2012/chart" uri="{CE6537A1-D6FC-4f65-9D91-7224C49458BB}"/>
              </c:extLst>
            </c:dLbl>
            <c:dLbl>
              <c:idx val="8"/>
              <c:tx>
                <c:rich>
                  <a:bodyPr/>
                  <a:lstStyle/>
                  <a:p>
                    <a:r>
                      <a:rPr lang="fa-IR" sz="800"/>
                      <a:t>در معرض دود و شعله آتش; </a:t>
                    </a:r>
                    <a:r>
                      <a:rPr lang="fa-IR"/>
                      <a:t>1.83</a:t>
                    </a:r>
                  </a:p>
                </c:rich>
              </c:tx>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Sheet1!$A$2:$A$10</c:f>
              <c:strCache>
                <c:ptCount val="9"/>
                <c:pt idx="0">
                  <c:v>حوادث ترافيكي</c:v>
                </c:pt>
                <c:pt idx="1">
                  <c:v>انسداد را‌هاي تنفسي</c:v>
                </c:pt>
                <c:pt idx="2">
                  <c:v>غرق شدن</c:v>
                </c:pt>
                <c:pt idx="3">
                  <c:v>مسموميت</c:v>
                </c:pt>
                <c:pt idx="4">
                  <c:v>سقوط</c:v>
                </c:pt>
                <c:pt idx="5">
                  <c:v>برخورد با نيروي مكانيكي بيجان </c:v>
                </c:pt>
                <c:pt idx="6">
                  <c:v>تماس با آب داغ</c:v>
                </c:pt>
                <c:pt idx="7">
                  <c:v>تماس با حيوانات و گياهان سمي </c:v>
                </c:pt>
                <c:pt idx="8">
                  <c:v>در معرض دود و شعله آتش</c:v>
                </c:pt>
              </c:strCache>
            </c:strRef>
          </c:cat>
          <c:val>
            <c:numRef>
              <c:f>Sheet1!$B$2:$B$10</c:f>
              <c:numCache>
                <c:formatCode>General</c:formatCode>
                <c:ptCount val="9"/>
                <c:pt idx="0">
                  <c:v>38.700000000000003</c:v>
                </c:pt>
                <c:pt idx="1">
                  <c:v>13.3</c:v>
                </c:pt>
                <c:pt idx="2">
                  <c:v>13.8</c:v>
                </c:pt>
                <c:pt idx="3">
                  <c:v>8.8000000000000007</c:v>
                </c:pt>
                <c:pt idx="4">
                  <c:v>6.6</c:v>
                </c:pt>
                <c:pt idx="5">
                  <c:v>2.8</c:v>
                </c:pt>
                <c:pt idx="6">
                  <c:v>2.6</c:v>
                </c:pt>
                <c:pt idx="7">
                  <c:v>2</c:v>
                </c:pt>
                <c:pt idx="8">
                  <c:v>2</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zero"/>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360"/>
      <c:rAngAx val="0"/>
    </c:view3D>
    <c:floor>
      <c:thickness val="0"/>
    </c:floor>
    <c:sideWall>
      <c:thickness val="0"/>
    </c:sideWall>
    <c:backWall>
      <c:thickness val="0"/>
    </c:backWall>
    <c:plotArea>
      <c:layout/>
      <c:pie3DChart>
        <c:varyColors val="1"/>
        <c:dLbls>
          <c:showLegendKey val="0"/>
          <c:showVal val="1"/>
          <c:showCatName val="0"/>
          <c:showSerName val="0"/>
          <c:showPercent val="0"/>
          <c:showBubbleSize val="0"/>
          <c:showLeaderLines val="0"/>
        </c:dLbls>
      </c:pie3DChart>
    </c:plotArea>
    <c:plotVisOnly val="1"/>
    <c:dispBlanksAs val="zero"/>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cs typeface="B Nazanin" pitchFamily="2" charset="-78"/>
              </a:defRPr>
            </a:pPr>
            <a:r>
              <a:rPr lang="fa-IR" sz="2400" dirty="0">
                <a:cs typeface="B Nazanin" pitchFamily="2" charset="-78"/>
              </a:rPr>
              <a:t>توزیع نسبی محل وقوع حادثه درکودکان 1-59 ماهه </a:t>
            </a:r>
            <a:r>
              <a:rPr lang="fa-IR" sz="2400" dirty="0" smtClean="0">
                <a:cs typeface="B Nazanin" pitchFamily="2" charset="-78"/>
              </a:rPr>
              <a:t>کشور</a:t>
            </a:r>
            <a:endParaRPr lang="fa-IR" sz="2400" dirty="0">
              <a:cs typeface="B Nazanin" pitchFamily="2" charset="-78"/>
            </a:endParaRPr>
          </a:p>
        </c:rich>
      </c:tx>
      <c:layout>
        <c:manualLayout>
          <c:xMode val="edge"/>
          <c:yMode val="edge"/>
          <c:x val="0.21616657410520129"/>
          <c:y val="4.5177031611872177E-2"/>
        </c:manualLayout>
      </c:layout>
      <c:overlay val="0"/>
    </c:title>
    <c:autoTitleDeleted val="0"/>
    <c:view3D>
      <c:rotX val="30"/>
      <c:rotY val="360"/>
      <c:rAngAx val="0"/>
    </c:view3D>
    <c:floor>
      <c:thickness val="0"/>
    </c:floor>
    <c:sideWall>
      <c:thickness val="0"/>
    </c:sideWall>
    <c:backWall>
      <c:thickness val="0"/>
    </c:backWall>
    <c:plotArea>
      <c:layout/>
      <c:pie3DChart>
        <c:varyColors val="1"/>
        <c:ser>
          <c:idx val="0"/>
          <c:order val="0"/>
          <c:dLbls>
            <c:spPr>
              <a:noFill/>
              <a:ln>
                <a:noFill/>
              </a:ln>
              <a:effectLst/>
            </c:spPr>
            <c:txPr>
              <a:bodyPr/>
              <a:lstStyle/>
              <a:p>
                <a:pPr>
                  <a:defRPr sz="1400">
                    <a:solidFill>
                      <a:srgbClr val="FFFF00"/>
                    </a:solidFill>
                  </a:defRPr>
                </a:pPr>
                <a:endParaRPr lang="en-US"/>
              </a:p>
            </c:txPr>
            <c:dLblPos val="inEnd"/>
            <c:showLegendKey val="0"/>
            <c:showVal val="1"/>
            <c:showCatName val="1"/>
            <c:showSerName val="0"/>
            <c:showPercent val="0"/>
            <c:showBubbleSize val="0"/>
            <c:showLeaderLines val="1"/>
            <c:extLst>
              <c:ext xmlns:c15="http://schemas.microsoft.com/office/drawing/2012/chart" uri="{CE6537A1-D6FC-4f65-9D91-7224C49458BB}"/>
            </c:extLst>
          </c:dLbls>
          <c:cat>
            <c:strRef>
              <c:f>'87-89'!$B$61:$B$65</c:f>
              <c:strCache>
                <c:ptCount val="5"/>
                <c:pt idx="0">
                  <c:v>منزل</c:v>
                </c:pt>
                <c:pt idx="1">
                  <c:v>حريم منطقه مسکوني</c:v>
                </c:pt>
                <c:pt idx="2">
                  <c:v>جاده خارج منطقه مسکوني</c:v>
                </c:pt>
                <c:pt idx="3">
                  <c:v>جاده داخل منطقه مسکوني</c:v>
                </c:pt>
                <c:pt idx="4">
                  <c:v>ساير</c:v>
                </c:pt>
              </c:strCache>
            </c:strRef>
          </c:cat>
          <c:val>
            <c:numRef>
              <c:f>'87-89'!$D$61:$D$65</c:f>
              <c:numCache>
                <c:formatCode>0.0</c:formatCode>
                <c:ptCount val="5"/>
                <c:pt idx="0">
                  <c:v>41.386340468909275</c:v>
                </c:pt>
                <c:pt idx="1">
                  <c:v>21.100917431192691</c:v>
                </c:pt>
                <c:pt idx="2">
                  <c:v>20.183486238532037</c:v>
                </c:pt>
                <c:pt idx="3">
                  <c:v>11.722731906218145</c:v>
                </c:pt>
                <c:pt idx="4">
                  <c:v>5.6065239551478081</c:v>
                </c:pt>
              </c:numCache>
            </c:numRef>
          </c:val>
        </c:ser>
        <c:dLbls>
          <c:showLegendKey val="0"/>
          <c:showVal val="1"/>
          <c:showCatName val="0"/>
          <c:showSerName val="0"/>
          <c:showPercent val="0"/>
          <c:showBubbleSize val="0"/>
          <c:showLeaderLines val="1"/>
        </c:dLbls>
      </c:pie3DChart>
      <c:spPr>
        <a:noFill/>
        <a:ln w="25400">
          <a:noFill/>
        </a:ln>
      </c:spPr>
    </c:plotArea>
    <c:legend>
      <c:legendPos val="l"/>
      <c:overlay val="0"/>
      <c:txPr>
        <a:bodyPr/>
        <a:lstStyle/>
        <a:p>
          <a:pPr>
            <a:defRPr>
              <a:cs typeface="B Nazanin" pitchFamily="2" charset="-78"/>
            </a:defRPr>
          </a:pPr>
          <a:endParaRPr lang="en-US"/>
        </a:p>
      </c:txPr>
    </c:legend>
    <c:plotVisOnly val="1"/>
    <c:dispBlanksAs val="zero"/>
    <c:showDLblsOverMax val="0"/>
  </c:chart>
  <c:txPr>
    <a:bodyPr/>
    <a:lstStyle/>
    <a:p>
      <a:pPr>
        <a:defRPr sz="2000" b="0" i="0" u="none" strike="noStrike" baseline="0">
          <a:solidFill>
            <a:srgbClr val="000000"/>
          </a:solidFill>
          <a:latin typeface="Arial"/>
          <a:ea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6265432098765434E-2"/>
          <c:y val="9.9231920367002555E-2"/>
          <c:w val="0.92052469135802473"/>
          <c:h val="0.75727508156827616"/>
        </c:manualLayout>
      </c:layout>
      <c:pie3DChart>
        <c:varyColors val="1"/>
        <c:ser>
          <c:idx val="0"/>
          <c:order val="0"/>
          <c:tx>
            <c:strRef>
              <c:f>Sheet1!$B$1</c:f>
              <c:strCache>
                <c:ptCount val="1"/>
                <c:pt idx="0">
                  <c:v>92</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Pt>
            <c:idx val="2"/>
            <c:bubble3D val="0"/>
            <c:spPr>
              <a:solidFill>
                <a:schemeClr val="accent3"/>
              </a:solidFill>
              <a:ln w="25400">
                <a:solidFill>
                  <a:schemeClr val="lt1"/>
                </a:solidFill>
              </a:ln>
              <a:effectLst/>
              <a:sp3d contourW="25400">
                <a:contourClr>
                  <a:schemeClr val="lt1"/>
                </a:contourClr>
              </a:sp3d>
            </c:spPr>
          </c:dPt>
          <c:dPt>
            <c:idx val="3"/>
            <c:bubble3D val="0"/>
            <c:spPr>
              <a:solidFill>
                <a:schemeClr val="accent4"/>
              </a:solidFill>
              <a:ln w="25400">
                <a:solidFill>
                  <a:schemeClr val="lt1"/>
                </a:solidFill>
              </a:ln>
              <a:effectLst/>
              <a:sp3d contourW="25400">
                <a:contourClr>
                  <a:schemeClr val="lt1"/>
                </a:contourClr>
              </a:sp3d>
            </c:spPr>
          </c:dPt>
          <c:dPt>
            <c:idx val="4"/>
            <c:bubble3D val="0"/>
            <c:spPr>
              <a:solidFill>
                <a:schemeClr val="accent5"/>
              </a:solidFill>
              <a:ln w="25400">
                <a:solidFill>
                  <a:schemeClr val="lt1"/>
                </a:solidFill>
              </a:ln>
              <a:effectLst/>
              <a:sp3d contourW="25400">
                <a:contourClr>
                  <a:schemeClr val="lt1"/>
                </a:contourClr>
              </a:sp3d>
            </c:spPr>
          </c:dPt>
          <c:dPt>
            <c:idx val="5"/>
            <c:bubble3D val="0"/>
            <c:spPr>
              <a:solidFill>
                <a:schemeClr val="accent6"/>
              </a:solidFill>
              <a:ln w="25400">
                <a:solidFill>
                  <a:schemeClr val="lt1"/>
                </a:solidFill>
              </a:ln>
              <a:effectLst/>
              <a:sp3d contourW="25400">
                <a:contourClr>
                  <a:schemeClr val="lt1"/>
                </a:contourClr>
              </a:sp3d>
            </c:spPr>
          </c:dPt>
          <c:dLbls>
            <c:dLbl>
              <c:idx val="0"/>
              <c:showLegendKey val="0"/>
              <c:showVal val="1"/>
              <c:showCatName val="0"/>
              <c:showSerName val="0"/>
              <c:showPercent val="0"/>
              <c:showBubbleSize val="0"/>
              <c:extLst>
                <c:ext xmlns:c15="http://schemas.microsoft.com/office/drawing/2012/chart" uri="{CE6537A1-D6FC-4f65-9D91-7224C49458BB}"/>
              </c:extLst>
            </c:dLbl>
            <c:dLbl>
              <c:idx val="1"/>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4"/>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B Titr" panose="00000700000000000000" pitchFamily="2" charset="-78"/>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Sheet1!$A$2:$A$7</c:f>
              <c:strCache>
                <c:ptCount val="6"/>
                <c:pt idx="0">
                  <c:v>بیمارستان</c:v>
                </c:pt>
                <c:pt idx="1">
                  <c:v>محل وقوع حادثه</c:v>
                </c:pt>
                <c:pt idx="2">
                  <c:v>منزل</c:v>
                </c:pt>
                <c:pt idx="3">
                  <c:v>در راه انتقال</c:v>
                </c:pt>
                <c:pt idx="4">
                  <c:v>مراکز درمانی دولتی</c:v>
                </c:pt>
                <c:pt idx="5">
                  <c:v>مراکز درمانی خصوصی </c:v>
                </c:pt>
              </c:strCache>
            </c:strRef>
          </c:cat>
          <c:val>
            <c:numRef>
              <c:f>Sheet1!$B$2:$B$7</c:f>
              <c:numCache>
                <c:formatCode>General</c:formatCode>
                <c:ptCount val="6"/>
                <c:pt idx="0">
                  <c:v>40.9</c:v>
                </c:pt>
                <c:pt idx="1">
                  <c:v>27.5</c:v>
                </c:pt>
                <c:pt idx="2">
                  <c:v>18.899999999999999</c:v>
                </c:pt>
                <c:pt idx="3">
                  <c:v>7.39</c:v>
                </c:pt>
                <c:pt idx="4">
                  <c:v>4.18</c:v>
                </c:pt>
                <c:pt idx="5">
                  <c:v>0.2</c:v>
                </c:pt>
              </c:numCache>
            </c:numRef>
          </c:val>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10599603868960825"/>
          <c:y val="0.86681464254126683"/>
          <c:w val="0.78800792262078356"/>
          <c:h val="0.11634916149336616"/>
        </c:manualLayout>
      </c:layout>
      <c:overlay val="0"/>
      <c:spPr>
        <a:noFill/>
        <a:ln>
          <a:noFill/>
        </a:ln>
        <a:effectLst/>
      </c:spPr>
      <c:txPr>
        <a:bodyPr rot="0" spcFirstLastPara="1" vertOverflow="ellipsis" vert="horz" wrap="square" anchor="ctr" anchorCtr="1"/>
        <a:lstStyle/>
        <a:p>
          <a:pPr>
            <a:defRPr sz="1200" b="1" i="0" u="none" strike="noStrike" kern="1200" baseline="0">
              <a:solidFill>
                <a:srgbClr val="0070C0"/>
              </a:solidFill>
              <a:latin typeface="+mn-lt"/>
              <a:ea typeface="+mn-ea"/>
              <a:cs typeface="B Zar" panose="00000400000000000000" pitchFamily="2" charset="-78"/>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fa-IR"/>
              <a:t>روند ميزان مرگ كودكان 1 تا 59 ماهه كشور بر اساس برنامه نظام مراقبت مرگ کودکان 59-1 ماهه سال 86 تا 92  </a:t>
            </a:r>
          </a:p>
        </c:rich>
      </c:tx>
      <c:layout>
        <c:manualLayout>
          <c:xMode val="edge"/>
          <c:yMode val="edge"/>
          <c:x val="0.11704980590001102"/>
          <c:y val="1.3888888888888892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2231056765783216"/>
          <c:y val="0.14848614704186308"/>
          <c:w val="0.76218675038928718"/>
          <c:h val="0.78314644933631716"/>
        </c:manualLayout>
      </c:layout>
      <c:bar3DChart>
        <c:barDir val="col"/>
        <c:grouping val="clustered"/>
        <c:varyColors val="0"/>
        <c:ser>
          <c:idx val="0"/>
          <c:order val="0"/>
          <c:tx>
            <c:strRef>
              <c:f>Sheet1!$B$1</c:f>
              <c:strCache>
                <c:ptCount val="1"/>
                <c:pt idx="0">
                  <c:v>ميزان مرگ كودكان 59-1 ماهه</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Sheet1!$A$2:$A$8</c:f>
              <c:numCache>
                <c:formatCode>General</c:formatCode>
                <c:ptCount val="7"/>
                <c:pt idx="0">
                  <c:v>86</c:v>
                </c:pt>
                <c:pt idx="1">
                  <c:v>87</c:v>
                </c:pt>
                <c:pt idx="2">
                  <c:v>88</c:v>
                </c:pt>
                <c:pt idx="3">
                  <c:v>89</c:v>
                </c:pt>
                <c:pt idx="4">
                  <c:v>90</c:v>
                </c:pt>
                <c:pt idx="5">
                  <c:v>91</c:v>
                </c:pt>
                <c:pt idx="6">
                  <c:v>92</c:v>
                </c:pt>
              </c:numCache>
            </c:numRef>
          </c:cat>
          <c:val>
            <c:numRef>
              <c:f>Sheet1!$B$2:$B$8</c:f>
              <c:numCache>
                <c:formatCode>General</c:formatCode>
                <c:ptCount val="7"/>
                <c:pt idx="0">
                  <c:v>5.9</c:v>
                </c:pt>
                <c:pt idx="1">
                  <c:v>5.44</c:v>
                </c:pt>
                <c:pt idx="2">
                  <c:v>5.47</c:v>
                </c:pt>
                <c:pt idx="3">
                  <c:v>5.16</c:v>
                </c:pt>
                <c:pt idx="4">
                  <c:v>5.7</c:v>
                </c:pt>
                <c:pt idx="5">
                  <c:v>5.5</c:v>
                </c:pt>
                <c:pt idx="6">
                  <c:v>4.9000000000000004</c:v>
                </c:pt>
              </c:numCache>
            </c:numRef>
          </c:val>
        </c:ser>
        <c:dLbls>
          <c:showLegendKey val="0"/>
          <c:showVal val="0"/>
          <c:showCatName val="0"/>
          <c:showSerName val="0"/>
          <c:showPercent val="0"/>
          <c:showBubbleSize val="0"/>
        </c:dLbls>
        <c:gapWidth val="150"/>
        <c:shape val="cylinder"/>
        <c:axId val="184700672"/>
        <c:axId val="184701232"/>
        <c:axId val="0"/>
      </c:bar3DChart>
      <c:catAx>
        <c:axId val="18470067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4701232"/>
        <c:crosses val="autoZero"/>
        <c:auto val="1"/>
        <c:lblAlgn val="ctr"/>
        <c:lblOffset val="100"/>
        <c:noMultiLvlLbl val="0"/>
      </c:catAx>
      <c:valAx>
        <c:axId val="1847012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470067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1-12 ماهگی </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90</c:v>
                </c:pt>
                <c:pt idx="1">
                  <c:v>91</c:v>
                </c:pt>
                <c:pt idx="2">
                  <c:v>92</c:v>
                </c:pt>
              </c:numCache>
            </c:numRef>
          </c:cat>
          <c:val>
            <c:numRef>
              <c:f>Sheet1!$B$2:$B$4</c:f>
              <c:numCache>
                <c:formatCode>General</c:formatCode>
                <c:ptCount val="3"/>
                <c:pt idx="0">
                  <c:v>60.4</c:v>
                </c:pt>
                <c:pt idx="1">
                  <c:v>59.6</c:v>
                </c:pt>
                <c:pt idx="2">
                  <c:v>60.24</c:v>
                </c:pt>
              </c:numCache>
            </c:numRef>
          </c:val>
        </c:ser>
        <c:ser>
          <c:idx val="1"/>
          <c:order val="1"/>
          <c:tx>
            <c:strRef>
              <c:f>Sheet1!$C$1</c:f>
              <c:strCache>
                <c:ptCount val="1"/>
                <c:pt idx="0">
                  <c:v>1-24 ماهگی </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90</c:v>
                </c:pt>
                <c:pt idx="1">
                  <c:v>91</c:v>
                </c:pt>
                <c:pt idx="2">
                  <c:v>92</c:v>
                </c:pt>
              </c:numCache>
            </c:numRef>
          </c:cat>
          <c:val>
            <c:numRef>
              <c:f>Sheet1!$C$2:$C$4</c:f>
              <c:numCache>
                <c:formatCode>General</c:formatCode>
                <c:ptCount val="3"/>
                <c:pt idx="0">
                  <c:v>76.8</c:v>
                </c:pt>
                <c:pt idx="1">
                  <c:v>75.599999999999994</c:v>
                </c:pt>
                <c:pt idx="2">
                  <c:v>76.900000000000006</c:v>
                </c:pt>
              </c:numCache>
            </c:numRef>
          </c:val>
        </c:ser>
        <c:ser>
          <c:idx val="2"/>
          <c:order val="2"/>
          <c:tx>
            <c:strRef>
              <c:f>Sheet1!$D$1</c:f>
              <c:strCache>
                <c:ptCount val="1"/>
                <c:pt idx="0">
                  <c:v>1-2 سال</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3"/>
                </a:solidFill>
              </a:ln>
              <a:effectLst/>
            </c:spPr>
            <c:trendlineType val="linear"/>
            <c:dispRSqr val="0"/>
            <c:dispEq val="0"/>
          </c:trendline>
          <c:cat>
            <c:numRef>
              <c:f>Sheet1!$A$2:$A$4</c:f>
              <c:numCache>
                <c:formatCode>General</c:formatCode>
                <c:ptCount val="3"/>
                <c:pt idx="0">
                  <c:v>90</c:v>
                </c:pt>
                <c:pt idx="1">
                  <c:v>91</c:v>
                </c:pt>
                <c:pt idx="2">
                  <c:v>92</c:v>
                </c:pt>
              </c:numCache>
            </c:numRef>
          </c:cat>
          <c:val>
            <c:numRef>
              <c:f>Sheet1!$D$2:$D$4</c:f>
              <c:numCache>
                <c:formatCode>General</c:formatCode>
                <c:ptCount val="3"/>
                <c:pt idx="0">
                  <c:v>16.350000000000001</c:v>
                </c:pt>
                <c:pt idx="1">
                  <c:v>16</c:v>
                </c:pt>
                <c:pt idx="2">
                  <c:v>16.66</c:v>
                </c:pt>
              </c:numCache>
            </c:numRef>
          </c:val>
        </c:ser>
        <c:ser>
          <c:idx val="3"/>
          <c:order val="3"/>
          <c:tx>
            <c:strRef>
              <c:f>Sheet1!$E$1</c:f>
              <c:strCache>
                <c:ptCount val="1"/>
                <c:pt idx="0">
                  <c:v>2-3 سال </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90</c:v>
                </c:pt>
                <c:pt idx="1">
                  <c:v>91</c:v>
                </c:pt>
                <c:pt idx="2">
                  <c:v>92</c:v>
                </c:pt>
              </c:numCache>
            </c:numRef>
          </c:cat>
          <c:val>
            <c:numRef>
              <c:f>Sheet1!$E$2:$E$4</c:f>
              <c:numCache>
                <c:formatCode>General</c:formatCode>
                <c:ptCount val="3"/>
                <c:pt idx="0">
                  <c:v>9.8000000000000007</c:v>
                </c:pt>
                <c:pt idx="1">
                  <c:v>10.9</c:v>
                </c:pt>
                <c:pt idx="2">
                  <c:v>10.1</c:v>
                </c:pt>
              </c:numCache>
            </c:numRef>
          </c:val>
        </c:ser>
        <c:ser>
          <c:idx val="4"/>
          <c:order val="4"/>
          <c:tx>
            <c:strRef>
              <c:f>Sheet1!$F$1</c:f>
              <c:strCache>
                <c:ptCount val="1"/>
                <c:pt idx="0">
                  <c:v>3-4 سال</c:v>
                </c:pt>
              </c:strCache>
            </c:strRef>
          </c:tx>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90</c:v>
                </c:pt>
                <c:pt idx="1">
                  <c:v>91</c:v>
                </c:pt>
                <c:pt idx="2">
                  <c:v>92</c:v>
                </c:pt>
              </c:numCache>
            </c:numRef>
          </c:cat>
          <c:val>
            <c:numRef>
              <c:f>Sheet1!$F$2:$F$4</c:f>
              <c:numCache>
                <c:formatCode>General</c:formatCode>
                <c:ptCount val="3"/>
                <c:pt idx="0">
                  <c:v>7.3</c:v>
                </c:pt>
                <c:pt idx="1">
                  <c:v>7.46</c:v>
                </c:pt>
                <c:pt idx="2">
                  <c:v>7.4700000000000006</c:v>
                </c:pt>
              </c:numCache>
            </c:numRef>
          </c:val>
        </c:ser>
        <c:ser>
          <c:idx val="5"/>
          <c:order val="5"/>
          <c:tx>
            <c:strRef>
              <c:f>Sheet1!$G$1</c:f>
              <c:strCache>
                <c:ptCount val="1"/>
                <c:pt idx="0">
                  <c:v>4-5سال </c:v>
                </c:pt>
              </c:strCache>
            </c:strRef>
          </c:tx>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90</c:v>
                </c:pt>
                <c:pt idx="1">
                  <c:v>91</c:v>
                </c:pt>
                <c:pt idx="2">
                  <c:v>92</c:v>
                </c:pt>
              </c:numCache>
            </c:numRef>
          </c:cat>
          <c:val>
            <c:numRef>
              <c:f>Sheet1!$G$2:$G$4</c:f>
              <c:numCache>
                <c:formatCode>General</c:formatCode>
                <c:ptCount val="3"/>
                <c:pt idx="0">
                  <c:v>6</c:v>
                </c:pt>
                <c:pt idx="1">
                  <c:v>5.9700000000000006</c:v>
                </c:pt>
              </c:numCache>
            </c:numRef>
          </c:val>
        </c:ser>
        <c:dLbls>
          <c:showLegendKey val="0"/>
          <c:showVal val="0"/>
          <c:showCatName val="0"/>
          <c:showSerName val="0"/>
          <c:showPercent val="0"/>
          <c:showBubbleSize val="0"/>
        </c:dLbls>
        <c:gapWidth val="100"/>
        <c:overlap val="-24"/>
        <c:axId val="215858800"/>
        <c:axId val="215859360"/>
      </c:barChart>
      <c:catAx>
        <c:axId val="2158588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5859360"/>
        <c:crosses val="autoZero"/>
        <c:auto val="1"/>
        <c:lblAlgn val="ctr"/>
        <c:lblOffset val="100"/>
        <c:noMultiLvlLbl val="0"/>
      </c:catAx>
      <c:valAx>
        <c:axId val="2158593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585880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878352985257055E-2"/>
          <c:y val="3.277575757575784E-2"/>
          <c:w val="0.91463170384163417"/>
          <c:h val="0.74297487876245705"/>
        </c:manualLayout>
      </c:layout>
      <c:barChart>
        <c:barDir val="col"/>
        <c:grouping val="clustered"/>
        <c:varyColors val="0"/>
        <c:ser>
          <c:idx val="0"/>
          <c:order val="0"/>
          <c:tx>
            <c:strRef>
              <c:f>'87-89'!$G$28</c:f>
              <c:strCache>
                <c:ptCount val="1"/>
                <c:pt idx="0">
                  <c:v>86</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'87-89'!$B$29:$B$34</c:f>
              <c:strCache>
                <c:ptCount val="6"/>
                <c:pt idx="0">
                  <c:v>ناهنجاريهاي مادرزادي وكروموزومي</c:v>
                </c:pt>
                <c:pt idx="1">
                  <c:v>حوادث وسوانح غيرعمدي</c:v>
                </c:pt>
                <c:pt idx="2">
                  <c:v>بيماريهاي دستگاه تنفسي</c:v>
                </c:pt>
                <c:pt idx="3">
                  <c:v>بيماريهاي عفوني وانگلي</c:v>
                </c:pt>
                <c:pt idx="4">
                  <c:v>بيماريهاي دستگاه عصبي مركزي</c:v>
                </c:pt>
                <c:pt idx="5">
                  <c:v>بيماريهاي تغذيه ،غددومتابوليك</c:v>
                </c:pt>
              </c:strCache>
            </c:strRef>
          </c:cat>
          <c:val>
            <c:numRef>
              <c:f>'87-89'!$G$29:$G$34</c:f>
              <c:numCache>
                <c:formatCode>#,##0.0</c:formatCode>
                <c:ptCount val="6"/>
                <c:pt idx="0">
                  <c:v>18.421052631578846</c:v>
                </c:pt>
                <c:pt idx="1">
                  <c:v>18.06709756848263</c:v>
                </c:pt>
                <c:pt idx="2">
                  <c:v>13.48107109879963</c:v>
                </c:pt>
                <c:pt idx="3">
                  <c:v>8.433364112034468</c:v>
                </c:pt>
                <c:pt idx="4">
                  <c:v>5.8325638658048824</c:v>
                </c:pt>
                <c:pt idx="5">
                  <c:v>4.2782394582948928</c:v>
                </c:pt>
              </c:numCache>
            </c:numRef>
          </c:val>
        </c:ser>
        <c:ser>
          <c:idx val="1"/>
          <c:order val="1"/>
          <c:tx>
            <c:strRef>
              <c:f>'87-89'!$H$28</c:f>
              <c:strCache>
                <c:ptCount val="1"/>
                <c:pt idx="0">
                  <c:v>87</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1"/>
              <c:layout>
                <c:manualLayout>
                  <c:x val="-1.6912512594386066E-2"/>
                  <c:y val="0"/>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7.5479075436196326E-17"/>
                  <c:y val="1.9265228727186601E-2"/>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'87-89'!$B$29:$B$34</c:f>
              <c:strCache>
                <c:ptCount val="6"/>
                <c:pt idx="0">
                  <c:v>ناهنجاريهاي مادرزادي وكروموزومي</c:v>
                </c:pt>
                <c:pt idx="1">
                  <c:v>حوادث وسوانح غيرعمدي</c:v>
                </c:pt>
                <c:pt idx="2">
                  <c:v>بيماريهاي دستگاه تنفسي</c:v>
                </c:pt>
                <c:pt idx="3">
                  <c:v>بيماريهاي عفوني وانگلي</c:v>
                </c:pt>
                <c:pt idx="4">
                  <c:v>بيماريهاي دستگاه عصبي مركزي</c:v>
                </c:pt>
                <c:pt idx="5">
                  <c:v>بيماريهاي تغذيه ،غددومتابوليك</c:v>
                </c:pt>
              </c:strCache>
            </c:strRef>
          </c:cat>
          <c:val>
            <c:numRef>
              <c:f>'87-89'!$H$29:$H$34</c:f>
              <c:numCache>
                <c:formatCode>#,##0.0</c:formatCode>
                <c:ptCount val="6"/>
                <c:pt idx="0">
                  <c:v>23.449112695282789</c:v>
                </c:pt>
                <c:pt idx="1">
                  <c:v>20.476262702866677</c:v>
                </c:pt>
                <c:pt idx="2">
                  <c:v>9.7527680873653875</c:v>
                </c:pt>
                <c:pt idx="3">
                  <c:v>7.9629910511148188</c:v>
                </c:pt>
                <c:pt idx="4">
                  <c:v>5.6271803427877582</c:v>
                </c:pt>
                <c:pt idx="5">
                  <c:v>4.2165933565903231</c:v>
                </c:pt>
              </c:numCache>
            </c:numRef>
          </c:val>
        </c:ser>
        <c:ser>
          <c:idx val="2"/>
          <c:order val="2"/>
          <c:tx>
            <c:strRef>
              <c:f>'87-89'!$I$28</c:f>
              <c:strCache>
                <c:ptCount val="1"/>
                <c:pt idx="0">
                  <c:v>88</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1"/>
              <c:layout>
                <c:manualLayout>
                  <c:x val="4.0231401491787715E-3"/>
                  <c:y val="5.0037303489629424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'87-89'!$B$29:$B$34</c:f>
              <c:strCache>
                <c:ptCount val="6"/>
                <c:pt idx="0">
                  <c:v>ناهنجاريهاي مادرزادي وكروموزومي</c:v>
                </c:pt>
                <c:pt idx="1">
                  <c:v>حوادث وسوانح غيرعمدي</c:v>
                </c:pt>
                <c:pt idx="2">
                  <c:v>بيماريهاي دستگاه تنفسي</c:v>
                </c:pt>
                <c:pt idx="3">
                  <c:v>بيماريهاي عفوني وانگلي</c:v>
                </c:pt>
                <c:pt idx="4">
                  <c:v>بيماريهاي دستگاه عصبي مركزي</c:v>
                </c:pt>
                <c:pt idx="5">
                  <c:v>بيماريهاي تغذيه ،غددومتابوليك</c:v>
                </c:pt>
              </c:strCache>
            </c:strRef>
          </c:cat>
          <c:val>
            <c:numRef>
              <c:f>'87-89'!$I$29:$I$34</c:f>
              <c:numCache>
                <c:formatCode>0.0</c:formatCode>
                <c:ptCount val="6"/>
                <c:pt idx="0">
                  <c:v>25.112385676639281</c:v>
                </c:pt>
                <c:pt idx="1">
                  <c:v>20.446442412028983</c:v>
                </c:pt>
                <c:pt idx="2">
                  <c:v>11.161060300728568</c:v>
                </c:pt>
                <c:pt idx="3">
                  <c:v>8.246783444427221</c:v>
                </c:pt>
                <c:pt idx="4">
                  <c:v>5.6890404588435901</c:v>
                </c:pt>
                <c:pt idx="5">
                  <c:v>4.7899550457293474</c:v>
                </c:pt>
              </c:numCache>
            </c:numRef>
          </c:val>
        </c:ser>
        <c:ser>
          <c:idx val="3"/>
          <c:order val="3"/>
          <c:tx>
            <c:strRef>
              <c:f>'87-89'!$J$28</c:f>
              <c:strCache>
                <c:ptCount val="1"/>
                <c:pt idx="0">
                  <c:v>89</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0"/>
              <c:layout>
                <c:manualLayout>
                  <c:x val="8.2341760774816523E-3"/>
                  <c:y val="0"/>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3.2022902627677326E-2"/>
                  <c:y val="4.8919396070014935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'87-89'!$B$29:$B$34</c:f>
              <c:strCache>
                <c:ptCount val="6"/>
                <c:pt idx="0">
                  <c:v>ناهنجاريهاي مادرزادي وكروموزومي</c:v>
                </c:pt>
                <c:pt idx="1">
                  <c:v>حوادث وسوانح غيرعمدي</c:v>
                </c:pt>
                <c:pt idx="2">
                  <c:v>بيماريهاي دستگاه تنفسي</c:v>
                </c:pt>
                <c:pt idx="3">
                  <c:v>بيماريهاي عفوني وانگلي</c:v>
                </c:pt>
                <c:pt idx="4">
                  <c:v>بيماريهاي دستگاه عصبي مركزي</c:v>
                </c:pt>
                <c:pt idx="5">
                  <c:v>بيماريهاي تغذيه ،غددومتابوليك</c:v>
                </c:pt>
              </c:strCache>
            </c:strRef>
          </c:cat>
          <c:val>
            <c:numRef>
              <c:f>'87-89'!$J$29:$J$34</c:f>
              <c:numCache>
                <c:formatCode>0.0</c:formatCode>
                <c:ptCount val="6"/>
                <c:pt idx="0">
                  <c:v>24.375192841715489</c:v>
                </c:pt>
                <c:pt idx="1">
                  <c:v>19.839555692687551</c:v>
                </c:pt>
                <c:pt idx="2">
                  <c:v>9.2564023449552728</c:v>
                </c:pt>
                <c:pt idx="3">
                  <c:v>7.5131132366553253</c:v>
                </c:pt>
                <c:pt idx="4">
                  <c:v>6.6</c:v>
                </c:pt>
                <c:pt idx="5">
                  <c:v>6.2</c:v>
                </c:pt>
              </c:numCache>
            </c:numRef>
          </c:val>
        </c:ser>
        <c:dLbls>
          <c:showLegendKey val="0"/>
          <c:showVal val="1"/>
          <c:showCatName val="0"/>
          <c:showSerName val="0"/>
          <c:showPercent val="0"/>
          <c:showBubbleSize val="0"/>
        </c:dLbls>
        <c:gapWidth val="100"/>
        <c:overlap val="-24"/>
        <c:axId val="184976448"/>
        <c:axId val="184977008"/>
      </c:barChart>
      <c:catAx>
        <c:axId val="18497644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4977008"/>
        <c:crosses val="autoZero"/>
        <c:auto val="1"/>
        <c:lblAlgn val="ctr"/>
        <c:lblOffset val="100"/>
        <c:noMultiLvlLbl val="0"/>
      </c:catAx>
      <c:valAx>
        <c:axId val="184977008"/>
        <c:scaling>
          <c:orientation val="minMax"/>
          <c:max val="30"/>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4976448"/>
        <c:crosses val="min"/>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rgbClr val="FF0000"/>
                </a:solidFill>
                <a:latin typeface="+mn-lt"/>
                <a:ea typeface="+mn-ea"/>
                <a:cs typeface="B Zar" panose="00000400000000000000" pitchFamily="2" charset="-78"/>
              </a:defRPr>
            </a:pPr>
            <a:r>
              <a:rPr lang="fa-IR" sz="1800" dirty="0">
                <a:solidFill>
                  <a:srgbClr val="FF0000"/>
                </a:solidFill>
                <a:cs typeface="B Zar" panose="00000400000000000000" pitchFamily="2" charset="-78"/>
              </a:rPr>
              <a:t>درصد مرگ كودكان 59-1 ماهه </a:t>
            </a:r>
            <a:r>
              <a:rPr lang="fa-IR" sz="1800" dirty="0" err="1">
                <a:solidFill>
                  <a:srgbClr val="FF0000"/>
                </a:solidFill>
                <a:cs typeface="B Zar" panose="00000400000000000000" pitchFamily="2" charset="-78"/>
              </a:rPr>
              <a:t>كشور</a:t>
            </a:r>
            <a:r>
              <a:rPr lang="fa-IR" sz="1800" dirty="0">
                <a:solidFill>
                  <a:srgbClr val="FF0000"/>
                </a:solidFill>
                <a:cs typeface="B Zar" panose="00000400000000000000" pitchFamily="2" charset="-78"/>
              </a:rPr>
              <a:t> بر حسب علت بر اساس نظام مراقبت مرگ </a:t>
            </a:r>
            <a:r>
              <a:rPr lang="fa-IR" sz="1800" dirty="0" err="1" smtClean="0">
                <a:solidFill>
                  <a:srgbClr val="FF0000"/>
                </a:solidFill>
                <a:cs typeface="B Zar" panose="00000400000000000000" pitchFamily="2" charset="-78"/>
              </a:rPr>
              <a:t>كشور</a:t>
            </a:r>
            <a:endParaRPr lang="en-US" sz="1800" dirty="0" smtClean="0">
              <a:solidFill>
                <a:srgbClr val="FF0000"/>
              </a:solidFill>
              <a:cs typeface="B Zar" panose="00000400000000000000" pitchFamily="2" charset="-78"/>
            </a:endParaRPr>
          </a:p>
          <a:p>
            <a:pPr>
              <a:defRPr sz="1800">
                <a:solidFill>
                  <a:srgbClr val="FF0000"/>
                </a:solidFill>
                <a:cs typeface="B Zar" panose="00000400000000000000" pitchFamily="2" charset="-78"/>
              </a:defRPr>
            </a:pPr>
            <a:r>
              <a:rPr lang="fa-IR" sz="1800" dirty="0" smtClean="0">
                <a:solidFill>
                  <a:srgbClr val="FF0000"/>
                </a:solidFill>
                <a:cs typeface="B Zar" panose="00000400000000000000" pitchFamily="2" charset="-78"/>
              </a:rPr>
              <a:t>سال </a:t>
            </a:r>
            <a:r>
              <a:rPr lang="fa-IR" sz="1800" dirty="0">
                <a:solidFill>
                  <a:srgbClr val="FF0000"/>
                </a:solidFill>
                <a:cs typeface="B Zar" panose="00000400000000000000" pitchFamily="2" charset="-78"/>
              </a:rPr>
              <a:t>90 تا 92 </a:t>
            </a:r>
          </a:p>
        </c:rich>
      </c:tx>
      <c:overlay val="0"/>
      <c:spPr>
        <a:noFill/>
        <a:ln>
          <a:noFill/>
        </a:ln>
        <a:effectLst/>
      </c:spPr>
      <c:txPr>
        <a:bodyPr rot="0" spcFirstLastPara="1" vertOverflow="ellipsis" vert="horz" wrap="square" anchor="ctr" anchorCtr="1"/>
        <a:lstStyle/>
        <a:p>
          <a:pPr>
            <a:defRPr sz="1800" b="1" i="0" u="none" strike="noStrike" kern="1200" baseline="0">
              <a:solidFill>
                <a:srgbClr val="FF0000"/>
              </a:solidFill>
              <a:latin typeface="+mn-lt"/>
              <a:ea typeface="+mn-ea"/>
              <a:cs typeface="B Zar" panose="00000400000000000000" pitchFamily="2" charset="-78"/>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درصد علل مرگ 90</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Sheet1!$A$2:$A$12</c:f>
              <c:strCache>
                <c:ptCount val="11"/>
                <c:pt idx="0">
                  <c:v>ناهنجاري مادرزادي و كروموزومي</c:v>
                </c:pt>
                <c:pt idx="1">
                  <c:v>سوانح و حوادث غير عمدي</c:v>
                </c:pt>
                <c:pt idx="2">
                  <c:v>بيماري‌هاي سيستم تنفسي</c:v>
                </c:pt>
                <c:pt idx="3">
                  <c:v>بيماري‌هاي سيستم عصبي</c:v>
                </c:pt>
                <c:pt idx="4">
                  <c:v>بيماريهاي سيستم قلبي و عروقي</c:v>
                </c:pt>
                <c:pt idx="5">
                  <c:v>بيماري‌هاي عفوني و انگلي</c:v>
                </c:pt>
                <c:pt idx="6">
                  <c:v>ساير</c:v>
                </c:pt>
                <c:pt idx="7">
                  <c:v>بيماريهاي غدد، تغذيه و متابوليك</c:v>
                </c:pt>
                <c:pt idx="8">
                  <c:v>بيماريهاي سيستم گوارشي</c:v>
                </c:pt>
                <c:pt idx="9">
                  <c:v>سرطان‌ها</c:v>
                </c:pt>
                <c:pt idx="10">
                  <c:v>بيماري‌هاي سيستم خونساز و دستگاه ايمني</c:v>
                </c:pt>
              </c:strCache>
            </c:strRef>
          </c:cat>
          <c:val>
            <c:numRef>
              <c:f>Sheet1!$B$2:$B$12</c:f>
              <c:numCache>
                <c:formatCode>General</c:formatCode>
                <c:ptCount val="11"/>
                <c:pt idx="0">
                  <c:v>24.5</c:v>
                </c:pt>
                <c:pt idx="1">
                  <c:v>20.53</c:v>
                </c:pt>
                <c:pt idx="2">
                  <c:v>9.67</c:v>
                </c:pt>
                <c:pt idx="3">
                  <c:v>6.6199999999999992</c:v>
                </c:pt>
                <c:pt idx="4">
                  <c:v>5.9300000000000006</c:v>
                </c:pt>
                <c:pt idx="5">
                  <c:v>5.55</c:v>
                </c:pt>
                <c:pt idx="6">
                  <c:v>6.73</c:v>
                </c:pt>
                <c:pt idx="7">
                  <c:v>5.3199999999999994</c:v>
                </c:pt>
                <c:pt idx="8">
                  <c:v>4.5599999999999996</c:v>
                </c:pt>
                <c:pt idx="9">
                  <c:v>3.46</c:v>
                </c:pt>
                <c:pt idx="10">
                  <c:v>2.25</c:v>
                </c:pt>
              </c:numCache>
            </c:numRef>
          </c:val>
        </c:ser>
        <c:ser>
          <c:idx val="1"/>
          <c:order val="1"/>
          <c:tx>
            <c:strRef>
              <c:f>Sheet1!$C$1</c:f>
              <c:strCache>
                <c:ptCount val="1"/>
                <c:pt idx="0">
                  <c:v>درصد علل مرگ 91</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Sheet1!$A$2:$A$12</c:f>
              <c:strCache>
                <c:ptCount val="11"/>
                <c:pt idx="0">
                  <c:v>ناهنجاري مادرزادي و كروموزومي</c:v>
                </c:pt>
                <c:pt idx="1">
                  <c:v>سوانح و حوادث غير عمدي</c:v>
                </c:pt>
                <c:pt idx="2">
                  <c:v>بيماري‌هاي سيستم تنفسي</c:v>
                </c:pt>
                <c:pt idx="3">
                  <c:v>بيماري‌هاي سيستم عصبي</c:v>
                </c:pt>
                <c:pt idx="4">
                  <c:v>بيماريهاي سيستم قلبي و عروقي</c:v>
                </c:pt>
                <c:pt idx="5">
                  <c:v>بيماري‌هاي عفوني و انگلي</c:v>
                </c:pt>
                <c:pt idx="6">
                  <c:v>ساير</c:v>
                </c:pt>
                <c:pt idx="7">
                  <c:v>بيماريهاي غدد، تغذيه و متابوليك</c:v>
                </c:pt>
                <c:pt idx="8">
                  <c:v>بيماريهاي سيستم گوارشي</c:v>
                </c:pt>
                <c:pt idx="9">
                  <c:v>سرطان‌ها</c:v>
                </c:pt>
                <c:pt idx="10">
                  <c:v>بيماري‌هاي سيستم خونساز و دستگاه ايمني</c:v>
                </c:pt>
              </c:strCache>
            </c:strRef>
          </c:cat>
          <c:val>
            <c:numRef>
              <c:f>Sheet1!$C$2:$C$12</c:f>
              <c:numCache>
                <c:formatCode>General</c:formatCode>
                <c:ptCount val="11"/>
                <c:pt idx="0">
                  <c:v>21.6</c:v>
                </c:pt>
                <c:pt idx="1">
                  <c:v>20.8</c:v>
                </c:pt>
                <c:pt idx="2">
                  <c:v>9.4</c:v>
                </c:pt>
                <c:pt idx="3">
                  <c:v>7.57</c:v>
                </c:pt>
                <c:pt idx="4">
                  <c:v>7.52</c:v>
                </c:pt>
                <c:pt idx="5">
                  <c:v>6.7700000000000005</c:v>
                </c:pt>
                <c:pt idx="6">
                  <c:v>5.75</c:v>
                </c:pt>
                <c:pt idx="7">
                  <c:v>5.4</c:v>
                </c:pt>
                <c:pt idx="8">
                  <c:v>4.37</c:v>
                </c:pt>
                <c:pt idx="9">
                  <c:v>3.58</c:v>
                </c:pt>
                <c:pt idx="10">
                  <c:v>2.3199999999999994</c:v>
                </c:pt>
              </c:numCache>
            </c:numRef>
          </c:val>
        </c:ser>
        <c:ser>
          <c:idx val="2"/>
          <c:order val="2"/>
          <c:tx>
            <c:strRef>
              <c:f>Sheet1!$D$1</c:f>
              <c:strCache>
                <c:ptCount val="1"/>
                <c:pt idx="0">
                  <c:v>درصد علل مرگ 92</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Sheet1!$A$2:$A$12</c:f>
              <c:strCache>
                <c:ptCount val="11"/>
                <c:pt idx="0">
                  <c:v>ناهنجاري مادرزادي و كروموزومي</c:v>
                </c:pt>
                <c:pt idx="1">
                  <c:v>سوانح و حوادث غير عمدي</c:v>
                </c:pt>
                <c:pt idx="2">
                  <c:v>بيماري‌هاي سيستم تنفسي</c:v>
                </c:pt>
                <c:pt idx="3">
                  <c:v>بيماري‌هاي سيستم عصبي</c:v>
                </c:pt>
                <c:pt idx="4">
                  <c:v>بيماريهاي سيستم قلبي و عروقي</c:v>
                </c:pt>
                <c:pt idx="5">
                  <c:v>بيماري‌هاي عفوني و انگلي</c:v>
                </c:pt>
                <c:pt idx="6">
                  <c:v>ساير</c:v>
                </c:pt>
                <c:pt idx="7">
                  <c:v>بيماريهاي غدد، تغذيه و متابوليك</c:v>
                </c:pt>
                <c:pt idx="8">
                  <c:v>بيماريهاي سيستم گوارشي</c:v>
                </c:pt>
                <c:pt idx="9">
                  <c:v>سرطان‌ها</c:v>
                </c:pt>
                <c:pt idx="10">
                  <c:v>بيماري‌هاي سيستم خونساز و دستگاه ايمني</c:v>
                </c:pt>
              </c:strCache>
            </c:strRef>
          </c:cat>
          <c:val>
            <c:numRef>
              <c:f>Sheet1!$D$2:$D$12</c:f>
              <c:numCache>
                <c:formatCode>General</c:formatCode>
                <c:ptCount val="11"/>
                <c:pt idx="0">
                  <c:v>21.4</c:v>
                </c:pt>
                <c:pt idx="1">
                  <c:v>19.899999999999999</c:v>
                </c:pt>
                <c:pt idx="2">
                  <c:v>9.7900000000000009</c:v>
                </c:pt>
                <c:pt idx="3">
                  <c:v>7.73</c:v>
                </c:pt>
                <c:pt idx="4">
                  <c:v>7.42</c:v>
                </c:pt>
                <c:pt idx="5">
                  <c:v>6.5</c:v>
                </c:pt>
                <c:pt idx="6">
                  <c:v>6.17</c:v>
                </c:pt>
                <c:pt idx="7">
                  <c:v>5.7</c:v>
                </c:pt>
                <c:pt idx="8">
                  <c:v>4.83</c:v>
                </c:pt>
                <c:pt idx="9">
                  <c:v>3.5</c:v>
                </c:pt>
                <c:pt idx="10">
                  <c:v>2.5</c:v>
                </c:pt>
              </c:numCache>
            </c:numRef>
          </c:val>
        </c:ser>
        <c:dLbls>
          <c:showLegendKey val="0"/>
          <c:showVal val="0"/>
          <c:showCatName val="0"/>
          <c:showSerName val="0"/>
          <c:showPercent val="0"/>
          <c:showBubbleSize val="0"/>
        </c:dLbls>
        <c:gapWidth val="150"/>
        <c:shape val="cylinder"/>
        <c:axId val="216130320"/>
        <c:axId val="216130880"/>
        <c:axId val="0"/>
      </c:bar3DChart>
      <c:catAx>
        <c:axId val="216130320"/>
        <c:scaling>
          <c:orientation val="minMax"/>
        </c:scaling>
        <c:delete val="0"/>
        <c:axPos val="b"/>
        <c:numFmt formatCode="General" sourceLinked="0"/>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6130880"/>
        <c:crosses val="autoZero"/>
        <c:auto val="1"/>
        <c:lblAlgn val="ctr"/>
        <c:lblOffset val="100"/>
        <c:noMultiLvlLbl val="0"/>
      </c:catAx>
      <c:valAx>
        <c:axId val="216130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613032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سال 87</c:v>
                </c:pt>
              </c:strCache>
            </c:strRef>
          </c:tx>
          <c:invertIfNegative val="0"/>
          <c:cat>
            <c:strRef>
              <c:f>Sheet1!$A$2:$A$8</c:f>
              <c:strCache>
                <c:ptCount val="7"/>
                <c:pt idx="0">
                  <c:v>بيمارستان</c:v>
                </c:pt>
                <c:pt idx="1">
                  <c:v>منزل</c:v>
                </c:pt>
                <c:pt idx="2">
                  <c:v>در راه انتقال</c:v>
                </c:pt>
                <c:pt idx="3">
                  <c:v>محل وقوع حادثه</c:v>
                </c:pt>
                <c:pt idx="4">
                  <c:v>مركز درماني دولتي</c:v>
                </c:pt>
                <c:pt idx="5">
                  <c:v>مركز خصوصي</c:v>
                </c:pt>
                <c:pt idx="6">
                  <c:v>خانه بهداشت</c:v>
                </c:pt>
              </c:strCache>
            </c:strRef>
          </c:cat>
          <c:val>
            <c:numRef>
              <c:f>Sheet1!$B$2:$B$8</c:f>
              <c:numCache>
                <c:formatCode>General</c:formatCode>
                <c:ptCount val="7"/>
                <c:pt idx="0">
                  <c:v>61.4</c:v>
                </c:pt>
                <c:pt idx="1">
                  <c:v>26.6</c:v>
                </c:pt>
                <c:pt idx="2">
                  <c:v>4.5999999999999996</c:v>
                </c:pt>
              </c:numCache>
            </c:numRef>
          </c:val>
        </c:ser>
        <c:ser>
          <c:idx val="1"/>
          <c:order val="1"/>
          <c:tx>
            <c:strRef>
              <c:f>Sheet1!$C$1</c:f>
              <c:strCache>
                <c:ptCount val="1"/>
                <c:pt idx="0">
                  <c:v>سال 88</c:v>
                </c:pt>
              </c:strCache>
            </c:strRef>
          </c:tx>
          <c:invertIfNegative val="0"/>
          <c:cat>
            <c:strRef>
              <c:f>Sheet1!$A$2:$A$8</c:f>
              <c:strCache>
                <c:ptCount val="7"/>
                <c:pt idx="0">
                  <c:v>بيمارستان</c:v>
                </c:pt>
                <c:pt idx="1">
                  <c:v>منزل</c:v>
                </c:pt>
                <c:pt idx="2">
                  <c:v>در راه انتقال</c:v>
                </c:pt>
                <c:pt idx="3">
                  <c:v>محل وقوع حادثه</c:v>
                </c:pt>
                <c:pt idx="4">
                  <c:v>مركز درماني دولتي</c:v>
                </c:pt>
                <c:pt idx="5">
                  <c:v>مركز خصوصي</c:v>
                </c:pt>
                <c:pt idx="6">
                  <c:v>خانه بهداشت</c:v>
                </c:pt>
              </c:strCache>
            </c:strRef>
          </c:cat>
          <c:val>
            <c:numRef>
              <c:f>Sheet1!$C$2:$C$8</c:f>
              <c:numCache>
                <c:formatCode>General</c:formatCode>
                <c:ptCount val="7"/>
                <c:pt idx="0">
                  <c:v>64</c:v>
                </c:pt>
                <c:pt idx="1">
                  <c:v>26.5</c:v>
                </c:pt>
                <c:pt idx="2">
                  <c:v>4.8</c:v>
                </c:pt>
              </c:numCache>
            </c:numRef>
          </c:val>
        </c:ser>
        <c:ser>
          <c:idx val="2"/>
          <c:order val="2"/>
          <c:tx>
            <c:strRef>
              <c:f>Sheet1!$D$1</c:f>
              <c:strCache>
                <c:ptCount val="1"/>
                <c:pt idx="0">
                  <c:v>سال 89</c:v>
                </c:pt>
              </c:strCache>
            </c:strRef>
          </c:tx>
          <c:invertIfNegative val="0"/>
          <c:cat>
            <c:strRef>
              <c:f>Sheet1!$A$2:$A$8</c:f>
              <c:strCache>
                <c:ptCount val="7"/>
                <c:pt idx="0">
                  <c:v>بيمارستان</c:v>
                </c:pt>
                <c:pt idx="1">
                  <c:v>منزل</c:v>
                </c:pt>
                <c:pt idx="2">
                  <c:v>در راه انتقال</c:v>
                </c:pt>
                <c:pt idx="3">
                  <c:v>محل وقوع حادثه</c:v>
                </c:pt>
                <c:pt idx="4">
                  <c:v>مركز درماني دولتي</c:v>
                </c:pt>
                <c:pt idx="5">
                  <c:v>مركز خصوصي</c:v>
                </c:pt>
                <c:pt idx="6">
                  <c:v>خانه بهداشت</c:v>
                </c:pt>
              </c:strCache>
            </c:strRef>
          </c:cat>
          <c:val>
            <c:numRef>
              <c:f>Sheet1!$D$2:$D$8</c:f>
              <c:numCache>
                <c:formatCode>General</c:formatCode>
                <c:ptCount val="7"/>
                <c:pt idx="0">
                  <c:v>58.2</c:v>
                </c:pt>
                <c:pt idx="1">
                  <c:v>27.7</c:v>
                </c:pt>
                <c:pt idx="2">
                  <c:v>5.8</c:v>
                </c:pt>
                <c:pt idx="3">
                  <c:v>5.7</c:v>
                </c:pt>
                <c:pt idx="4">
                  <c:v>1.8</c:v>
                </c:pt>
                <c:pt idx="5">
                  <c:v>0.2</c:v>
                </c:pt>
              </c:numCache>
            </c:numRef>
          </c:val>
        </c:ser>
        <c:ser>
          <c:idx val="3"/>
          <c:order val="3"/>
          <c:tx>
            <c:strRef>
              <c:f>Sheet1!$E$1</c:f>
              <c:strCache>
                <c:ptCount val="1"/>
                <c:pt idx="0">
                  <c:v>سال 90</c:v>
                </c:pt>
              </c:strCache>
            </c:strRef>
          </c:tx>
          <c:invertIfNegative val="0"/>
          <c:cat>
            <c:strRef>
              <c:f>Sheet1!$A$2:$A$8</c:f>
              <c:strCache>
                <c:ptCount val="7"/>
                <c:pt idx="0">
                  <c:v>بيمارستان</c:v>
                </c:pt>
                <c:pt idx="1">
                  <c:v>منزل</c:v>
                </c:pt>
                <c:pt idx="2">
                  <c:v>در راه انتقال</c:v>
                </c:pt>
                <c:pt idx="3">
                  <c:v>محل وقوع حادثه</c:v>
                </c:pt>
                <c:pt idx="4">
                  <c:v>مركز درماني دولتي</c:v>
                </c:pt>
                <c:pt idx="5">
                  <c:v>مركز خصوصي</c:v>
                </c:pt>
                <c:pt idx="6">
                  <c:v>خانه بهداشت</c:v>
                </c:pt>
              </c:strCache>
            </c:strRef>
          </c:cat>
          <c:val>
            <c:numRef>
              <c:f>Sheet1!$E$2:$E$8</c:f>
              <c:numCache>
                <c:formatCode>General</c:formatCode>
                <c:ptCount val="7"/>
                <c:pt idx="0">
                  <c:v>56.17</c:v>
                </c:pt>
                <c:pt idx="1">
                  <c:v>26.2</c:v>
                </c:pt>
                <c:pt idx="2">
                  <c:v>5.8</c:v>
                </c:pt>
                <c:pt idx="3">
                  <c:v>5.76</c:v>
                </c:pt>
                <c:pt idx="4">
                  <c:v>5.2</c:v>
                </c:pt>
                <c:pt idx="5">
                  <c:v>0.24000000000000005</c:v>
                </c:pt>
              </c:numCache>
            </c:numRef>
          </c:val>
        </c:ser>
        <c:ser>
          <c:idx val="4"/>
          <c:order val="4"/>
          <c:tx>
            <c:strRef>
              <c:f>Sheet1!$F$1</c:f>
              <c:strCache>
                <c:ptCount val="1"/>
                <c:pt idx="0">
                  <c:v>سال 91</c:v>
                </c:pt>
              </c:strCache>
            </c:strRef>
          </c:tx>
          <c:invertIfNegative val="0"/>
          <c:cat>
            <c:strRef>
              <c:f>Sheet1!$A$2:$A$8</c:f>
              <c:strCache>
                <c:ptCount val="7"/>
                <c:pt idx="0">
                  <c:v>بيمارستان</c:v>
                </c:pt>
                <c:pt idx="1">
                  <c:v>منزل</c:v>
                </c:pt>
                <c:pt idx="2">
                  <c:v>در راه انتقال</c:v>
                </c:pt>
                <c:pt idx="3">
                  <c:v>محل وقوع حادثه</c:v>
                </c:pt>
                <c:pt idx="4">
                  <c:v>مركز درماني دولتي</c:v>
                </c:pt>
                <c:pt idx="5">
                  <c:v>مركز خصوصي</c:v>
                </c:pt>
                <c:pt idx="6">
                  <c:v>خانه بهداشت</c:v>
                </c:pt>
              </c:strCache>
            </c:strRef>
          </c:cat>
          <c:val>
            <c:numRef>
              <c:f>Sheet1!$F$2:$F$8</c:f>
              <c:numCache>
                <c:formatCode>General</c:formatCode>
                <c:ptCount val="7"/>
                <c:pt idx="0">
                  <c:v>56.57</c:v>
                </c:pt>
                <c:pt idx="1">
                  <c:v>25.8</c:v>
                </c:pt>
                <c:pt idx="2">
                  <c:v>6.05</c:v>
                </c:pt>
                <c:pt idx="3">
                  <c:v>6.29</c:v>
                </c:pt>
                <c:pt idx="4">
                  <c:v>4.0999999999999996</c:v>
                </c:pt>
                <c:pt idx="5">
                  <c:v>0.4300000000000001</c:v>
                </c:pt>
              </c:numCache>
            </c:numRef>
          </c:val>
        </c:ser>
        <c:ser>
          <c:idx val="5"/>
          <c:order val="5"/>
          <c:tx>
            <c:strRef>
              <c:f>Sheet1!$G$1</c:f>
              <c:strCache>
                <c:ptCount val="1"/>
                <c:pt idx="0">
                  <c:v>سال 92</c:v>
                </c:pt>
              </c:strCache>
            </c:strRef>
          </c:tx>
          <c:invertIfNegative val="0"/>
          <c:cat>
            <c:strRef>
              <c:f>Sheet1!$A$2:$A$8</c:f>
              <c:strCache>
                <c:ptCount val="7"/>
                <c:pt idx="0">
                  <c:v>بيمارستان</c:v>
                </c:pt>
                <c:pt idx="1">
                  <c:v>منزل</c:v>
                </c:pt>
                <c:pt idx="2">
                  <c:v>در راه انتقال</c:v>
                </c:pt>
                <c:pt idx="3">
                  <c:v>محل وقوع حادثه</c:v>
                </c:pt>
                <c:pt idx="4">
                  <c:v>مركز درماني دولتي</c:v>
                </c:pt>
                <c:pt idx="5">
                  <c:v>مركز خصوصي</c:v>
                </c:pt>
                <c:pt idx="6">
                  <c:v>خانه بهداشت</c:v>
                </c:pt>
              </c:strCache>
            </c:strRef>
          </c:cat>
          <c:val>
            <c:numRef>
              <c:f>Sheet1!$G$2:$G$8</c:f>
              <c:numCache>
                <c:formatCode>General</c:formatCode>
                <c:ptCount val="7"/>
                <c:pt idx="0">
                  <c:v>57.02</c:v>
                </c:pt>
                <c:pt idx="1">
                  <c:v>26.74</c:v>
                </c:pt>
                <c:pt idx="2">
                  <c:v>5.68</c:v>
                </c:pt>
                <c:pt idx="3">
                  <c:v>5.54</c:v>
                </c:pt>
                <c:pt idx="4">
                  <c:v>3.75</c:v>
                </c:pt>
                <c:pt idx="5">
                  <c:v>0.56999999999999995</c:v>
                </c:pt>
              </c:numCache>
            </c:numRef>
          </c:val>
        </c:ser>
        <c:dLbls>
          <c:showLegendKey val="0"/>
          <c:showVal val="0"/>
          <c:showCatName val="0"/>
          <c:showSerName val="0"/>
          <c:showPercent val="0"/>
          <c:showBubbleSize val="0"/>
        </c:dLbls>
        <c:gapWidth val="150"/>
        <c:shape val="cylinder"/>
        <c:axId val="216136480"/>
        <c:axId val="216347584"/>
        <c:axId val="0"/>
      </c:bar3DChart>
      <c:catAx>
        <c:axId val="216136480"/>
        <c:scaling>
          <c:orientation val="minMax"/>
        </c:scaling>
        <c:delete val="0"/>
        <c:axPos val="b"/>
        <c:numFmt formatCode="General" sourceLinked="0"/>
        <c:majorTickMark val="out"/>
        <c:minorTickMark val="none"/>
        <c:tickLblPos val="nextTo"/>
        <c:crossAx val="216347584"/>
        <c:crosses val="autoZero"/>
        <c:auto val="1"/>
        <c:lblAlgn val="ctr"/>
        <c:lblOffset val="100"/>
        <c:noMultiLvlLbl val="0"/>
      </c:catAx>
      <c:valAx>
        <c:axId val="216347584"/>
        <c:scaling>
          <c:orientation val="minMax"/>
        </c:scaling>
        <c:delete val="0"/>
        <c:axPos val="l"/>
        <c:majorGridlines/>
        <c:numFmt formatCode="General" sourceLinked="1"/>
        <c:majorTickMark val="out"/>
        <c:minorTickMark val="none"/>
        <c:tickLblPos val="nextTo"/>
        <c:crossAx val="216136480"/>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پسر</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سال 87</c:v>
                </c:pt>
                <c:pt idx="1">
                  <c:v>سال 88 </c:v>
                </c:pt>
                <c:pt idx="2">
                  <c:v>سال 89</c:v>
                </c:pt>
                <c:pt idx="3">
                  <c:v>سال 90 </c:v>
                </c:pt>
                <c:pt idx="4">
                  <c:v>سال 91</c:v>
                </c:pt>
                <c:pt idx="5">
                  <c:v>سال 92</c:v>
                </c:pt>
              </c:strCache>
            </c:strRef>
          </c:cat>
          <c:val>
            <c:numRef>
              <c:f>Sheet1!$B$2:$B$7</c:f>
              <c:numCache>
                <c:formatCode>General</c:formatCode>
                <c:ptCount val="6"/>
                <c:pt idx="0">
                  <c:v>52</c:v>
                </c:pt>
                <c:pt idx="1">
                  <c:v>54</c:v>
                </c:pt>
                <c:pt idx="2">
                  <c:v>54</c:v>
                </c:pt>
                <c:pt idx="3">
                  <c:v>53.9</c:v>
                </c:pt>
                <c:pt idx="4">
                  <c:v>53</c:v>
                </c:pt>
                <c:pt idx="5">
                  <c:v>54</c:v>
                </c:pt>
              </c:numCache>
            </c:numRef>
          </c:val>
        </c:ser>
        <c:ser>
          <c:idx val="1"/>
          <c:order val="1"/>
          <c:tx>
            <c:strRef>
              <c:f>Sheet1!$C$1</c:f>
              <c:strCache>
                <c:ptCount val="1"/>
                <c:pt idx="0">
                  <c:v>دختر</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0"/>
              <c:tx>
                <c:rich>
                  <a:bodyPr/>
                  <a:lstStyle/>
                  <a:p>
                    <a:r>
                      <a:rPr lang="en-US" sz="1400" smtClean="0">
                        <a:solidFill>
                          <a:srgbClr val="FFFF00"/>
                        </a:solidFill>
                      </a:rPr>
                      <a:t>48</a:t>
                    </a:r>
                    <a:endParaRPr lang="en-US" sz="1400">
                      <a:solidFill>
                        <a:srgbClr val="FFFF00"/>
                      </a:solidFill>
                    </a:endParaRP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FFFF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سال 87</c:v>
                </c:pt>
                <c:pt idx="1">
                  <c:v>سال 88 </c:v>
                </c:pt>
                <c:pt idx="2">
                  <c:v>سال 89</c:v>
                </c:pt>
                <c:pt idx="3">
                  <c:v>سال 90 </c:v>
                </c:pt>
                <c:pt idx="4">
                  <c:v>سال 91</c:v>
                </c:pt>
                <c:pt idx="5">
                  <c:v>سال 92</c:v>
                </c:pt>
              </c:strCache>
            </c:strRef>
          </c:cat>
          <c:val>
            <c:numRef>
              <c:f>Sheet1!$C$2:$C$7</c:f>
              <c:numCache>
                <c:formatCode>General</c:formatCode>
                <c:ptCount val="6"/>
                <c:pt idx="0">
                  <c:v>48</c:v>
                </c:pt>
                <c:pt idx="1">
                  <c:v>46</c:v>
                </c:pt>
                <c:pt idx="2">
                  <c:v>46</c:v>
                </c:pt>
                <c:pt idx="3">
                  <c:v>46.1</c:v>
                </c:pt>
                <c:pt idx="4">
                  <c:v>47</c:v>
                </c:pt>
                <c:pt idx="5">
                  <c:v>46</c:v>
                </c:pt>
              </c:numCache>
            </c:numRef>
          </c:val>
        </c:ser>
        <c:dLbls>
          <c:showLegendKey val="0"/>
          <c:showVal val="0"/>
          <c:showCatName val="0"/>
          <c:showSerName val="0"/>
          <c:showPercent val="0"/>
          <c:showBubbleSize val="0"/>
        </c:dLbls>
        <c:gapWidth val="150"/>
        <c:overlap val="100"/>
        <c:axId val="216350944"/>
        <c:axId val="216351504"/>
      </c:barChart>
      <c:catAx>
        <c:axId val="21635094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6351504"/>
        <c:crosses val="autoZero"/>
        <c:auto val="1"/>
        <c:lblAlgn val="ctr"/>
        <c:lblOffset val="100"/>
        <c:noMultiLvlLbl val="0"/>
      </c:catAx>
      <c:valAx>
        <c:axId val="21635150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635094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340"/>
      <c:depthPercent val="100"/>
      <c:rAngAx val="1"/>
    </c:view3D>
    <c:floor>
      <c:thickness val="0"/>
    </c:floor>
    <c:sideWall>
      <c:thickness val="0"/>
    </c:sideWall>
    <c:backWall>
      <c:thickness val="0"/>
    </c:backWall>
    <c:plotArea>
      <c:layout>
        <c:manualLayout>
          <c:layoutTarget val="inner"/>
          <c:xMode val="edge"/>
          <c:yMode val="edge"/>
          <c:x val="5.3618458826703734E-2"/>
          <c:y val="2.2877450541294492E-2"/>
          <c:w val="0.9060115923009624"/>
          <c:h val="0.73704428249686593"/>
        </c:manualLayout>
      </c:layout>
      <c:bar3DChart>
        <c:barDir val="col"/>
        <c:grouping val="clustered"/>
        <c:varyColors val="0"/>
        <c:ser>
          <c:idx val="0"/>
          <c:order val="0"/>
          <c:tx>
            <c:strRef>
              <c:f>'87-89'!$G$45</c:f>
              <c:strCache>
                <c:ptCount val="1"/>
                <c:pt idx="0">
                  <c:v>86</c:v>
                </c:pt>
              </c:strCache>
            </c:strRef>
          </c:tx>
          <c:invertIfNegative val="0"/>
          <c:cat>
            <c:strRef>
              <c:f>'87-89'!$B$46:$B$54</c:f>
              <c:strCache>
                <c:ptCount val="9"/>
                <c:pt idx="0">
                  <c:v>حوادث ترافيكي</c:v>
                </c:pt>
                <c:pt idx="1">
                  <c:v>غرق شدن</c:v>
                </c:pt>
                <c:pt idx="2">
                  <c:v>انسدادراه تنفسي </c:v>
                </c:pt>
                <c:pt idx="3">
                  <c:v>تماس باآب داغ</c:v>
                </c:pt>
                <c:pt idx="4">
                  <c:v>مسمومیت</c:v>
                </c:pt>
                <c:pt idx="5">
                  <c:v>سقوط</c:v>
                </c:pt>
                <c:pt idx="6">
                  <c:v>عوارض درمان طبی </c:v>
                </c:pt>
                <c:pt idx="7">
                  <c:v>درمعرض دود</c:v>
                </c:pt>
                <c:pt idx="8">
                  <c:v>تماس باحیوانات وگیاهان سمی</c:v>
                </c:pt>
              </c:strCache>
            </c:strRef>
          </c:cat>
          <c:val>
            <c:numRef>
              <c:f>'87-89'!$G$46:$G$54</c:f>
              <c:numCache>
                <c:formatCode>#,##0</c:formatCode>
                <c:ptCount val="9"/>
                <c:pt idx="0">
                  <c:v>37.264957264957268</c:v>
                </c:pt>
                <c:pt idx="1">
                  <c:v>13.247863247863249</c:v>
                </c:pt>
                <c:pt idx="2">
                  <c:v>9.6581196581196593</c:v>
                </c:pt>
                <c:pt idx="3">
                  <c:v>8.3760683760683747</c:v>
                </c:pt>
                <c:pt idx="4">
                  <c:v>7.3504273504273465</c:v>
                </c:pt>
                <c:pt idx="5">
                  <c:v>4.8717948717948723</c:v>
                </c:pt>
                <c:pt idx="6">
                  <c:v>3.4188034188034178</c:v>
                </c:pt>
                <c:pt idx="7">
                  <c:v>2.6495726495726495</c:v>
                </c:pt>
                <c:pt idx="8">
                  <c:v>1.9658119658119706</c:v>
                </c:pt>
              </c:numCache>
            </c:numRef>
          </c:val>
        </c:ser>
        <c:ser>
          <c:idx val="1"/>
          <c:order val="1"/>
          <c:tx>
            <c:strRef>
              <c:f>'87-89'!$H$45</c:f>
              <c:strCache>
                <c:ptCount val="1"/>
                <c:pt idx="0">
                  <c:v>87</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'87-89'!$B$46:$B$54</c:f>
              <c:strCache>
                <c:ptCount val="9"/>
                <c:pt idx="0">
                  <c:v>حوادث ترافيكي</c:v>
                </c:pt>
                <c:pt idx="1">
                  <c:v>غرق شدن</c:v>
                </c:pt>
                <c:pt idx="2">
                  <c:v>انسدادراه تنفسي </c:v>
                </c:pt>
                <c:pt idx="3">
                  <c:v>تماس باآب داغ</c:v>
                </c:pt>
                <c:pt idx="4">
                  <c:v>مسمومیت</c:v>
                </c:pt>
                <c:pt idx="5">
                  <c:v>سقوط</c:v>
                </c:pt>
                <c:pt idx="6">
                  <c:v>عوارض درمان طبی </c:v>
                </c:pt>
                <c:pt idx="7">
                  <c:v>درمعرض دود</c:v>
                </c:pt>
                <c:pt idx="8">
                  <c:v>تماس باحیوانات وگیاهان سمی</c:v>
                </c:pt>
              </c:strCache>
            </c:strRef>
          </c:cat>
          <c:val>
            <c:numRef>
              <c:f>'87-89'!$H$46:$H$54</c:f>
              <c:numCache>
                <c:formatCode>#,##0</c:formatCode>
                <c:ptCount val="9"/>
                <c:pt idx="0">
                  <c:v>42.792792792792994</c:v>
                </c:pt>
                <c:pt idx="1">
                  <c:v>9.6846846846846848</c:v>
                </c:pt>
                <c:pt idx="2">
                  <c:v>10.735735735735735</c:v>
                </c:pt>
                <c:pt idx="3">
                  <c:v>7.2822822822822824</c:v>
                </c:pt>
                <c:pt idx="4">
                  <c:v>6.606606606606606</c:v>
                </c:pt>
                <c:pt idx="5">
                  <c:v>6.7567567567567455</c:v>
                </c:pt>
                <c:pt idx="6">
                  <c:v>1.576576576576582</c:v>
                </c:pt>
                <c:pt idx="7">
                  <c:v>2.027027027027041</c:v>
                </c:pt>
                <c:pt idx="8">
                  <c:v>2.1021021021021022</c:v>
                </c:pt>
              </c:numCache>
            </c:numRef>
          </c:val>
        </c:ser>
        <c:ser>
          <c:idx val="2"/>
          <c:order val="2"/>
          <c:tx>
            <c:strRef>
              <c:f>'87-89'!$I$45</c:f>
              <c:strCache>
                <c:ptCount val="1"/>
                <c:pt idx="0">
                  <c:v>88</c:v>
                </c:pt>
              </c:strCache>
            </c:strRef>
          </c:tx>
          <c:invertIfNegative val="0"/>
          <c:val>
            <c:numRef>
              <c:f>'87-89'!$I$46:$I$54</c:f>
              <c:numCache>
                <c:formatCode>#,##0</c:formatCode>
                <c:ptCount val="9"/>
                <c:pt idx="0">
                  <c:v>40.864291129643291</c:v>
                </c:pt>
                <c:pt idx="1">
                  <c:v>9.9317664897649731</c:v>
                </c:pt>
                <c:pt idx="2">
                  <c:v>11.523881728582259</c:v>
                </c:pt>
                <c:pt idx="3">
                  <c:v>6.5200909780136467</c:v>
                </c:pt>
                <c:pt idx="4">
                  <c:v>7.5815011372251702</c:v>
                </c:pt>
                <c:pt idx="5">
                  <c:v>5.8377558756633805</c:v>
                </c:pt>
                <c:pt idx="6">
                  <c:v>2.0470053070507959</c:v>
                </c:pt>
                <c:pt idx="7">
                  <c:v>1.5921152388172861</c:v>
                </c:pt>
                <c:pt idx="8">
                  <c:v>2.3502653525397967</c:v>
                </c:pt>
              </c:numCache>
            </c:numRef>
          </c:val>
        </c:ser>
        <c:ser>
          <c:idx val="3"/>
          <c:order val="3"/>
          <c:tx>
            <c:strRef>
              <c:f>'87-89'!$J$45</c:f>
              <c:strCache>
                <c:ptCount val="1"/>
                <c:pt idx="0">
                  <c:v>89</c:v>
                </c:pt>
              </c:strCache>
            </c:strRef>
          </c:tx>
          <c:invertIfNegative val="0"/>
          <c:val>
            <c:numRef>
              <c:f>'87-89'!$J$46:$J$54</c:f>
              <c:numCache>
                <c:formatCode>#,##0</c:formatCode>
                <c:ptCount val="9"/>
                <c:pt idx="0">
                  <c:v>45.101088646967341</c:v>
                </c:pt>
                <c:pt idx="1">
                  <c:v>12.052877138413686</c:v>
                </c:pt>
                <c:pt idx="2">
                  <c:v>12.752721617418352</c:v>
                </c:pt>
                <c:pt idx="3">
                  <c:v>2.7216174183514812</c:v>
                </c:pt>
                <c:pt idx="4">
                  <c:v>5.9875583203732505</c:v>
                </c:pt>
                <c:pt idx="5">
                  <c:v>6.2208398133748064</c:v>
                </c:pt>
                <c:pt idx="6">
                  <c:v>0.93312597200622094</c:v>
                </c:pt>
                <c:pt idx="7">
                  <c:v>3.1104199066874032</c:v>
                </c:pt>
                <c:pt idx="8">
                  <c:v>2.0217729393467994</c:v>
                </c:pt>
              </c:numCache>
            </c:numRef>
          </c:val>
        </c:ser>
        <c:dLbls>
          <c:showLegendKey val="0"/>
          <c:showVal val="0"/>
          <c:showCatName val="0"/>
          <c:showSerName val="0"/>
          <c:showPercent val="0"/>
          <c:showBubbleSize val="0"/>
        </c:dLbls>
        <c:gapWidth val="75"/>
        <c:shape val="box"/>
        <c:axId val="184980928"/>
        <c:axId val="184981488"/>
        <c:axId val="0"/>
      </c:bar3DChart>
      <c:catAx>
        <c:axId val="184980928"/>
        <c:scaling>
          <c:orientation val="maxMin"/>
        </c:scaling>
        <c:delete val="0"/>
        <c:axPos val="b"/>
        <c:numFmt formatCode="General" sourceLinked="1"/>
        <c:majorTickMark val="none"/>
        <c:minorTickMark val="none"/>
        <c:tickLblPos val="nextTo"/>
        <c:txPr>
          <a:bodyPr rot="-3000000" vert="horz"/>
          <a:lstStyle/>
          <a:p>
            <a:pPr>
              <a:defRPr sz="900" b="0" i="0" u="none" strike="noStrike" baseline="0">
                <a:solidFill>
                  <a:srgbClr val="000000"/>
                </a:solidFill>
                <a:latin typeface="Arial"/>
                <a:ea typeface="Arial"/>
                <a:cs typeface="Arial"/>
              </a:defRPr>
            </a:pPr>
            <a:endParaRPr lang="en-US"/>
          </a:p>
        </c:txPr>
        <c:crossAx val="184981488"/>
        <c:crosses val="autoZero"/>
        <c:auto val="1"/>
        <c:lblAlgn val="ctr"/>
        <c:lblOffset val="100"/>
        <c:noMultiLvlLbl val="0"/>
      </c:catAx>
      <c:valAx>
        <c:axId val="184981488"/>
        <c:scaling>
          <c:orientation val="minMax"/>
        </c:scaling>
        <c:delete val="0"/>
        <c:axPos val="r"/>
        <c:majorGridlines/>
        <c:numFmt formatCode="#,##0" sourceLinked="0"/>
        <c:majorTickMark val="out"/>
        <c:minorTickMark val="none"/>
        <c:tickLblPos val="nextTo"/>
        <c:txPr>
          <a:bodyPr rot="0" vert="horz"/>
          <a:lstStyle/>
          <a:p>
            <a:pPr>
              <a:defRPr sz="890" b="1" i="0" u="none" strike="noStrike" baseline="0">
                <a:solidFill>
                  <a:srgbClr val="000000"/>
                </a:solidFill>
                <a:latin typeface="B Mitra"/>
                <a:ea typeface="B Mitra"/>
                <a:cs typeface="B Mitra"/>
              </a:defRPr>
            </a:pPr>
            <a:endParaRPr lang="en-US"/>
          </a:p>
        </c:txPr>
        <c:crossAx val="184980928"/>
        <c:crosses val="min"/>
        <c:crossBetween val="between"/>
      </c:valAx>
      <c:dTable>
        <c:showHorzBorder val="1"/>
        <c:showVertBorder val="1"/>
        <c:showOutline val="1"/>
        <c:showKeys val="1"/>
      </c:dTable>
      <c:spPr>
        <a:noFill/>
        <a:ln w="25400">
          <a:noFill/>
        </a:ln>
      </c:spPr>
    </c:plotArea>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86</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Sheet1!$A$2:$A$11</c:f>
              <c:strCache>
                <c:ptCount val="9"/>
                <c:pt idx="0">
                  <c:v>حوادث ترافیکی</c:v>
                </c:pt>
                <c:pt idx="1">
                  <c:v>غرق شدگی</c:v>
                </c:pt>
                <c:pt idx="2">
                  <c:v>انسداد راه تنفسی</c:v>
                </c:pt>
                <c:pt idx="3">
                  <c:v>تماس با آب داغ و حرارت</c:v>
                </c:pt>
                <c:pt idx="4">
                  <c:v>مسمومیت</c:v>
                </c:pt>
                <c:pt idx="5">
                  <c:v>سقوط</c:v>
                </c:pt>
                <c:pt idx="6">
                  <c:v>عوارض درمان طبی</c:v>
                </c:pt>
                <c:pt idx="7">
                  <c:v>درمعرض دود</c:v>
                </c:pt>
                <c:pt idx="8">
                  <c:v>تماس با حیوانات و گیاهان سمی</c:v>
                </c:pt>
              </c:strCache>
            </c:strRef>
          </c:cat>
          <c:val>
            <c:numRef>
              <c:f>Sheet1!$B$2:$B$11</c:f>
              <c:numCache>
                <c:formatCode>General</c:formatCode>
                <c:ptCount val="10"/>
                <c:pt idx="0">
                  <c:v>37</c:v>
                </c:pt>
                <c:pt idx="1">
                  <c:v>13</c:v>
                </c:pt>
                <c:pt idx="2">
                  <c:v>10</c:v>
                </c:pt>
                <c:pt idx="3">
                  <c:v>8</c:v>
                </c:pt>
                <c:pt idx="4">
                  <c:v>7</c:v>
                </c:pt>
                <c:pt idx="5">
                  <c:v>5</c:v>
                </c:pt>
                <c:pt idx="6">
                  <c:v>3</c:v>
                </c:pt>
                <c:pt idx="7">
                  <c:v>3</c:v>
                </c:pt>
                <c:pt idx="8">
                  <c:v>2</c:v>
                </c:pt>
              </c:numCache>
            </c:numRef>
          </c:val>
        </c:ser>
        <c:ser>
          <c:idx val="1"/>
          <c:order val="1"/>
          <c:tx>
            <c:strRef>
              <c:f>Sheet1!$C$1</c:f>
              <c:strCache>
                <c:ptCount val="1"/>
                <c:pt idx="0">
                  <c:v>87</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Sheet1!$A$2:$A$11</c:f>
              <c:strCache>
                <c:ptCount val="9"/>
                <c:pt idx="0">
                  <c:v>حوادث ترافیکی</c:v>
                </c:pt>
                <c:pt idx="1">
                  <c:v>غرق شدگی</c:v>
                </c:pt>
                <c:pt idx="2">
                  <c:v>انسداد راه تنفسی</c:v>
                </c:pt>
                <c:pt idx="3">
                  <c:v>تماس با آب داغ و حرارت</c:v>
                </c:pt>
                <c:pt idx="4">
                  <c:v>مسمومیت</c:v>
                </c:pt>
                <c:pt idx="5">
                  <c:v>سقوط</c:v>
                </c:pt>
                <c:pt idx="6">
                  <c:v>عوارض درمان طبی</c:v>
                </c:pt>
                <c:pt idx="7">
                  <c:v>درمعرض دود</c:v>
                </c:pt>
                <c:pt idx="8">
                  <c:v>تماس با حیوانات و گیاهان سمی</c:v>
                </c:pt>
              </c:strCache>
            </c:strRef>
          </c:cat>
          <c:val>
            <c:numRef>
              <c:f>Sheet1!$C$2:$C$11</c:f>
              <c:numCache>
                <c:formatCode>General</c:formatCode>
                <c:ptCount val="10"/>
                <c:pt idx="0">
                  <c:v>43</c:v>
                </c:pt>
                <c:pt idx="1">
                  <c:v>10</c:v>
                </c:pt>
                <c:pt idx="2">
                  <c:v>11</c:v>
                </c:pt>
                <c:pt idx="3">
                  <c:v>7</c:v>
                </c:pt>
                <c:pt idx="4">
                  <c:v>7</c:v>
                </c:pt>
                <c:pt idx="5">
                  <c:v>7</c:v>
                </c:pt>
                <c:pt idx="6">
                  <c:v>2</c:v>
                </c:pt>
                <c:pt idx="7">
                  <c:v>2</c:v>
                </c:pt>
                <c:pt idx="8">
                  <c:v>2</c:v>
                </c:pt>
              </c:numCache>
            </c:numRef>
          </c:val>
        </c:ser>
        <c:ser>
          <c:idx val="2"/>
          <c:order val="2"/>
          <c:tx>
            <c:strRef>
              <c:f>Sheet1!$D$1</c:f>
              <c:strCache>
                <c:ptCount val="1"/>
                <c:pt idx="0">
                  <c:v>88</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Sheet1!$A$2:$A$11</c:f>
              <c:strCache>
                <c:ptCount val="9"/>
                <c:pt idx="0">
                  <c:v>حوادث ترافیکی</c:v>
                </c:pt>
                <c:pt idx="1">
                  <c:v>غرق شدگی</c:v>
                </c:pt>
                <c:pt idx="2">
                  <c:v>انسداد راه تنفسی</c:v>
                </c:pt>
                <c:pt idx="3">
                  <c:v>تماس با آب داغ و حرارت</c:v>
                </c:pt>
                <c:pt idx="4">
                  <c:v>مسمومیت</c:v>
                </c:pt>
                <c:pt idx="5">
                  <c:v>سقوط</c:v>
                </c:pt>
                <c:pt idx="6">
                  <c:v>عوارض درمان طبی</c:v>
                </c:pt>
                <c:pt idx="7">
                  <c:v>درمعرض دود</c:v>
                </c:pt>
                <c:pt idx="8">
                  <c:v>تماس با حیوانات و گیاهان سمی</c:v>
                </c:pt>
              </c:strCache>
            </c:strRef>
          </c:cat>
          <c:val>
            <c:numRef>
              <c:f>Sheet1!$D$2:$D$11</c:f>
              <c:numCache>
                <c:formatCode>General</c:formatCode>
                <c:ptCount val="10"/>
                <c:pt idx="0">
                  <c:v>41</c:v>
                </c:pt>
                <c:pt idx="1">
                  <c:v>10</c:v>
                </c:pt>
                <c:pt idx="2">
                  <c:v>12</c:v>
                </c:pt>
                <c:pt idx="3">
                  <c:v>7</c:v>
                </c:pt>
                <c:pt idx="4">
                  <c:v>8</c:v>
                </c:pt>
                <c:pt idx="5">
                  <c:v>6</c:v>
                </c:pt>
                <c:pt idx="6">
                  <c:v>2</c:v>
                </c:pt>
                <c:pt idx="7">
                  <c:v>2</c:v>
                </c:pt>
                <c:pt idx="8">
                  <c:v>2</c:v>
                </c:pt>
              </c:numCache>
            </c:numRef>
          </c:val>
        </c:ser>
        <c:ser>
          <c:idx val="3"/>
          <c:order val="3"/>
          <c:tx>
            <c:strRef>
              <c:f>Sheet1!$E$1</c:f>
              <c:strCache>
                <c:ptCount val="1"/>
                <c:pt idx="0">
                  <c:v>89</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Sheet1!$A$2:$A$11</c:f>
              <c:strCache>
                <c:ptCount val="9"/>
                <c:pt idx="0">
                  <c:v>حوادث ترافیکی</c:v>
                </c:pt>
                <c:pt idx="1">
                  <c:v>غرق شدگی</c:v>
                </c:pt>
                <c:pt idx="2">
                  <c:v>انسداد راه تنفسی</c:v>
                </c:pt>
                <c:pt idx="3">
                  <c:v>تماس با آب داغ و حرارت</c:v>
                </c:pt>
                <c:pt idx="4">
                  <c:v>مسمومیت</c:v>
                </c:pt>
                <c:pt idx="5">
                  <c:v>سقوط</c:v>
                </c:pt>
                <c:pt idx="6">
                  <c:v>عوارض درمان طبی</c:v>
                </c:pt>
                <c:pt idx="7">
                  <c:v>درمعرض دود</c:v>
                </c:pt>
                <c:pt idx="8">
                  <c:v>تماس با حیوانات و گیاهان سمی</c:v>
                </c:pt>
              </c:strCache>
            </c:strRef>
          </c:cat>
          <c:val>
            <c:numRef>
              <c:f>Sheet1!$E$2:$E$11</c:f>
              <c:numCache>
                <c:formatCode>General</c:formatCode>
                <c:ptCount val="10"/>
                <c:pt idx="0">
                  <c:v>45</c:v>
                </c:pt>
                <c:pt idx="1">
                  <c:v>12</c:v>
                </c:pt>
                <c:pt idx="2">
                  <c:v>13</c:v>
                </c:pt>
                <c:pt idx="3">
                  <c:v>3</c:v>
                </c:pt>
                <c:pt idx="4">
                  <c:v>6</c:v>
                </c:pt>
                <c:pt idx="5">
                  <c:v>6</c:v>
                </c:pt>
                <c:pt idx="6">
                  <c:v>1</c:v>
                </c:pt>
                <c:pt idx="7">
                  <c:v>3</c:v>
                </c:pt>
                <c:pt idx="8">
                  <c:v>2</c:v>
                </c:pt>
              </c:numCache>
            </c:numRef>
          </c:val>
        </c:ser>
        <c:ser>
          <c:idx val="4"/>
          <c:order val="4"/>
          <c:tx>
            <c:strRef>
              <c:f>Sheet1!$F$1</c:f>
              <c:strCache>
                <c:ptCount val="1"/>
                <c:pt idx="0">
                  <c:v>90</c:v>
                </c:pt>
              </c:strCache>
            </c:strRef>
          </c:tx>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Sheet1!$A$2:$A$11</c:f>
              <c:strCache>
                <c:ptCount val="9"/>
                <c:pt idx="0">
                  <c:v>حوادث ترافیکی</c:v>
                </c:pt>
                <c:pt idx="1">
                  <c:v>غرق شدگی</c:v>
                </c:pt>
                <c:pt idx="2">
                  <c:v>انسداد راه تنفسی</c:v>
                </c:pt>
                <c:pt idx="3">
                  <c:v>تماس با آب داغ و حرارت</c:v>
                </c:pt>
                <c:pt idx="4">
                  <c:v>مسمومیت</c:v>
                </c:pt>
                <c:pt idx="5">
                  <c:v>سقوط</c:v>
                </c:pt>
                <c:pt idx="6">
                  <c:v>عوارض درمان طبی</c:v>
                </c:pt>
                <c:pt idx="7">
                  <c:v>درمعرض دود</c:v>
                </c:pt>
                <c:pt idx="8">
                  <c:v>تماس با حیوانات و گیاهان سمی</c:v>
                </c:pt>
              </c:strCache>
            </c:strRef>
          </c:cat>
          <c:val>
            <c:numRef>
              <c:f>Sheet1!$F$2:$F$11</c:f>
              <c:numCache>
                <c:formatCode>General</c:formatCode>
                <c:ptCount val="10"/>
                <c:pt idx="0">
                  <c:v>42</c:v>
                </c:pt>
                <c:pt idx="1">
                  <c:v>13.9</c:v>
                </c:pt>
                <c:pt idx="2">
                  <c:v>11.3</c:v>
                </c:pt>
                <c:pt idx="3">
                  <c:v>3.5</c:v>
                </c:pt>
                <c:pt idx="4">
                  <c:v>5.7</c:v>
                </c:pt>
                <c:pt idx="5">
                  <c:v>6.6</c:v>
                </c:pt>
                <c:pt idx="6">
                  <c:v>0.83000000000000007</c:v>
                </c:pt>
                <c:pt idx="7">
                  <c:v>2.5</c:v>
                </c:pt>
                <c:pt idx="8">
                  <c:v>2</c:v>
                </c:pt>
              </c:numCache>
            </c:numRef>
          </c:val>
        </c:ser>
        <c:ser>
          <c:idx val="5"/>
          <c:order val="5"/>
          <c:tx>
            <c:strRef>
              <c:f>Sheet1!$G$1</c:f>
              <c:strCache>
                <c:ptCount val="1"/>
                <c:pt idx="0">
                  <c:v>91</c:v>
                </c:pt>
              </c:strCache>
            </c:strRef>
          </c:tx>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Sheet1!$A$2:$A$11</c:f>
              <c:strCache>
                <c:ptCount val="9"/>
                <c:pt idx="0">
                  <c:v>حوادث ترافیکی</c:v>
                </c:pt>
                <c:pt idx="1">
                  <c:v>غرق شدگی</c:v>
                </c:pt>
                <c:pt idx="2">
                  <c:v>انسداد راه تنفسی</c:v>
                </c:pt>
                <c:pt idx="3">
                  <c:v>تماس با آب داغ و حرارت</c:v>
                </c:pt>
                <c:pt idx="4">
                  <c:v>مسمومیت</c:v>
                </c:pt>
                <c:pt idx="5">
                  <c:v>سقوط</c:v>
                </c:pt>
                <c:pt idx="6">
                  <c:v>عوارض درمان طبی</c:v>
                </c:pt>
                <c:pt idx="7">
                  <c:v>درمعرض دود</c:v>
                </c:pt>
                <c:pt idx="8">
                  <c:v>تماس با حیوانات و گیاهان سمی</c:v>
                </c:pt>
              </c:strCache>
            </c:strRef>
          </c:cat>
          <c:val>
            <c:numRef>
              <c:f>Sheet1!$G$2:$G$11</c:f>
              <c:numCache>
                <c:formatCode>General</c:formatCode>
                <c:ptCount val="10"/>
                <c:pt idx="0">
                  <c:v>39.200000000000003</c:v>
                </c:pt>
                <c:pt idx="1">
                  <c:v>12.9</c:v>
                </c:pt>
                <c:pt idx="2">
                  <c:v>13</c:v>
                </c:pt>
                <c:pt idx="3">
                  <c:v>3</c:v>
                </c:pt>
                <c:pt idx="4">
                  <c:v>5.7</c:v>
                </c:pt>
                <c:pt idx="5">
                  <c:v>6.5</c:v>
                </c:pt>
                <c:pt idx="6">
                  <c:v>0.8</c:v>
                </c:pt>
                <c:pt idx="7">
                  <c:v>2.4</c:v>
                </c:pt>
                <c:pt idx="8">
                  <c:v>2</c:v>
                </c:pt>
              </c:numCache>
            </c:numRef>
          </c:val>
        </c:ser>
        <c:ser>
          <c:idx val="6"/>
          <c:order val="6"/>
          <c:tx>
            <c:strRef>
              <c:f>Sheet1!$H$1</c:f>
              <c:strCache>
                <c:ptCount val="1"/>
                <c:pt idx="0">
                  <c:v>92</c:v>
                </c:pt>
              </c:strCache>
            </c:strRef>
          </c:tx>
          <c:spPr>
            <a:gradFill rotWithShape="1">
              <a:gsLst>
                <a:gs pos="0">
                  <a:schemeClr val="accent1">
                    <a:lumMod val="60000"/>
                    <a:shade val="51000"/>
                    <a:satMod val="130000"/>
                  </a:schemeClr>
                </a:gs>
                <a:gs pos="80000">
                  <a:schemeClr val="accent1">
                    <a:lumMod val="60000"/>
                    <a:shade val="93000"/>
                    <a:satMod val="130000"/>
                  </a:schemeClr>
                </a:gs>
                <a:gs pos="100000">
                  <a:schemeClr val="accent1">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Sheet1!$A$2:$A$11</c:f>
              <c:strCache>
                <c:ptCount val="9"/>
                <c:pt idx="0">
                  <c:v>حوادث ترافیکی</c:v>
                </c:pt>
                <c:pt idx="1">
                  <c:v>غرق شدگی</c:v>
                </c:pt>
                <c:pt idx="2">
                  <c:v>انسداد راه تنفسی</c:v>
                </c:pt>
                <c:pt idx="3">
                  <c:v>تماس با آب داغ و حرارت</c:v>
                </c:pt>
                <c:pt idx="4">
                  <c:v>مسمومیت</c:v>
                </c:pt>
                <c:pt idx="5">
                  <c:v>سقوط</c:v>
                </c:pt>
                <c:pt idx="6">
                  <c:v>عوارض درمان طبی</c:v>
                </c:pt>
                <c:pt idx="7">
                  <c:v>درمعرض دود</c:v>
                </c:pt>
                <c:pt idx="8">
                  <c:v>تماس با حیوانات و گیاهان سمی</c:v>
                </c:pt>
              </c:strCache>
            </c:strRef>
          </c:cat>
          <c:val>
            <c:numRef>
              <c:f>Sheet1!$H$2:$H$11</c:f>
              <c:numCache>
                <c:formatCode>General</c:formatCode>
                <c:ptCount val="10"/>
                <c:pt idx="0">
                  <c:v>38.700000000000003</c:v>
                </c:pt>
                <c:pt idx="1">
                  <c:v>13.8</c:v>
                </c:pt>
                <c:pt idx="2">
                  <c:v>13.3</c:v>
                </c:pt>
                <c:pt idx="3">
                  <c:v>2.6</c:v>
                </c:pt>
                <c:pt idx="4">
                  <c:v>8.8000000000000007</c:v>
                </c:pt>
                <c:pt idx="5">
                  <c:v>6.6</c:v>
                </c:pt>
                <c:pt idx="6">
                  <c:v>1.5</c:v>
                </c:pt>
                <c:pt idx="7">
                  <c:v>1.9000000000000001</c:v>
                </c:pt>
                <c:pt idx="8">
                  <c:v>2</c:v>
                </c:pt>
              </c:numCache>
            </c:numRef>
          </c:val>
        </c:ser>
        <c:dLbls>
          <c:showLegendKey val="0"/>
          <c:showVal val="0"/>
          <c:showCatName val="0"/>
          <c:showSerName val="0"/>
          <c:showPercent val="0"/>
          <c:showBubbleSize val="0"/>
        </c:dLbls>
        <c:gapWidth val="100"/>
        <c:overlap val="-24"/>
        <c:axId val="217030672"/>
        <c:axId val="217031232"/>
      </c:barChart>
      <c:catAx>
        <c:axId val="21703067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7031232"/>
        <c:crosses val="autoZero"/>
        <c:auto val="1"/>
        <c:lblAlgn val="ctr"/>
        <c:lblOffset val="100"/>
        <c:noMultiLvlLbl val="0"/>
      </c:catAx>
      <c:valAx>
        <c:axId val="2170312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703067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84C78F8-BF92-49E6-A607-1F65D636132E}" type="datetimeFigureOut">
              <a:rPr lang="fa-IR" smtClean="0"/>
              <a:pPr/>
              <a:t>1436/04/06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DF47BB5-691A-4E63-B1C1-71BCE398D0A7}" type="slidenum">
              <a:rPr lang="fa-IR" smtClean="0"/>
              <a:pPr/>
              <a:t>‹#›</a:t>
            </a:fld>
            <a:endParaRPr lang="fa-IR"/>
          </a:p>
        </p:txBody>
      </p:sp>
    </p:spTree>
    <p:extLst>
      <p:ext uri="{BB962C8B-B14F-4D97-AF65-F5344CB8AC3E}">
        <p14:creationId xmlns:p14="http://schemas.microsoft.com/office/powerpoint/2010/main" val="189707313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p:txBody>
          <a:bodyPr rtlCol="1"/>
          <a:lstStyle/>
          <a:p>
            <a:pPr fontAlgn="auto">
              <a:spcBef>
                <a:spcPts val="0"/>
              </a:spcBef>
              <a:spcAft>
                <a:spcPts val="0"/>
              </a:spcAft>
              <a:defRPr/>
            </a:pPr>
            <a:endParaRPr lang="fa-IR">
              <a:latin typeface="+mn-lt"/>
              <a:ea typeface="+mn-ea"/>
              <a:cs typeface="+mn-cs"/>
            </a:endParaRPr>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a-IR" altLang="en-US" smtClean="0">
              <a:latin typeface="Arial" panose="020B0604020202020204" pitchFamily="34" charset="0"/>
            </a:endParaRPr>
          </a:p>
        </p:txBody>
      </p:sp>
    </p:spTree>
    <p:extLst>
      <p:ext uri="{BB962C8B-B14F-4D97-AF65-F5344CB8AC3E}">
        <p14:creationId xmlns:p14="http://schemas.microsoft.com/office/powerpoint/2010/main" val="2494329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p:txBody>
          <a:bodyPr rtlCol="1"/>
          <a:lstStyle/>
          <a:p>
            <a:pPr fontAlgn="auto">
              <a:spcBef>
                <a:spcPts val="0"/>
              </a:spcBef>
              <a:spcAft>
                <a:spcPts val="0"/>
              </a:spcAft>
              <a:defRPr/>
            </a:pPr>
            <a:endParaRPr lang="fa-IR">
              <a:latin typeface="+mn-lt"/>
              <a:ea typeface="+mn-ea"/>
              <a:cs typeface="+mn-cs"/>
            </a:endParaRPr>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a-IR" altLang="en-US" smtClean="0">
              <a:latin typeface="Arial" panose="020B0604020202020204" pitchFamily="34" charset="0"/>
            </a:endParaRPr>
          </a:p>
        </p:txBody>
      </p:sp>
    </p:spTree>
    <p:extLst>
      <p:ext uri="{BB962C8B-B14F-4D97-AF65-F5344CB8AC3E}">
        <p14:creationId xmlns:p14="http://schemas.microsoft.com/office/powerpoint/2010/main" val="2276989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a-IR"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ea typeface="Majalla UI"/>
                <a:cs typeface="Majalla UI"/>
              </a:defRPr>
            </a:lvl1pPr>
            <a:lvl2pPr marL="742950" indent="-285750" eaLnBrk="0" hangingPunct="0">
              <a:defRPr>
                <a:solidFill>
                  <a:schemeClr val="tx1"/>
                </a:solidFill>
                <a:latin typeface="Arial" panose="020B0604020202020204" pitchFamily="34" charset="0"/>
                <a:ea typeface="Majalla UI"/>
                <a:cs typeface="Majalla UI"/>
              </a:defRPr>
            </a:lvl2pPr>
            <a:lvl3pPr marL="1143000" indent="-228600" eaLnBrk="0" hangingPunct="0">
              <a:defRPr>
                <a:solidFill>
                  <a:schemeClr val="tx1"/>
                </a:solidFill>
                <a:latin typeface="Arial" panose="020B0604020202020204" pitchFamily="34" charset="0"/>
                <a:ea typeface="Majalla UI"/>
                <a:cs typeface="Majalla UI"/>
              </a:defRPr>
            </a:lvl3pPr>
            <a:lvl4pPr marL="1600200" indent="-228600" eaLnBrk="0" hangingPunct="0">
              <a:defRPr>
                <a:solidFill>
                  <a:schemeClr val="tx1"/>
                </a:solidFill>
                <a:latin typeface="Arial" panose="020B0604020202020204" pitchFamily="34" charset="0"/>
                <a:ea typeface="Majalla UI"/>
                <a:cs typeface="Majalla UI"/>
              </a:defRPr>
            </a:lvl4pPr>
            <a:lvl5pPr marL="2057400" indent="-228600" eaLnBrk="0" hangingPunct="0">
              <a:defRPr>
                <a:solidFill>
                  <a:schemeClr val="tx1"/>
                </a:solidFill>
                <a:latin typeface="Arial" panose="020B0604020202020204" pitchFamily="34" charset="0"/>
                <a:ea typeface="Majalla UI"/>
                <a:cs typeface="Majalla UI"/>
              </a:defRPr>
            </a:lvl5pPr>
            <a:lvl6pPr marL="2514600" indent="-228600" algn="r" rtl="1" eaLnBrk="0" fontAlgn="base" hangingPunct="0">
              <a:spcBef>
                <a:spcPct val="0"/>
              </a:spcBef>
              <a:spcAft>
                <a:spcPct val="0"/>
              </a:spcAft>
              <a:defRPr>
                <a:solidFill>
                  <a:schemeClr val="tx1"/>
                </a:solidFill>
                <a:latin typeface="Arial" panose="020B0604020202020204" pitchFamily="34" charset="0"/>
                <a:ea typeface="Majalla UI"/>
                <a:cs typeface="Majalla UI"/>
              </a:defRPr>
            </a:lvl6pPr>
            <a:lvl7pPr marL="2971800" indent="-228600" algn="r" rtl="1" eaLnBrk="0" fontAlgn="base" hangingPunct="0">
              <a:spcBef>
                <a:spcPct val="0"/>
              </a:spcBef>
              <a:spcAft>
                <a:spcPct val="0"/>
              </a:spcAft>
              <a:defRPr>
                <a:solidFill>
                  <a:schemeClr val="tx1"/>
                </a:solidFill>
                <a:latin typeface="Arial" panose="020B0604020202020204" pitchFamily="34" charset="0"/>
                <a:ea typeface="Majalla UI"/>
                <a:cs typeface="Majalla UI"/>
              </a:defRPr>
            </a:lvl7pPr>
            <a:lvl8pPr marL="3429000" indent="-228600" algn="r" rtl="1" eaLnBrk="0" fontAlgn="base" hangingPunct="0">
              <a:spcBef>
                <a:spcPct val="0"/>
              </a:spcBef>
              <a:spcAft>
                <a:spcPct val="0"/>
              </a:spcAft>
              <a:defRPr>
                <a:solidFill>
                  <a:schemeClr val="tx1"/>
                </a:solidFill>
                <a:latin typeface="Arial" panose="020B0604020202020204" pitchFamily="34" charset="0"/>
                <a:ea typeface="Majalla UI"/>
                <a:cs typeface="Majalla UI"/>
              </a:defRPr>
            </a:lvl8pPr>
            <a:lvl9pPr marL="3886200" indent="-228600" algn="r" rtl="1" eaLnBrk="0" fontAlgn="base" hangingPunct="0">
              <a:spcBef>
                <a:spcPct val="0"/>
              </a:spcBef>
              <a:spcAft>
                <a:spcPct val="0"/>
              </a:spcAft>
              <a:defRPr>
                <a:solidFill>
                  <a:schemeClr val="tx1"/>
                </a:solidFill>
                <a:latin typeface="Arial" panose="020B0604020202020204" pitchFamily="34" charset="0"/>
                <a:ea typeface="Majalla UI"/>
                <a:cs typeface="Majalla UI"/>
              </a:defRPr>
            </a:lvl9pPr>
          </a:lstStyle>
          <a:p>
            <a:pPr eaLnBrk="1" hangingPunct="1"/>
            <a:fld id="{EF5562B8-4C04-44B0-B035-1462E45DC1E9}" type="slidenum">
              <a:rPr lang="fa-IR" altLang="en-US">
                <a:latin typeface="Calibri" panose="020F0502020204030204" pitchFamily="34" charset="0"/>
                <a:cs typeface="Arial" panose="020B0604020202020204" pitchFamily="34" charset="0"/>
              </a:rPr>
              <a:pPr eaLnBrk="1" hangingPunct="1"/>
              <a:t>25</a:t>
            </a:fld>
            <a:endParaRPr lang="fa-IR" altLang="en-US">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89050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Child mortality inter</a:t>
            </a:r>
            <a:r>
              <a:rPr lang="en-US" baseline="0" dirty="0" smtClean="0"/>
              <a:t> AGENCY group : </a:t>
            </a:r>
            <a:r>
              <a:rPr lang="fa-IR" baseline="0" dirty="0" smtClean="0"/>
              <a:t>يونيسف ، سازمان جهاني بهداشت، بانك جهاني و صندوق جمعيت </a:t>
            </a:r>
            <a:r>
              <a:rPr lang="en-US" baseline="0" dirty="0" smtClean="0"/>
              <a:t> </a:t>
            </a:r>
            <a:endParaRPr lang="fa-IR" dirty="0"/>
          </a:p>
        </p:txBody>
      </p:sp>
      <p:sp>
        <p:nvSpPr>
          <p:cNvPr id="4" name="Slide Number Placeholder 3"/>
          <p:cNvSpPr>
            <a:spLocks noGrp="1"/>
          </p:cNvSpPr>
          <p:nvPr>
            <p:ph type="sldNum" sz="quarter" idx="10"/>
          </p:nvPr>
        </p:nvSpPr>
        <p:spPr/>
        <p:txBody>
          <a:bodyPr/>
          <a:lstStyle/>
          <a:p>
            <a:fld id="{6DF47BB5-691A-4E63-B1C1-71BCE398D0A7}" type="slidenum">
              <a:rPr lang="fa-IR" smtClean="0"/>
              <a:pPr/>
              <a:t>32</a:t>
            </a:fld>
            <a:endParaRPr lang="fa-IR"/>
          </a:p>
        </p:txBody>
      </p:sp>
    </p:spTree>
    <p:extLst>
      <p:ext uri="{BB962C8B-B14F-4D97-AF65-F5344CB8AC3E}">
        <p14:creationId xmlns:p14="http://schemas.microsoft.com/office/powerpoint/2010/main" val="723945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6DF47BB5-691A-4E63-B1C1-71BCE398D0A7}" type="slidenum">
              <a:rPr lang="fa-IR" smtClean="0"/>
              <a:pPr/>
              <a:t>40</a:t>
            </a:fld>
            <a:endParaRPr lang="fa-IR"/>
          </a:p>
        </p:txBody>
      </p:sp>
    </p:spTree>
    <p:extLst>
      <p:ext uri="{BB962C8B-B14F-4D97-AF65-F5344CB8AC3E}">
        <p14:creationId xmlns:p14="http://schemas.microsoft.com/office/powerpoint/2010/main" val="2658932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Tree>
    <p:extLst>
      <p:ext uri="{BB962C8B-B14F-4D97-AF65-F5344CB8AC3E}">
        <p14:creationId xmlns:p14="http://schemas.microsoft.com/office/powerpoint/2010/main" val="2904455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5CD045F7-4AFA-47DC-AFE0-C6835938DF95}" type="datetimeFigureOut">
              <a:rPr lang="fa-IR" smtClean="0"/>
              <a:pPr/>
              <a:t>1436/04/06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FB2C49B-4FE4-4224-AEFB-F92BDBA978F8}"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CD045F7-4AFA-47DC-AFE0-C6835938DF95}" type="datetimeFigureOut">
              <a:rPr lang="fa-IR" smtClean="0"/>
              <a:pPr/>
              <a:t>1436/04/06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FB2C49B-4FE4-4224-AEFB-F92BDBA978F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CD045F7-4AFA-47DC-AFE0-C6835938DF95}" type="datetimeFigureOut">
              <a:rPr lang="fa-IR" smtClean="0"/>
              <a:pPr/>
              <a:t>1436/04/06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FB2C49B-4FE4-4224-AEFB-F92BDBA978F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CD045F7-4AFA-47DC-AFE0-C6835938DF95}" type="datetimeFigureOut">
              <a:rPr lang="fa-IR" smtClean="0"/>
              <a:pPr/>
              <a:t>1436/04/06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FB2C49B-4FE4-4224-AEFB-F92BDBA978F8}"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D045F7-4AFA-47DC-AFE0-C6835938DF95}" type="datetimeFigureOut">
              <a:rPr lang="fa-IR" smtClean="0"/>
              <a:pPr/>
              <a:t>1436/04/06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FB2C49B-4FE4-4224-AEFB-F92BDBA978F8}"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CD045F7-4AFA-47DC-AFE0-C6835938DF95}" type="datetimeFigureOut">
              <a:rPr lang="fa-IR" smtClean="0"/>
              <a:pPr/>
              <a:t>1436/04/06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FB2C49B-4FE4-4224-AEFB-F92BDBA978F8}"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5CD045F7-4AFA-47DC-AFE0-C6835938DF95}" type="datetimeFigureOut">
              <a:rPr lang="fa-IR" smtClean="0"/>
              <a:pPr/>
              <a:t>1436/04/06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FB2C49B-4FE4-4224-AEFB-F92BDBA978F8}"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5CD045F7-4AFA-47DC-AFE0-C6835938DF95}" type="datetimeFigureOut">
              <a:rPr lang="fa-IR" smtClean="0"/>
              <a:pPr/>
              <a:t>1436/04/06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FB2C49B-4FE4-4224-AEFB-F92BDBA978F8}"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D045F7-4AFA-47DC-AFE0-C6835938DF95}" type="datetimeFigureOut">
              <a:rPr lang="fa-IR" smtClean="0"/>
              <a:pPr/>
              <a:t>1436/04/06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FB2C49B-4FE4-4224-AEFB-F92BDBA978F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D045F7-4AFA-47DC-AFE0-C6835938DF95}" type="datetimeFigureOut">
              <a:rPr lang="fa-IR" smtClean="0"/>
              <a:pPr/>
              <a:t>1436/04/06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FB2C49B-4FE4-4224-AEFB-F92BDBA978F8}"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D045F7-4AFA-47DC-AFE0-C6835938DF95}" type="datetimeFigureOut">
              <a:rPr lang="fa-IR" smtClean="0"/>
              <a:pPr/>
              <a:t>1436/04/06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FB2C49B-4FE4-4224-AEFB-F92BDBA978F8}"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000">
              <a:schemeClr val="accent1">
                <a:lumMod val="45000"/>
                <a:lumOff val="55000"/>
              </a:schemeClr>
            </a:gs>
            <a:gs pos="72000">
              <a:srgbClr val="ECF1F8">
                <a:alpha val="53333"/>
              </a:srgbClr>
            </a:gs>
          </a:gsLst>
          <a:lin ang="2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CD045F7-4AFA-47DC-AFE0-C6835938DF95}" type="datetimeFigureOut">
              <a:rPr lang="fa-IR" smtClean="0"/>
              <a:pPr/>
              <a:t>1436/04/06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FB2C49B-4FE4-4224-AEFB-F92BDBA978F8}"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1662;&#1585;&#1587;&#1588;&#1606;&#1575;&#1605;&#1607;&#8204;&#1607;&#1575;/&#1662;&#1585;&#1587;&#1588;&#1606;&#1575;&#1605;&#1607;&#8204;&#1607;&#1575;.rar" TargetMode="External"/><Relationship Id="rId2" Type="http://schemas.openxmlformats.org/officeDocument/2006/relationships/slide" Target="slide7.xml"/><Relationship Id="rId1" Type="http://schemas.openxmlformats.org/officeDocument/2006/relationships/slideLayout" Target="../slideLayouts/slideLayout7.xml"/><Relationship Id="rId5" Type="http://schemas.openxmlformats.org/officeDocument/2006/relationships/hyperlink" Target="&#1670;&#1705;%20&#1604;&#1740;&#1587;&#1578;%20&#1662;&#1575;&#1740;&#1588;%20&#1608;%20&#1575;&#1585;&#1586;&#1740;&#1575;&#1576;&#1740;" TargetMode="External"/><Relationship Id="rId4" Type="http://schemas.openxmlformats.org/officeDocument/2006/relationships/hyperlink" Target="&#1589;&#1608;&#1585;&#1578;&#1580;&#1604;&#1587;&#1575;&#1578;%20&#1705;&#1605;&#1740;&#1578;&#1607;%20&#1607;&#1575;"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4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p:txBody>
          <a:bodyPr/>
          <a:lstStyle/>
          <a:p>
            <a:endParaRPr lang="en-US" dirty="0" smtClean="0"/>
          </a:p>
        </p:txBody>
      </p:sp>
      <p:sp>
        <p:nvSpPr>
          <p:cNvPr id="19459" name="Rectangle 3"/>
          <p:cNvSpPr>
            <a:spLocks noGrp="1" noChangeArrowheads="1"/>
          </p:cNvSpPr>
          <p:nvPr>
            <p:ph type="subTitle" idx="1"/>
          </p:nvPr>
        </p:nvSpPr>
        <p:spPr/>
        <p:txBody>
          <a:bodyPr/>
          <a:lstStyle/>
          <a:p>
            <a:endParaRPr lang="en-US" dirty="0" smtClean="0"/>
          </a:p>
        </p:txBody>
      </p:sp>
      <p:pic>
        <p:nvPicPr>
          <p:cNvPr id="19460" name="Picture 4" descr="447870352_83bcc8306c"/>
          <p:cNvPicPr>
            <a:picLocks noChangeAspect="1" noChangeArrowheads="1"/>
          </p:cNvPicPr>
          <p:nvPr/>
        </p:nvPicPr>
        <p:blipFill>
          <a:blip r:embed="rId2" cstate="print"/>
          <a:srcRect/>
          <a:stretch>
            <a:fillRect/>
          </a:stretch>
        </p:blipFill>
        <p:spPr bwMode="auto">
          <a:xfrm>
            <a:off x="0" y="-24"/>
            <a:ext cx="9144000" cy="6858000"/>
          </a:xfrm>
          <a:prstGeom prst="rect">
            <a:avLst/>
          </a:prstGeom>
          <a:noFill/>
          <a:ln w="9525">
            <a:noFill/>
            <a:miter lim="800000"/>
            <a:headEnd/>
            <a:tailEnd/>
          </a:ln>
        </p:spPr>
      </p:pic>
    </p:spTree>
    <p:extLst>
      <p:ext uri="{BB962C8B-B14F-4D97-AF65-F5344CB8AC3E}">
        <p14:creationId xmlns:p14="http://schemas.microsoft.com/office/powerpoint/2010/main" val="810972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ShowLetter-4"/>
          <p:cNvPicPr>
            <a:picLocks noChangeAspect="1" noChangeArrowheads="1"/>
          </p:cNvPicPr>
          <p:nvPr/>
        </p:nvPicPr>
        <p:blipFill>
          <a:blip r:embed="rId3">
            <a:extLst>
              <a:ext uri="{28A0092B-C50C-407E-A947-70E740481C1C}">
                <a14:useLocalDpi xmlns:a14="http://schemas.microsoft.com/office/drawing/2010/main" val="0"/>
              </a:ext>
            </a:extLst>
          </a:blip>
          <a:srcRect b="6447"/>
          <a:stretch>
            <a:fillRect/>
          </a:stretch>
        </p:blipFill>
        <p:spPr bwMode="auto">
          <a:xfrm>
            <a:off x="-76200" y="457200"/>
            <a:ext cx="9269413"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9234855"/>
      </p:ext>
    </p:extLst>
  </p:cSld>
  <p:clrMapOvr>
    <a:masterClrMapping/>
  </p:clrMapOvr>
  <p:transition advTm="2291">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0"/>
            <a:ext cx="8229600" cy="928688"/>
          </a:xfrm>
        </p:spPr>
        <p:txBody>
          <a:bodyPr/>
          <a:lstStyle/>
          <a:p>
            <a:pPr algn="ctr"/>
            <a:r>
              <a:rPr lang="fa-IR" altLang="en-US" sz="3600" smtClean="0">
                <a:solidFill>
                  <a:srgbClr val="C00000"/>
                </a:solidFill>
                <a:cs typeface="B Titr" panose="00000700000000000000" pitchFamily="2" charset="-78"/>
              </a:rPr>
              <a:t>ماشيني شدن و آسيب هاي كودكان</a:t>
            </a:r>
            <a:endParaRPr lang="en-US" altLang="en-US" sz="3600" smtClean="0">
              <a:solidFill>
                <a:srgbClr val="C00000"/>
              </a:solidFill>
              <a:cs typeface="B Titr" panose="00000700000000000000" pitchFamily="2" charset="-78"/>
            </a:endParaRPr>
          </a:p>
        </p:txBody>
      </p:sp>
      <p:sp>
        <p:nvSpPr>
          <p:cNvPr id="15363" name="Content Placeholder 2"/>
          <p:cNvSpPr>
            <a:spLocks noGrp="1"/>
          </p:cNvSpPr>
          <p:nvPr>
            <p:ph idx="1"/>
          </p:nvPr>
        </p:nvSpPr>
        <p:spPr>
          <a:xfrm>
            <a:off x="457200" y="908720"/>
            <a:ext cx="8229600" cy="5181600"/>
          </a:xfrm>
        </p:spPr>
        <p:txBody>
          <a:bodyPr>
            <a:noAutofit/>
          </a:bodyPr>
          <a:lstStyle/>
          <a:p>
            <a:pPr algn="justLow"/>
            <a:r>
              <a:rPr lang="fa-IR" altLang="en-US" sz="2500" b="1" dirty="0" smtClean="0">
                <a:cs typeface="B Lotus" panose="00000400000000000000" pitchFamily="2" charset="-78"/>
              </a:rPr>
              <a:t>اغلب رشد </a:t>
            </a:r>
            <a:r>
              <a:rPr lang="fa-IR" altLang="en-US" sz="2500" b="1" dirty="0" err="1" smtClean="0">
                <a:cs typeface="B Lotus" panose="00000400000000000000" pitchFamily="2" charset="-78"/>
              </a:rPr>
              <a:t>ماشيني‌سازي</a:t>
            </a:r>
            <a:r>
              <a:rPr lang="fa-IR" altLang="en-US" sz="2500" b="1" dirty="0" smtClean="0">
                <a:cs typeface="B Lotus" panose="00000400000000000000" pitchFamily="2" charset="-78"/>
              </a:rPr>
              <a:t> توام با </a:t>
            </a:r>
            <a:r>
              <a:rPr lang="fa-IR" altLang="en-US" sz="2500" b="1" dirty="0" err="1" smtClean="0">
                <a:cs typeface="B Lotus" panose="00000400000000000000" pitchFamily="2" charset="-78"/>
              </a:rPr>
              <a:t>حركت</a:t>
            </a:r>
            <a:r>
              <a:rPr lang="fa-IR" altLang="en-US" sz="2500" b="1" dirty="0" smtClean="0">
                <a:cs typeface="B Lotus" panose="00000400000000000000" pitchFamily="2" charset="-78"/>
              </a:rPr>
              <a:t> به </a:t>
            </a:r>
            <a:r>
              <a:rPr lang="fa-IR" altLang="en-US" sz="2500" b="1" dirty="0" err="1" smtClean="0">
                <a:cs typeface="B Lotus" panose="00000400000000000000" pitchFamily="2" charset="-78"/>
              </a:rPr>
              <a:t>سوي</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جهاني‌سازي</a:t>
            </a:r>
            <a:r>
              <a:rPr lang="fa-IR" altLang="en-US" sz="2500" b="1" dirty="0" smtClean="0">
                <a:cs typeface="B Lotus" panose="00000400000000000000" pitchFamily="2" charset="-78"/>
              </a:rPr>
              <a:t> و </a:t>
            </a:r>
            <a:r>
              <a:rPr lang="fa-IR" altLang="en-US" sz="2500" b="1" dirty="0" err="1" smtClean="0">
                <a:cs typeface="B Lotus" panose="00000400000000000000" pitchFamily="2" charset="-78"/>
              </a:rPr>
              <a:t>شهري‌سازي</a:t>
            </a:r>
            <a:r>
              <a:rPr lang="fa-IR" altLang="en-US" sz="2500" b="1" dirty="0" smtClean="0">
                <a:cs typeface="B Lotus" panose="00000400000000000000" pitchFamily="2" charset="-78"/>
              </a:rPr>
              <a:t> اتفاق </a:t>
            </a:r>
            <a:r>
              <a:rPr lang="fa-IR" altLang="en-US" sz="2500" b="1" dirty="0" err="1" smtClean="0">
                <a:cs typeface="B Lotus" panose="00000400000000000000" pitchFamily="2" charset="-78"/>
              </a:rPr>
              <a:t>مي‌افتد</a:t>
            </a:r>
            <a:r>
              <a:rPr lang="fa-IR" altLang="en-US" sz="2500" b="1" dirty="0" smtClean="0">
                <a:cs typeface="B Lotus" panose="00000400000000000000" pitchFamily="2" charset="-78"/>
              </a:rPr>
              <a:t>. تاثیر ماشینی سازی بر ایمنی </a:t>
            </a:r>
            <a:r>
              <a:rPr lang="fa-IR" altLang="en-US" sz="2500" b="1" dirty="0" err="1" smtClean="0">
                <a:cs typeface="B Lotus" panose="00000400000000000000" pitchFamily="2" charset="-78"/>
              </a:rPr>
              <a:t>کوکان</a:t>
            </a:r>
            <a:r>
              <a:rPr lang="fa-IR" altLang="en-US" sz="2500" b="1" dirty="0" smtClean="0">
                <a:cs typeface="B Lotus" panose="00000400000000000000" pitchFamily="2" charset="-78"/>
              </a:rPr>
              <a:t> نیازمند بررسی بیشتر است چون یکی از علل عمده </a:t>
            </a:r>
            <a:r>
              <a:rPr lang="fa-IR" altLang="en-US" sz="2500" b="1" dirty="0" err="1" smtClean="0">
                <a:cs typeface="B Lotus" panose="00000400000000000000" pitchFamily="2" charset="-78"/>
              </a:rPr>
              <a:t>آسيب</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هاي</a:t>
            </a:r>
            <a:r>
              <a:rPr lang="fa-IR" altLang="en-US" sz="2500" b="1" dirty="0" smtClean="0">
                <a:cs typeface="B Lotus" panose="00000400000000000000" pitchFamily="2" charset="-78"/>
              </a:rPr>
              <a:t> كودكان محسوب </a:t>
            </a:r>
            <a:r>
              <a:rPr lang="fa-IR" altLang="en-US" sz="2500" b="1" dirty="0" err="1" smtClean="0">
                <a:cs typeface="B Lotus" panose="00000400000000000000" pitchFamily="2" charset="-78"/>
              </a:rPr>
              <a:t>مي‌شود</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جاده‌ها</a:t>
            </a:r>
            <a:r>
              <a:rPr lang="fa-IR" altLang="en-US" sz="2500" b="1" dirty="0" smtClean="0">
                <a:cs typeface="B Lotus" panose="00000400000000000000" pitchFamily="2" charset="-78"/>
              </a:rPr>
              <a:t>، همواره محل </a:t>
            </a:r>
            <a:r>
              <a:rPr lang="fa-IR" altLang="en-US" sz="2500" b="1" dirty="0" err="1" smtClean="0">
                <a:cs typeface="B Lotus" panose="00000400000000000000" pitchFamily="2" charset="-78"/>
              </a:rPr>
              <a:t>خطرناكي</a:t>
            </a:r>
            <a:r>
              <a:rPr lang="fa-IR" altLang="en-US" sz="2500" b="1" dirty="0" smtClean="0">
                <a:cs typeface="B Lotus" panose="00000400000000000000" pitchFamily="2" charset="-78"/>
              </a:rPr>
              <a:t> براي کودکان است که </a:t>
            </a:r>
            <a:r>
              <a:rPr lang="fa-IR" altLang="en-US" sz="2500" b="1" dirty="0" err="1" smtClean="0">
                <a:cs typeface="B Lotus" panose="00000400000000000000" pitchFamily="2" charset="-78"/>
              </a:rPr>
              <a:t>افزايش</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سريع</a:t>
            </a:r>
            <a:r>
              <a:rPr lang="fa-IR" altLang="en-US" sz="2500" b="1" dirty="0" smtClean="0">
                <a:cs typeface="B Lotus" panose="00000400000000000000" pitchFamily="2" charset="-78"/>
              </a:rPr>
              <a:t> بار </a:t>
            </a:r>
            <a:r>
              <a:rPr lang="fa-IR" altLang="en-US" sz="2500" b="1" dirty="0" err="1" smtClean="0">
                <a:cs typeface="B Lotus" panose="00000400000000000000" pitchFamily="2" charset="-78"/>
              </a:rPr>
              <a:t>ترافيك</a:t>
            </a:r>
            <a:r>
              <a:rPr lang="fa-IR" altLang="en-US" sz="2500" b="1" dirty="0" smtClean="0">
                <a:cs typeface="B Lotus" panose="00000400000000000000" pitchFamily="2" charset="-78"/>
              </a:rPr>
              <a:t> و </a:t>
            </a:r>
            <a:r>
              <a:rPr lang="fa-IR" altLang="en-US" sz="2500" b="1" dirty="0" err="1" smtClean="0">
                <a:cs typeface="B Lotus" panose="00000400000000000000" pitchFamily="2" charset="-78"/>
              </a:rPr>
              <a:t>گرايش</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سيستم‌هاي</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ترابري</a:t>
            </a:r>
            <a:r>
              <a:rPr lang="fa-IR" altLang="en-US" sz="2500" b="1" dirty="0" smtClean="0">
                <a:cs typeface="B Lotus" panose="00000400000000000000" pitchFamily="2" charset="-78"/>
              </a:rPr>
              <a:t> جهان به </a:t>
            </a:r>
            <a:r>
              <a:rPr lang="fa-IR" altLang="en-US" sz="2500" b="1" dirty="0" err="1" smtClean="0">
                <a:cs typeface="B Lotus" panose="00000400000000000000" pitchFamily="2" charset="-78"/>
              </a:rPr>
              <a:t>جاده‌ها</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اين</a:t>
            </a:r>
            <a:r>
              <a:rPr lang="fa-IR" altLang="en-US" sz="2500" b="1" dirty="0" smtClean="0">
                <a:cs typeface="B Lotus" panose="00000400000000000000" pitchFamily="2" charset="-78"/>
              </a:rPr>
              <a:t> معضل را </a:t>
            </a:r>
            <a:r>
              <a:rPr lang="fa-IR" altLang="en-US" sz="2500" b="1" dirty="0" err="1" smtClean="0">
                <a:cs typeface="B Lotus" panose="00000400000000000000" pitchFamily="2" charset="-78"/>
              </a:rPr>
              <a:t>جدي‌تر</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مي</a:t>
            </a:r>
            <a:r>
              <a:rPr lang="fa-IR" altLang="en-US" sz="2500" b="1" dirty="0" smtClean="0">
                <a:cs typeface="B Lotus" panose="00000400000000000000" pitchFamily="2" charset="-78"/>
              </a:rPr>
              <a:t>‌ سازد. </a:t>
            </a:r>
            <a:r>
              <a:rPr lang="fa-IR" altLang="en-US" sz="2500" b="1" dirty="0" smtClean="0">
                <a:solidFill>
                  <a:srgbClr val="FF0000"/>
                </a:solidFill>
                <a:cs typeface="B Lotus" panose="00000400000000000000" pitchFamily="2" charset="-78"/>
              </a:rPr>
              <a:t>موارد مرگ و آسیب حاصل از حوادث </a:t>
            </a:r>
            <a:r>
              <a:rPr lang="fa-IR" altLang="en-US" sz="2500" b="1" dirty="0" err="1" smtClean="0">
                <a:solidFill>
                  <a:srgbClr val="FF0000"/>
                </a:solidFill>
                <a:cs typeface="B Lotus" panose="00000400000000000000" pitchFamily="2" charset="-78"/>
              </a:rPr>
              <a:t>جاده‌اي</a:t>
            </a:r>
            <a:r>
              <a:rPr lang="fa-IR" altLang="en-US" sz="2500" b="1" dirty="0" smtClean="0">
                <a:solidFill>
                  <a:srgbClr val="FF0000"/>
                </a:solidFill>
                <a:cs typeface="B Lotus" panose="00000400000000000000" pitchFamily="2" charset="-78"/>
              </a:rPr>
              <a:t> در سراسر </a:t>
            </a:r>
            <a:r>
              <a:rPr lang="fa-IR" altLang="en-US" sz="2500" b="1" dirty="0" err="1" smtClean="0">
                <a:solidFill>
                  <a:srgbClr val="FF0000"/>
                </a:solidFill>
                <a:cs typeface="B Lotus" panose="00000400000000000000" pitchFamily="2" charset="-78"/>
              </a:rPr>
              <a:t>دنيا</a:t>
            </a:r>
            <a:r>
              <a:rPr lang="fa-IR" altLang="en-US" sz="2500" b="1" dirty="0" smtClean="0">
                <a:solidFill>
                  <a:srgbClr val="FF0000"/>
                </a:solidFill>
                <a:cs typeface="B Lotus" panose="00000400000000000000" pitchFamily="2" charset="-78"/>
              </a:rPr>
              <a:t> </a:t>
            </a:r>
            <a:r>
              <a:rPr lang="fa-IR" altLang="en-US" sz="2500" b="1" dirty="0" err="1" smtClean="0">
                <a:solidFill>
                  <a:srgbClr val="FF0000"/>
                </a:solidFill>
                <a:cs typeface="B Lotus" panose="00000400000000000000" pitchFamily="2" charset="-78"/>
              </a:rPr>
              <a:t>بين</a:t>
            </a:r>
            <a:r>
              <a:rPr lang="fa-IR" altLang="en-US" sz="2500" b="1" dirty="0" smtClean="0">
                <a:solidFill>
                  <a:srgbClr val="FF0000"/>
                </a:solidFill>
                <a:cs typeface="B Lotus" panose="00000400000000000000" pitchFamily="2" charset="-78"/>
              </a:rPr>
              <a:t> </a:t>
            </a:r>
            <a:r>
              <a:rPr lang="fa-IR" altLang="en-US" sz="2500" b="1" dirty="0" err="1" smtClean="0">
                <a:solidFill>
                  <a:srgbClr val="FF0000"/>
                </a:solidFill>
                <a:cs typeface="B Lotus" panose="00000400000000000000" pitchFamily="2" charset="-78"/>
              </a:rPr>
              <a:t>سال‌هاي</a:t>
            </a:r>
            <a:r>
              <a:rPr lang="fa-IR" altLang="en-US" sz="2500" b="1" dirty="0" smtClean="0">
                <a:solidFill>
                  <a:srgbClr val="FF0000"/>
                </a:solidFill>
                <a:cs typeface="B Lotus" panose="00000400000000000000" pitchFamily="2" charset="-78"/>
              </a:rPr>
              <a:t> 1990 تا 2020 به 67 درصد خواهد </a:t>
            </a:r>
            <a:r>
              <a:rPr lang="fa-IR" altLang="en-US" sz="2500" b="1" dirty="0" err="1" smtClean="0">
                <a:solidFill>
                  <a:srgbClr val="FF0000"/>
                </a:solidFill>
                <a:cs typeface="B Lotus" panose="00000400000000000000" pitchFamily="2" charset="-78"/>
              </a:rPr>
              <a:t>رسيد</a:t>
            </a:r>
            <a:r>
              <a:rPr lang="fa-IR" altLang="en-US" sz="2500" b="1" dirty="0" smtClean="0">
                <a:solidFill>
                  <a:srgbClr val="FF0000"/>
                </a:solidFill>
                <a:cs typeface="B Lotus" panose="00000400000000000000" pitchFamily="2" charset="-78"/>
              </a:rPr>
              <a:t>. </a:t>
            </a:r>
            <a:endParaRPr lang="en-US" altLang="en-US" sz="2500" b="1" dirty="0" smtClean="0">
              <a:solidFill>
                <a:srgbClr val="FF0000"/>
              </a:solidFill>
              <a:cs typeface="B Lotus" panose="00000400000000000000" pitchFamily="2" charset="-78"/>
            </a:endParaRPr>
          </a:p>
          <a:p>
            <a:pPr algn="justLow"/>
            <a:r>
              <a:rPr lang="fa-IR" altLang="en-US" sz="2500" b="1" dirty="0" smtClean="0">
                <a:cs typeface="B Lotus" panose="00000400000000000000" pitchFamily="2" charset="-78"/>
              </a:rPr>
              <a:t>اصلاح </a:t>
            </a:r>
            <a:r>
              <a:rPr lang="fa-IR" altLang="en-US" sz="2500" b="1" dirty="0" err="1" smtClean="0">
                <a:cs typeface="B Lotus" panose="00000400000000000000" pitchFamily="2" charset="-78"/>
              </a:rPr>
              <a:t>سيستم‌هاي</a:t>
            </a:r>
            <a:r>
              <a:rPr lang="fa-IR" altLang="en-US" sz="2500" b="1" dirty="0" smtClean="0">
                <a:cs typeface="B Lotus" panose="00000400000000000000" pitchFamily="2" charset="-78"/>
              </a:rPr>
              <a:t> حمل و نقل و </a:t>
            </a:r>
            <a:r>
              <a:rPr lang="fa-IR" altLang="en-US" sz="2500" b="1" dirty="0" err="1" smtClean="0">
                <a:cs typeface="B Lotus" panose="00000400000000000000" pitchFamily="2" charset="-78"/>
              </a:rPr>
              <a:t>طراحي</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زيرساخت‌هاي</a:t>
            </a:r>
            <a:r>
              <a:rPr lang="fa-IR" altLang="en-US" sz="2500" b="1" dirty="0" smtClean="0">
                <a:cs typeface="B Lotus" panose="00000400000000000000" pitchFamily="2" charset="-78"/>
              </a:rPr>
              <a:t> مناسب براي </a:t>
            </a:r>
            <a:r>
              <a:rPr lang="fa-IR" altLang="en-US" sz="2500" b="1" dirty="0" err="1" smtClean="0">
                <a:cs typeface="B Lotus" panose="00000400000000000000" pitchFamily="2" charset="-78"/>
              </a:rPr>
              <a:t>جاده‌ها</a:t>
            </a:r>
            <a:r>
              <a:rPr lang="fa-IR" altLang="en-US" sz="2500" b="1" dirty="0" smtClean="0">
                <a:cs typeface="B Lotus" panose="00000400000000000000" pitchFamily="2" charset="-78"/>
              </a:rPr>
              <a:t> از </a:t>
            </a:r>
            <a:r>
              <a:rPr lang="fa-IR" altLang="en-US" sz="2500" b="1" dirty="0" err="1" smtClean="0">
                <a:cs typeface="B Lotus" panose="00000400000000000000" pitchFamily="2" charset="-78"/>
              </a:rPr>
              <a:t>تدابير</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اساسي</a:t>
            </a:r>
            <a:r>
              <a:rPr lang="fa-IR" altLang="en-US" sz="2500" b="1" dirty="0" smtClean="0">
                <a:cs typeface="B Lotus" panose="00000400000000000000" pitchFamily="2" charset="-78"/>
              </a:rPr>
              <a:t> براي توسعه </a:t>
            </a:r>
            <a:r>
              <a:rPr lang="fa-IR" altLang="en-US" sz="2500" b="1" dirty="0" err="1" smtClean="0">
                <a:cs typeface="B Lotus" panose="00000400000000000000" pitchFamily="2" charset="-78"/>
              </a:rPr>
              <a:t>ترابري</a:t>
            </a:r>
            <a:r>
              <a:rPr lang="fa-IR" altLang="en-US" sz="2500" b="1" dirty="0" smtClean="0">
                <a:cs typeface="B Lotus" panose="00000400000000000000" pitchFamily="2" charset="-78"/>
              </a:rPr>
              <a:t> سالم و </a:t>
            </a:r>
            <a:r>
              <a:rPr lang="fa-IR" altLang="en-US" sz="2500" b="1" dirty="0" err="1" smtClean="0">
                <a:cs typeface="B Lotus" panose="00000400000000000000" pitchFamily="2" charset="-78"/>
              </a:rPr>
              <a:t>ايمن</a:t>
            </a:r>
            <a:r>
              <a:rPr lang="fa-IR" altLang="en-US" sz="2500" b="1" dirty="0" smtClean="0">
                <a:cs typeface="B Lotus" panose="00000400000000000000" pitchFamily="2" charset="-78"/>
              </a:rPr>
              <a:t> محسوب </a:t>
            </a:r>
            <a:r>
              <a:rPr lang="fa-IR" altLang="en-US" sz="2500" b="1" dirty="0" err="1" smtClean="0">
                <a:cs typeface="B Lotus" panose="00000400000000000000" pitchFamily="2" charset="-78"/>
              </a:rPr>
              <a:t>مي‌شوند</a:t>
            </a:r>
            <a:r>
              <a:rPr lang="fa-IR" altLang="en-US" sz="2500" b="1" dirty="0" smtClean="0">
                <a:cs typeface="B Lotus" panose="00000400000000000000" pitchFamily="2" charset="-78"/>
              </a:rPr>
              <a:t>. برای مثال در </a:t>
            </a:r>
            <a:r>
              <a:rPr lang="fa-IR" altLang="en-US" sz="2500" b="1" dirty="0" err="1" smtClean="0">
                <a:cs typeface="B Lotus" panose="00000400000000000000" pitchFamily="2" charset="-78"/>
              </a:rPr>
              <a:t>مراكش</a:t>
            </a:r>
            <a:r>
              <a:rPr lang="fa-IR" altLang="en-US" sz="2500" b="1" dirty="0" smtClean="0">
                <a:cs typeface="B Lotus" panose="00000400000000000000" pitchFamily="2" charset="-78"/>
              </a:rPr>
              <a:t>، احداث </a:t>
            </a:r>
            <a:r>
              <a:rPr lang="fa-IR" altLang="en-US" sz="2500" b="1" dirty="0" err="1" smtClean="0">
                <a:cs typeface="B Lotus" panose="00000400000000000000" pitchFamily="2" charset="-78"/>
              </a:rPr>
              <a:t>جاده‌هاي</a:t>
            </a:r>
            <a:r>
              <a:rPr lang="fa-IR" altLang="en-US" sz="2500" b="1" dirty="0" smtClean="0">
                <a:cs typeface="B Lotus" panose="00000400000000000000" pitchFamily="2" charset="-78"/>
              </a:rPr>
              <a:t> آسفالت با </a:t>
            </a:r>
            <a:r>
              <a:rPr lang="fa-IR" altLang="en-US" sz="2500" b="1" dirty="0" err="1" smtClean="0">
                <a:cs typeface="B Lotus" panose="00000400000000000000" pitchFamily="2" charset="-78"/>
              </a:rPr>
              <a:t>افزايش</a:t>
            </a:r>
            <a:r>
              <a:rPr lang="fa-IR" altLang="en-US" sz="2500" b="1" dirty="0" smtClean="0">
                <a:cs typeface="B Lotus" panose="00000400000000000000" pitchFamily="2" charset="-78"/>
              </a:rPr>
              <a:t> اقبال کودکان به مدارس مرتبط است. </a:t>
            </a:r>
            <a:r>
              <a:rPr lang="fa-IR" altLang="en-US" sz="2500" b="1" dirty="0" err="1" smtClean="0">
                <a:cs typeface="B Lotus" panose="00000400000000000000" pitchFamily="2" charset="-78"/>
              </a:rPr>
              <a:t>افزايش</a:t>
            </a:r>
            <a:r>
              <a:rPr lang="fa-IR" altLang="en-US" sz="2500" b="1" dirty="0" smtClean="0">
                <a:cs typeface="B Lotus" panose="00000400000000000000" pitchFamily="2" charset="-78"/>
              </a:rPr>
              <a:t> حجم </a:t>
            </a:r>
            <a:r>
              <a:rPr lang="fa-IR" altLang="en-US" sz="2500" b="1" dirty="0" err="1" smtClean="0">
                <a:cs typeface="B Lotus" panose="00000400000000000000" pitchFamily="2" charset="-78"/>
              </a:rPr>
              <a:t>زيرساخت‌هاي</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جاده‌اي</a:t>
            </a:r>
            <a:r>
              <a:rPr lang="fa-IR" altLang="en-US" sz="2500" b="1" dirty="0" smtClean="0">
                <a:cs typeface="B Lotus" panose="00000400000000000000" pitchFamily="2" charset="-78"/>
              </a:rPr>
              <a:t> در </a:t>
            </a:r>
            <a:r>
              <a:rPr lang="fa-IR" altLang="en-US" sz="2500" b="1" dirty="0" err="1" smtClean="0">
                <a:cs typeface="B Lotus" panose="00000400000000000000" pitchFamily="2" charset="-78"/>
              </a:rPr>
              <a:t>آفريقا</a:t>
            </a:r>
            <a:r>
              <a:rPr lang="fa-IR" altLang="en-US" sz="2500" b="1" dirty="0" smtClean="0">
                <a:cs typeface="B Lotus" panose="00000400000000000000" pitchFamily="2" charset="-78"/>
              </a:rPr>
              <a:t> به عنوان تحقق </a:t>
            </a:r>
            <a:r>
              <a:rPr lang="fa-IR" altLang="en-US" sz="2500" b="1" dirty="0" err="1" smtClean="0">
                <a:cs typeface="B Lotus" panose="00000400000000000000" pitchFamily="2" charset="-78"/>
              </a:rPr>
              <a:t>بخشي</a:t>
            </a:r>
            <a:r>
              <a:rPr lang="fa-IR" altLang="en-US" sz="2500" b="1" dirty="0" smtClean="0">
                <a:cs typeface="B Lotus" panose="00000400000000000000" pitchFamily="2" charset="-78"/>
              </a:rPr>
              <a:t> از اهداف توسعه هزاره در نظر گرفته شده است و </a:t>
            </a:r>
            <a:r>
              <a:rPr lang="fa-IR" altLang="en-US" sz="2500" b="1" dirty="0" smtClean="0">
                <a:solidFill>
                  <a:srgbClr val="FF0000"/>
                </a:solidFill>
                <a:cs typeface="B Lotus" panose="00000400000000000000" pitchFamily="2" charset="-78"/>
              </a:rPr>
              <a:t>خنده دار خواهد بود </a:t>
            </a:r>
            <a:r>
              <a:rPr lang="fa-IR" altLang="en-US" sz="2500" b="1" dirty="0" err="1" smtClean="0">
                <a:solidFill>
                  <a:srgbClr val="FF0000"/>
                </a:solidFill>
                <a:cs typeface="B Lotus" panose="00000400000000000000" pitchFamily="2" charset="-78"/>
              </a:rPr>
              <a:t>كه</a:t>
            </a:r>
            <a:r>
              <a:rPr lang="fa-IR" altLang="en-US" sz="2500" b="1" dirty="0" smtClean="0">
                <a:solidFill>
                  <a:srgbClr val="FF0000"/>
                </a:solidFill>
                <a:cs typeface="B Lotus" panose="00000400000000000000" pitchFamily="2" charset="-78"/>
              </a:rPr>
              <a:t> </a:t>
            </a:r>
            <a:r>
              <a:rPr lang="fa-IR" altLang="en-US" sz="2500" b="1" dirty="0" err="1" smtClean="0">
                <a:solidFill>
                  <a:srgbClr val="FF0000"/>
                </a:solidFill>
                <a:cs typeface="B Lotus" panose="00000400000000000000" pitchFamily="2" charset="-78"/>
              </a:rPr>
              <a:t>پيگيري</a:t>
            </a:r>
            <a:r>
              <a:rPr lang="fa-IR" altLang="en-US" sz="2500" b="1" dirty="0" smtClean="0">
                <a:solidFill>
                  <a:srgbClr val="FF0000"/>
                </a:solidFill>
                <a:cs typeface="B Lotus" panose="00000400000000000000" pitchFamily="2" charset="-78"/>
              </a:rPr>
              <a:t> تحقق اهداف توسعه‌ هزاره بدون توجه به موضوعات سلامت و ایمنی، در </a:t>
            </a:r>
            <a:r>
              <a:rPr lang="fa-IR" altLang="en-US" sz="2500" b="1" dirty="0" err="1" smtClean="0">
                <a:solidFill>
                  <a:srgbClr val="FF0000"/>
                </a:solidFill>
                <a:cs typeface="B Lotus" panose="00000400000000000000" pitchFamily="2" charset="-78"/>
              </a:rPr>
              <a:t>نهايت</a:t>
            </a:r>
            <a:r>
              <a:rPr lang="fa-IR" altLang="en-US" sz="2500" b="1" dirty="0" smtClean="0">
                <a:solidFill>
                  <a:srgbClr val="FF0000"/>
                </a:solidFill>
                <a:cs typeface="B Lotus" panose="00000400000000000000" pitchFamily="2" charset="-78"/>
              </a:rPr>
              <a:t> به </a:t>
            </a:r>
            <a:r>
              <a:rPr lang="fa-IR" altLang="en-US" sz="2500" b="1" dirty="0" err="1" smtClean="0">
                <a:solidFill>
                  <a:srgbClr val="FF0000"/>
                </a:solidFill>
                <a:cs typeface="B Lotus" panose="00000400000000000000" pitchFamily="2" charset="-78"/>
              </a:rPr>
              <a:t>افزايش</a:t>
            </a:r>
            <a:r>
              <a:rPr lang="fa-IR" altLang="en-US" sz="2500" b="1" dirty="0" smtClean="0">
                <a:solidFill>
                  <a:srgbClr val="FF0000"/>
                </a:solidFill>
                <a:cs typeface="B Lotus" panose="00000400000000000000" pitchFamily="2" charset="-78"/>
              </a:rPr>
              <a:t> تصادفات </a:t>
            </a:r>
            <a:r>
              <a:rPr lang="fa-IR" altLang="en-US" sz="2500" b="1" dirty="0" err="1" smtClean="0">
                <a:solidFill>
                  <a:srgbClr val="FF0000"/>
                </a:solidFill>
                <a:cs typeface="B Lotus" panose="00000400000000000000" pitchFamily="2" charset="-78"/>
              </a:rPr>
              <a:t>جاده‌اي</a:t>
            </a:r>
            <a:r>
              <a:rPr lang="fa-IR" altLang="en-US" sz="2500" b="1" dirty="0" smtClean="0">
                <a:solidFill>
                  <a:srgbClr val="FF0000"/>
                </a:solidFill>
                <a:cs typeface="B Lotus" panose="00000400000000000000" pitchFamily="2" charset="-78"/>
              </a:rPr>
              <a:t> منجر به فوت كودكان </a:t>
            </a:r>
            <a:r>
              <a:rPr lang="fa-IR" altLang="en-US" sz="2500" b="1" dirty="0" err="1" smtClean="0">
                <a:solidFill>
                  <a:srgbClr val="FF0000"/>
                </a:solidFill>
                <a:cs typeface="B Lotus" panose="00000400000000000000" pitchFamily="2" charset="-78"/>
              </a:rPr>
              <a:t>يا</a:t>
            </a:r>
            <a:r>
              <a:rPr lang="fa-IR" altLang="en-US" sz="2500" b="1" dirty="0" smtClean="0">
                <a:solidFill>
                  <a:srgbClr val="FF0000"/>
                </a:solidFill>
                <a:cs typeface="B Lotus" panose="00000400000000000000" pitchFamily="2" charset="-78"/>
              </a:rPr>
              <a:t> </a:t>
            </a:r>
            <a:r>
              <a:rPr lang="fa-IR" altLang="en-US" sz="2500" b="1" dirty="0" err="1" smtClean="0">
                <a:solidFill>
                  <a:srgbClr val="FF0000"/>
                </a:solidFill>
                <a:cs typeface="B Lotus" panose="00000400000000000000" pitchFamily="2" charset="-78"/>
              </a:rPr>
              <a:t>افزايش</a:t>
            </a:r>
            <a:r>
              <a:rPr lang="fa-IR" altLang="en-US" sz="2500" b="1" dirty="0" smtClean="0">
                <a:solidFill>
                  <a:srgbClr val="FF0000"/>
                </a:solidFill>
                <a:cs typeface="B Lotus" panose="00000400000000000000" pitchFamily="2" charset="-78"/>
              </a:rPr>
              <a:t> </a:t>
            </a:r>
            <a:r>
              <a:rPr lang="fa-IR" altLang="en-US" sz="2500" b="1" dirty="0" err="1" smtClean="0">
                <a:solidFill>
                  <a:srgbClr val="FF0000"/>
                </a:solidFill>
                <a:cs typeface="B Lotus" panose="00000400000000000000" pitchFamily="2" charset="-78"/>
              </a:rPr>
              <a:t>آلودگي</a:t>
            </a:r>
            <a:r>
              <a:rPr lang="fa-IR" altLang="en-US" sz="2500" b="1" dirty="0" smtClean="0">
                <a:solidFill>
                  <a:srgbClr val="FF0000"/>
                </a:solidFill>
                <a:cs typeface="B Lotus" panose="00000400000000000000" pitchFamily="2" charset="-78"/>
              </a:rPr>
              <a:t> هوا ختم شود. </a:t>
            </a:r>
            <a:endParaRPr lang="en-US" altLang="en-US" sz="2500" b="1" dirty="0" smtClean="0">
              <a:solidFill>
                <a:srgbClr val="FF0000"/>
              </a:solidFill>
              <a:cs typeface="B Lotus" panose="00000400000000000000" pitchFamily="2" charset="-78"/>
            </a:endParaRPr>
          </a:p>
          <a:p>
            <a:pPr>
              <a:buFont typeface="Wingdings 2" panose="05020102010507070707" pitchFamily="18" charset="2"/>
              <a:buNone/>
            </a:pPr>
            <a:endParaRPr lang="en-US" altLang="en-US" sz="2500" dirty="0" smtClean="0">
              <a:cs typeface="Majalla UI"/>
            </a:endParaRPr>
          </a:p>
        </p:txBody>
      </p:sp>
    </p:spTree>
    <p:extLst>
      <p:ext uri="{BB962C8B-B14F-4D97-AF65-F5344CB8AC3E}">
        <p14:creationId xmlns:p14="http://schemas.microsoft.com/office/powerpoint/2010/main" val="2547439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0"/>
            <a:ext cx="8229600" cy="857250"/>
          </a:xfrm>
        </p:spPr>
        <p:txBody>
          <a:bodyPr/>
          <a:lstStyle/>
          <a:p>
            <a:pPr algn="ctr"/>
            <a:r>
              <a:rPr lang="fa-IR" altLang="en-US" sz="3600" smtClean="0">
                <a:solidFill>
                  <a:srgbClr val="C00000"/>
                </a:solidFill>
                <a:cs typeface="B Titr" panose="00000700000000000000" pitchFamily="2" charset="-78"/>
              </a:rPr>
              <a:t>تغييرات زيست محيطي و آسيب هاي كودكان</a:t>
            </a:r>
            <a:endParaRPr lang="en-US" altLang="en-US" sz="3600" smtClean="0">
              <a:solidFill>
                <a:srgbClr val="C00000"/>
              </a:solidFill>
              <a:cs typeface="B Titr" panose="00000700000000000000" pitchFamily="2" charset="-78"/>
            </a:endParaRPr>
          </a:p>
        </p:txBody>
      </p:sp>
      <p:sp>
        <p:nvSpPr>
          <p:cNvPr id="16387" name="Content Placeholder 2"/>
          <p:cNvSpPr>
            <a:spLocks noGrp="1"/>
          </p:cNvSpPr>
          <p:nvPr>
            <p:ph idx="1"/>
          </p:nvPr>
        </p:nvSpPr>
        <p:spPr>
          <a:xfrm>
            <a:off x="457200" y="912837"/>
            <a:ext cx="8229600" cy="5324475"/>
          </a:xfrm>
        </p:spPr>
        <p:txBody>
          <a:bodyPr>
            <a:noAutofit/>
          </a:bodyPr>
          <a:lstStyle/>
          <a:p>
            <a:pPr algn="justLow"/>
            <a:r>
              <a:rPr lang="fa-IR" altLang="en-US" sz="2300" b="1" dirty="0" smtClean="0">
                <a:cs typeface="B Lotus" panose="00000400000000000000" pitchFamily="2" charset="-78"/>
              </a:rPr>
              <a:t>تحت </a:t>
            </a:r>
            <a:r>
              <a:rPr lang="fa-IR" altLang="en-US" sz="2300" b="1" dirty="0" err="1" smtClean="0">
                <a:cs typeface="B Lotus" panose="00000400000000000000" pitchFamily="2" charset="-78"/>
              </a:rPr>
              <a:t>تاثير</a:t>
            </a:r>
            <a:r>
              <a:rPr lang="fa-IR" altLang="en-US" sz="2300" b="1" dirty="0" smtClean="0">
                <a:cs typeface="B Lotus" panose="00000400000000000000" pitchFamily="2" charset="-78"/>
              </a:rPr>
              <a:t> آثار </a:t>
            </a:r>
            <a:r>
              <a:rPr lang="fa-IR" altLang="en-US" sz="2300" b="1" dirty="0" err="1" smtClean="0">
                <a:cs typeface="B Lotus" panose="00000400000000000000" pitchFamily="2" charset="-78"/>
              </a:rPr>
              <a:t>جهاني</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تغييرات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اقليمي</a:t>
            </a:r>
            <a:r>
              <a:rPr lang="fa-IR" altLang="en-US" sz="2300" b="1" dirty="0" smtClean="0">
                <a:cs typeface="B Lotus" panose="00000400000000000000" pitchFamily="2" charset="-78"/>
              </a:rPr>
              <a:t>، رشد ابعاد و </a:t>
            </a:r>
            <a:r>
              <a:rPr lang="fa-IR" altLang="en-US" sz="2300" b="1" dirty="0" err="1" smtClean="0">
                <a:cs typeface="B Lotus" panose="00000400000000000000" pitchFamily="2" charset="-78"/>
              </a:rPr>
              <a:t>پيچيدگي‌هاي</a:t>
            </a:r>
            <a:r>
              <a:rPr lang="fa-IR" altLang="en-US" sz="2300" b="1" dirty="0" smtClean="0">
                <a:cs typeface="B Lotus" panose="00000400000000000000" pitchFamily="2" charset="-78"/>
              </a:rPr>
              <a:t> خطرات </a:t>
            </a:r>
            <a:r>
              <a:rPr lang="fa-IR" altLang="en-US" sz="2300" b="1" dirty="0" err="1" smtClean="0">
                <a:cs typeface="B Lotus" panose="00000400000000000000" pitchFamily="2" charset="-78"/>
              </a:rPr>
              <a:t>زيست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محيطي</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نيز</a:t>
            </a:r>
            <a:r>
              <a:rPr lang="fa-IR" altLang="en-US" sz="2300" b="1" dirty="0" smtClean="0">
                <a:cs typeface="B Lotus" panose="00000400000000000000" pitchFamily="2" charset="-78"/>
              </a:rPr>
              <a:t> شتاب </a:t>
            </a:r>
            <a:r>
              <a:rPr lang="fa-IR" altLang="en-US" sz="2300" b="1" dirty="0" err="1" smtClean="0">
                <a:cs typeface="B Lotus" panose="00000400000000000000" pitchFamily="2" charset="-78"/>
              </a:rPr>
              <a:t>مي‌گيرد</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هيات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تغييرات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اقليمي</a:t>
            </a:r>
            <a:r>
              <a:rPr lang="fa-IR" altLang="en-US" sz="2300" b="1" dirty="0" smtClean="0">
                <a:cs typeface="B Lotus" panose="00000400000000000000" pitchFamily="2" charset="-78"/>
              </a:rPr>
              <a:t>، بسته به </a:t>
            </a:r>
            <a:r>
              <a:rPr lang="fa-IR" altLang="en-US" sz="2300" b="1" dirty="0" err="1" smtClean="0">
                <a:cs typeface="B Lotus" panose="00000400000000000000" pitchFamily="2" charset="-78"/>
              </a:rPr>
              <a:t>آينده</a:t>
            </a:r>
            <a:r>
              <a:rPr lang="fa-IR" altLang="en-US" sz="2300" b="1" dirty="0" smtClean="0">
                <a:cs typeface="B Lotus" panose="00000400000000000000" pitchFamily="2" charset="-78"/>
              </a:rPr>
              <a:t> انتشار </a:t>
            </a:r>
            <a:r>
              <a:rPr lang="fa-IR" altLang="en-US" sz="2300" b="1" dirty="0" err="1" smtClean="0">
                <a:cs typeface="B Lotus" panose="00000400000000000000" pitchFamily="2" charset="-78"/>
              </a:rPr>
              <a:t>كربن</a:t>
            </a:r>
            <a:r>
              <a:rPr lang="fa-IR" altLang="en-US" sz="2300" b="1" dirty="0" smtClean="0">
                <a:cs typeface="B Lotus" panose="00000400000000000000" pitchFamily="2" charset="-78"/>
              </a:rPr>
              <a:t> در زمین، </a:t>
            </a:r>
            <a:r>
              <a:rPr lang="fa-IR" altLang="en-US" sz="2300" b="1" dirty="0" smtClean="0">
                <a:solidFill>
                  <a:srgbClr val="FF0000"/>
                </a:solidFill>
                <a:cs typeface="B Lotus" panose="00000400000000000000" pitchFamily="2" charset="-78"/>
              </a:rPr>
              <a:t>افزايش1/5تا 6 درجه </a:t>
            </a:r>
            <a:r>
              <a:rPr lang="fa-IR" altLang="en-US" sz="2300" b="1" dirty="0" err="1" smtClean="0">
                <a:solidFill>
                  <a:srgbClr val="FF0000"/>
                </a:solidFill>
                <a:cs typeface="B Lotus" panose="00000400000000000000" pitchFamily="2" charset="-78"/>
              </a:rPr>
              <a:t>سانتي‌گرادی</a:t>
            </a:r>
            <a:r>
              <a:rPr lang="fa-IR" altLang="en-US" sz="2300" b="1" dirty="0" smtClean="0">
                <a:solidFill>
                  <a:srgbClr val="FF0000"/>
                </a:solidFill>
                <a:cs typeface="B Lotus" panose="00000400000000000000" pitchFamily="2" charset="-78"/>
              </a:rPr>
              <a:t> دمای زمین </a:t>
            </a:r>
            <a:r>
              <a:rPr lang="fa-IR" altLang="en-US" sz="2300" b="1" dirty="0" smtClean="0">
                <a:cs typeface="B Lotus" panose="00000400000000000000" pitchFamily="2" charset="-78"/>
              </a:rPr>
              <a:t>را </a:t>
            </a:r>
            <a:r>
              <a:rPr lang="fa-IR" altLang="en-US" sz="2300" b="1" dirty="0" err="1" smtClean="0">
                <a:cs typeface="B Lotus" panose="00000400000000000000" pitchFamily="2" charset="-78"/>
              </a:rPr>
              <a:t>پيش‌بيني</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كرده</a:t>
            </a:r>
            <a:r>
              <a:rPr lang="fa-IR" altLang="en-US" sz="2300" b="1" dirty="0" smtClean="0">
                <a:cs typeface="B Lotus" panose="00000400000000000000" pitchFamily="2" charset="-78"/>
              </a:rPr>
              <a:t>‌ است. </a:t>
            </a:r>
          </a:p>
          <a:p>
            <a:pPr algn="justLow"/>
            <a:r>
              <a:rPr lang="fa-IR" altLang="en-US" sz="2300" b="1" dirty="0" err="1" smtClean="0">
                <a:solidFill>
                  <a:srgbClr val="FF0000"/>
                </a:solidFill>
                <a:cs typeface="B Lotus" panose="00000400000000000000" pitchFamily="2" charset="-78"/>
              </a:rPr>
              <a:t>تاثيرتغييرات</a:t>
            </a:r>
            <a:r>
              <a:rPr lang="fa-IR" altLang="en-US" sz="2300" b="1" dirty="0" smtClean="0">
                <a:solidFill>
                  <a:srgbClr val="FF0000"/>
                </a:solidFill>
                <a:cs typeface="B Lotus" panose="00000400000000000000" pitchFamily="2" charset="-78"/>
              </a:rPr>
              <a:t> آب </a:t>
            </a:r>
            <a:r>
              <a:rPr lang="fa-IR" altLang="en-US" sz="2300" b="1" dirty="0" err="1" smtClean="0">
                <a:solidFill>
                  <a:srgbClr val="FF0000"/>
                </a:solidFill>
                <a:cs typeface="B Lotus" panose="00000400000000000000" pitchFamily="2" charset="-78"/>
              </a:rPr>
              <a:t>هوايي</a:t>
            </a:r>
            <a:r>
              <a:rPr lang="fa-IR" altLang="en-US" sz="2300" b="1" dirty="0" smtClean="0">
                <a:solidFill>
                  <a:srgbClr val="FF0000"/>
                </a:solidFill>
                <a:cs typeface="B Lotus" panose="00000400000000000000" pitchFamily="2" charset="-78"/>
              </a:rPr>
              <a:t> بر سلامت كودكان به </a:t>
            </a:r>
            <a:r>
              <a:rPr lang="fa-IR" altLang="en-US" sz="2300" b="1" dirty="0" err="1" smtClean="0">
                <a:solidFill>
                  <a:srgbClr val="FF0000"/>
                </a:solidFill>
                <a:cs typeface="B Lotus" panose="00000400000000000000" pitchFamily="2" charset="-78"/>
              </a:rPr>
              <a:t>خوبي</a:t>
            </a:r>
            <a:r>
              <a:rPr lang="fa-IR" altLang="en-US" sz="2300" b="1" dirty="0" smtClean="0">
                <a:solidFill>
                  <a:srgbClr val="FF0000"/>
                </a:solidFill>
                <a:cs typeface="B Lotus" panose="00000400000000000000" pitchFamily="2" charset="-78"/>
              </a:rPr>
              <a:t> روشن </a:t>
            </a:r>
            <a:r>
              <a:rPr lang="fa-IR" altLang="en-US" sz="2300" b="1" dirty="0" err="1" smtClean="0">
                <a:solidFill>
                  <a:srgbClr val="FF0000"/>
                </a:solidFill>
                <a:cs typeface="B Lotus" panose="00000400000000000000" pitchFamily="2" charset="-78"/>
              </a:rPr>
              <a:t>نيست</a:t>
            </a:r>
            <a:r>
              <a:rPr lang="fa-IR" altLang="en-US" sz="2300" b="1" dirty="0" smtClean="0">
                <a:cs typeface="B Lotus" panose="00000400000000000000" pitchFamily="2" charset="-78"/>
              </a:rPr>
              <a:t>، و اما چنین آثاری اغلب </a:t>
            </a:r>
            <a:r>
              <a:rPr lang="fa-IR" altLang="en-US" sz="2300" b="1" dirty="0" err="1" smtClean="0">
                <a:cs typeface="B Lotus" panose="00000400000000000000" pitchFamily="2" charset="-78"/>
              </a:rPr>
              <a:t>غيرمستقيم</a:t>
            </a:r>
            <a:r>
              <a:rPr lang="fa-IR" altLang="en-US" sz="2300" b="1" dirty="0" smtClean="0">
                <a:cs typeface="B Lotus" panose="00000400000000000000" pitchFamily="2" charset="-78"/>
              </a:rPr>
              <a:t> بوده و تبعات آن </a:t>
            </a:r>
            <a:r>
              <a:rPr lang="fa-IR" altLang="en-US" sz="2300" b="1" dirty="0" err="1" smtClean="0">
                <a:cs typeface="B Lotus" panose="00000400000000000000" pitchFamily="2" charset="-78"/>
              </a:rPr>
              <a:t>ممكن</a:t>
            </a:r>
            <a:r>
              <a:rPr lang="fa-IR" altLang="en-US" sz="2300" b="1" dirty="0" smtClean="0">
                <a:cs typeface="B Lotus" panose="00000400000000000000" pitchFamily="2" charset="-78"/>
              </a:rPr>
              <a:t> است در دوران های مختلف </a:t>
            </a:r>
            <a:r>
              <a:rPr lang="fa-IR" altLang="en-US" sz="2300" b="1" dirty="0" err="1" smtClean="0">
                <a:cs typeface="B Lotus" panose="00000400000000000000" pitchFamily="2" charset="-78"/>
              </a:rPr>
              <a:t>زماني</a:t>
            </a:r>
            <a:r>
              <a:rPr lang="fa-IR" altLang="en-US" sz="2300" b="1" dirty="0" smtClean="0">
                <a:cs typeface="B Lotus" panose="00000400000000000000" pitchFamily="2" charset="-78"/>
              </a:rPr>
              <a:t> نمود </a:t>
            </a:r>
            <a:r>
              <a:rPr lang="fa-IR" altLang="en-US" sz="2300" b="1" dirty="0" err="1" smtClean="0">
                <a:cs typeface="B Lotus" panose="00000400000000000000" pitchFamily="2" charset="-78"/>
              </a:rPr>
              <a:t>پيدا</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كند.كودكان</a:t>
            </a:r>
            <a:r>
              <a:rPr lang="fa-IR" altLang="en-US" sz="2300" b="1" dirty="0" smtClean="0">
                <a:cs typeface="B Lotus" panose="00000400000000000000" pitchFamily="2" charset="-78"/>
              </a:rPr>
              <a:t> با </a:t>
            </a:r>
            <a:r>
              <a:rPr lang="fa-IR" altLang="en-US" sz="2300" b="1" dirty="0" err="1" smtClean="0">
                <a:cs typeface="B Lotus" panose="00000400000000000000" pitchFamily="2" charset="-78"/>
              </a:rPr>
              <a:t>افزايش</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شرايط</a:t>
            </a:r>
            <a:r>
              <a:rPr lang="fa-IR" altLang="en-US" sz="2300" b="1" dirty="0" smtClean="0">
                <a:cs typeface="B Lotus" panose="00000400000000000000" pitchFamily="2" charset="-78"/>
              </a:rPr>
              <a:t> نامساعد آب و </a:t>
            </a:r>
            <a:r>
              <a:rPr lang="fa-IR" altLang="en-US" sz="2300" b="1" dirty="0" err="1" smtClean="0">
                <a:cs typeface="B Lotus" panose="00000400000000000000" pitchFamily="2" charset="-78"/>
              </a:rPr>
              <a:t>هوايي</a:t>
            </a:r>
            <a:r>
              <a:rPr lang="fa-IR" altLang="en-US" sz="2300" b="1" dirty="0" smtClean="0">
                <a:cs typeface="B Lotus" panose="00000400000000000000" pitchFamily="2" charset="-78"/>
              </a:rPr>
              <a:t> بحرانی </a:t>
            </a:r>
            <a:r>
              <a:rPr lang="fa-IR" altLang="en-US" sz="2300" b="1" dirty="0" err="1" smtClean="0">
                <a:cs typeface="B Lotus" panose="00000400000000000000" pitchFamily="2" charset="-78"/>
              </a:rPr>
              <a:t>نظيرتوفان</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هاي</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موسمي</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سيلاب‌ها</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يا</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طغيان</a:t>
            </a:r>
            <a:r>
              <a:rPr lang="fa-IR" altLang="en-US" sz="2300" b="1" dirty="0" smtClean="0">
                <a:cs typeface="B Lotus" panose="00000400000000000000" pitchFamily="2" charset="-78"/>
              </a:rPr>
              <a:t> رودخانه ها و گل و </a:t>
            </a:r>
            <a:r>
              <a:rPr lang="fa-IR" altLang="en-US" sz="2300" b="1" dirty="0" err="1" smtClean="0">
                <a:cs typeface="B Lotus" panose="00000400000000000000" pitchFamily="2" charset="-78"/>
              </a:rPr>
              <a:t>لاي</a:t>
            </a:r>
            <a:r>
              <a:rPr lang="fa-IR" altLang="en-US" sz="2300" b="1" dirty="0" smtClean="0">
                <a:cs typeface="B Lotus" panose="00000400000000000000" pitchFamily="2" charset="-78"/>
              </a:rPr>
              <a:t> حاصل از </a:t>
            </a:r>
            <a:r>
              <a:rPr lang="fa-IR" altLang="en-US" sz="2300" b="1" dirty="0" err="1" smtClean="0">
                <a:cs typeface="B Lotus" panose="00000400000000000000" pitchFamily="2" charset="-78"/>
              </a:rPr>
              <a:t>بارش‌سنگين</a:t>
            </a:r>
            <a:r>
              <a:rPr lang="fa-IR" altLang="en-US" sz="2300" b="1" dirty="0" smtClean="0">
                <a:cs typeface="B Lotus" panose="00000400000000000000" pitchFamily="2" charset="-78"/>
              </a:rPr>
              <a:t> باران به </a:t>
            </a:r>
            <a:r>
              <a:rPr lang="fa-IR" altLang="en-US" sz="2300" b="1" dirty="0" err="1" smtClean="0">
                <a:cs typeface="B Lotus" panose="00000400000000000000" pitchFamily="2" charset="-78"/>
              </a:rPr>
              <a:t>شكل</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مستقيم</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نيز</a:t>
            </a:r>
            <a:r>
              <a:rPr lang="fa-IR" altLang="en-US" sz="2300" b="1" dirty="0" smtClean="0">
                <a:cs typeface="B Lotus" panose="00000400000000000000" pitchFamily="2" charset="-78"/>
              </a:rPr>
              <a:t> در معرض </a:t>
            </a:r>
            <a:r>
              <a:rPr lang="fa-IR" altLang="en-US" sz="2300" b="1" dirty="0" err="1" smtClean="0">
                <a:cs typeface="B Lotus" panose="00000400000000000000" pitchFamily="2" charset="-78"/>
              </a:rPr>
              <a:t>تهديد</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آسيب</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هاي</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جسمي</a:t>
            </a:r>
            <a:r>
              <a:rPr lang="fa-IR" altLang="en-US" sz="2300" b="1" dirty="0" smtClean="0">
                <a:cs typeface="B Lotus" panose="00000400000000000000" pitchFamily="2" charset="-78"/>
              </a:rPr>
              <a:t> قرار می </a:t>
            </a:r>
            <a:r>
              <a:rPr lang="fa-IR" altLang="en-US" sz="2300" b="1" dirty="0" err="1" smtClean="0">
                <a:cs typeface="B Lotus" panose="00000400000000000000" pitchFamily="2" charset="-78"/>
              </a:rPr>
              <a:t>گيرند</a:t>
            </a:r>
            <a:r>
              <a:rPr lang="fa-IR" altLang="en-US" sz="2300" b="1" dirty="0" smtClean="0">
                <a:cs typeface="B Lotus" panose="00000400000000000000" pitchFamily="2" charset="-78"/>
              </a:rPr>
              <a:t>. </a:t>
            </a:r>
          </a:p>
          <a:p>
            <a:pPr algn="justLow"/>
            <a:r>
              <a:rPr lang="fa-IR" altLang="en-US" sz="2300" b="1" dirty="0" smtClean="0">
                <a:cs typeface="B Lotus" panose="00000400000000000000" pitchFamily="2" charset="-78"/>
              </a:rPr>
              <a:t>سلامت </a:t>
            </a:r>
            <a:r>
              <a:rPr lang="fa-IR" altLang="en-US" sz="2300" b="1" dirty="0" err="1" smtClean="0">
                <a:cs typeface="B Lotus" panose="00000400000000000000" pitchFamily="2" charset="-78"/>
              </a:rPr>
              <a:t>جسمي</a:t>
            </a:r>
            <a:r>
              <a:rPr lang="fa-IR" altLang="en-US" sz="2300" b="1" dirty="0" smtClean="0">
                <a:cs typeface="B Lotus" panose="00000400000000000000" pitchFamily="2" charset="-78"/>
              </a:rPr>
              <a:t> كودكان می تواند توسط </a:t>
            </a:r>
            <a:r>
              <a:rPr lang="fa-IR" altLang="en-US" sz="2300" b="1" dirty="0" err="1" smtClean="0">
                <a:cs typeface="B Lotus" panose="00000400000000000000" pitchFamily="2" charset="-78"/>
              </a:rPr>
              <a:t>تغييرات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دامنه‌دار</a:t>
            </a:r>
            <a:r>
              <a:rPr lang="fa-IR" altLang="en-US" sz="2300" b="1" dirty="0" smtClean="0">
                <a:cs typeface="B Lotus" panose="00000400000000000000" pitchFamily="2" charset="-78"/>
              </a:rPr>
              <a:t> و </a:t>
            </a:r>
            <a:r>
              <a:rPr lang="fa-IR" altLang="en-US" sz="2300" b="1" dirty="0" err="1" smtClean="0">
                <a:cs typeface="B Lotus" panose="00000400000000000000" pitchFamily="2" charset="-78"/>
              </a:rPr>
              <a:t>بلندمدت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زيست</a:t>
            </a:r>
            <a:r>
              <a:rPr lang="fa-IR" altLang="en-US" sz="2300" b="1" dirty="0" smtClean="0">
                <a:cs typeface="B Lotus" panose="00000400000000000000" pitchFamily="2" charset="-78"/>
              </a:rPr>
              <a:t> محیطی از جمله </a:t>
            </a:r>
            <a:r>
              <a:rPr lang="fa-IR" altLang="en-US" sz="2300" b="1" dirty="0" err="1" smtClean="0">
                <a:cs typeface="B Lotus" panose="00000400000000000000" pitchFamily="2" charset="-78"/>
              </a:rPr>
              <a:t>خشكسالي‌ها</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بيابان‌زايي</a:t>
            </a:r>
            <a:r>
              <a:rPr lang="fa-IR" altLang="en-US" sz="2300" b="1" dirty="0" smtClean="0">
                <a:cs typeface="B Lotus" panose="00000400000000000000" pitchFamily="2" charset="-78"/>
              </a:rPr>
              <a:t> و </a:t>
            </a:r>
            <a:r>
              <a:rPr lang="fa-IR" altLang="en-US" sz="2300" b="1" dirty="0" err="1" smtClean="0">
                <a:cs typeface="B Lotus" panose="00000400000000000000" pitchFamily="2" charset="-78"/>
              </a:rPr>
              <a:t>يا</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افزايش</a:t>
            </a:r>
            <a:r>
              <a:rPr lang="fa-IR" altLang="en-US" sz="2300" b="1" dirty="0" smtClean="0">
                <a:cs typeface="B Lotus" panose="00000400000000000000" pitchFamily="2" charset="-78"/>
              </a:rPr>
              <a:t> سطح </a:t>
            </a:r>
            <a:r>
              <a:rPr lang="fa-IR" altLang="en-US" sz="2300" b="1" dirty="0" err="1" smtClean="0">
                <a:cs typeface="B Lotus" panose="00000400000000000000" pitchFamily="2" charset="-78"/>
              </a:rPr>
              <a:t>دريا</a:t>
            </a:r>
            <a:r>
              <a:rPr lang="fa-IR" altLang="en-US" sz="2300" b="1" dirty="0" smtClean="0">
                <a:cs typeface="B Lotus" panose="00000400000000000000" pitchFamily="2" charset="-78"/>
              </a:rPr>
              <a:t> نیز به خطر </a:t>
            </a:r>
            <a:r>
              <a:rPr lang="fa-IR" altLang="en-US" sz="2300" b="1" dirty="0" err="1" smtClean="0">
                <a:cs typeface="B Lotus" panose="00000400000000000000" pitchFamily="2" charset="-78"/>
              </a:rPr>
              <a:t>بيفتد.کودکان</a:t>
            </a:r>
            <a:r>
              <a:rPr lang="fa-IR" altLang="en-US" sz="2300" b="1" dirty="0" smtClean="0">
                <a:cs typeface="B Lotus" panose="00000400000000000000" pitchFamily="2" charset="-78"/>
              </a:rPr>
              <a:t> در </a:t>
            </a:r>
            <a:r>
              <a:rPr lang="fa-IR" altLang="en-US" sz="2300" b="1" dirty="0" err="1" smtClean="0">
                <a:cs typeface="B Lotus" panose="00000400000000000000" pitchFamily="2" charset="-78"/>
              </a:rPr>
              <a:t>كشورهاي</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فقيرتر</a:t>
            </a:r>
            <a:r>
              <a:rPr lang="fa-IR" altLang="en-US" sz="2300" b="1" dirty="0" smtClean="0">
                <a:cs typeface="B Lotus" panose="00000400000000000000" pitchFamily="2" charset="-78"/>
              </a:rPr>
              <a:t> با </a:t>
            </a:r>
            <a:r>
              <a:rPr lang="fa-IR" altLang="en-US" sz="2300" b="1" dirty="0" err="1" smtClean="0">
                <a:cs typeface="B Lotus" panose="00000400000000000000" pitchFamily="2" charset="-78"/>
              </a:rPr>
              <a:t>مشكلات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بيشتري</a:t>
            </a:r>
            <a:r>
              <a:rPr lang="fa-IR" altLang="en-US" sz="2300" b="1" dirty="0" smtClean="0">
                <a:cs typeface="B Lotus" panose="00000400000000000000" pitchFamily="2" charset="-78"/>
              </a:rPr>
              <a:t> مواجه می شوند. </a:t>
            </a:r>
            <a:r>
              <a:rPr lang="fa-IR" altLang="en-US" sz="2300" b="1" dirty="0" err="1" smtClean="0">
                <a:cs typeface="B Lotus" panose="00000400000000000000" pitchFamily="2" charset="-78"/>
              </a:rPr>
              <a:t>زاغه‌نشينان</a:t>
            </a:r>
            <a:r>
              <a:rPr lang="fa-IR" altLang="en-US" sz="2300" b="1" dirty="0" smtClean="0">
                <a:cs typeface="B Lotus" panose="00000400000000000000" pitchFamily="2" charset="-78"/>
              </a:rPr>
              <a:t> و </a:t>
            </a:r>
            <a:r>
              <a:rPr lang="fa-IR" altLang="en-US" sz="2300" b="1" dirty="0" err="1" smtClean="0">
                <a:cs typeface="B Lotus" panose="00000400000000000000" pitchFamily="2" charset="-78"/>
              </a:rPr>
              <a:t>خانه‌بدوشان</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حاشيه</a:t>
            </a:r>
            <a:r>
              <a:rPr lang="fa-IR" altLang="en-US" sz="2300" b="1" dirty="0" smtClean="0">
                <a:cs typeface="B Lotus" panose="00000400000000000000" pitchFamily="2" charset="-78"/>
              </a:rPr>
              <a:t> شهرها </a:t>
            </a:r>
            <a:r>
              <a:rPr lang="fa-IR" altLang="en-US" sz="2300" b="1" dirty="0" err="1" smtClean="0">
                <a:cs typeface="B Lotus" panose="00000400000000000000" pitchFamily="2" charset="-78"/>
              </a:rPr>
              <a:t>بيشتر</a:t>
            </a:r>
            <a:r>
              <a:rPr lang="fa-IR" altLang="en-US" sz="2300" b="1" dirty="0" smtClean="0">
                <a:cs typeface="B Lotus" panose="00000400000000000000" pitchFamily="2" charset="-78"/>
              </a:rPr>
              <a:t> در معرض </a:t>
            </a:r>
            <a:r>
              <a:rPr lang="fa-IR" altLang="en-US" sz="2300" b="1" dirty="0" err="1" smtClean="0">
                <a:cs typeface="B Lotus" panose="00000400000000000000" pitchFamily="2" charset="-78"/>
              </a:rPr>
              <a:t>سيل</a:t>
            </a:r>
            <a:r>
              <a:rPr lang="fa-IR" altLang="en-US" sz="2300" b="1" dirty="0" smtClean="0">
                <a:cs typeface="B Lotus" panose="00000400000000000000" pitchFamily="2" charset="-78"/>
              </a:rPr>
              <a:t> و </a:t>
            </a:r>
            <a:r>
              <a:rPr lang="fa-IR" altLang="en-US" sz="2300" b="1" dirty="0" err="1" smtClean="0">
                <a:cs typeface="B Lotus" panose="00000400000000000000" pitchFamily="2" charset="-78"/>
              </a:rPr>
              <a:t>توفان‌زدگي</a:t>
            </a:r>
            <a:r>
              <a:rPr lang="fa-IR" altLang="en-US" sz="2300" b="1" dirty="0" smtClean="0">
                <a:cs typeface="B Lotus" panose="00000400000000000000" pitchFamily="2" charset="-78"/>
              </a:rPr>
              <a:t> هستند و </a:t>
            </a:r>
            <a:r>
              <a:rPr lang="fa-IR" altLang="en-US" sz="2300" b="1" dirty="0" err="1" smtClean="0">
                <a:cs typeface="B Lotus" panose="00000400000000000000" pitchFamily="2" charset="-78"/>
              </a:rPr>
              <a:t>سيستم‌هاي</a:t>
            </a:r>
            <a:r>
              <a:rPr lang="fa-IR" altLang="en-US" sz="2300" b="1" dirty="0" smtClean="0">
                <a:cs typeface="B Lotus" panose="00000400000000000000" pitchFamily="2" charset="-78"/>
              </a:rPr>
              <a:t> ناظر بر سلامت جامعه معمولا در </a:t>
            </a:r>
            <a:r>
              <a:rPr lang="fa-IR" altLang="en-US" sz="2300" b="1" dirty="0" err="1" smtClean="0">
                <a:cs typeface="B Lotus" panose="00000400000000000000" pitchFamily="2" charset="-78"/>
              </a:rPr>
              <a:t>اين</a:t>
            </a:r>
            <a:r>
              <a:rPr lang="fa-IR" altLang="en-US" sz="2300" b="1" dirty="0" smtClean="0">
                <a:cs typeface="B Lotus" panose="00000400000000000000" pitchFamily="2" charset="-78"/>
              </a:rPr>
              <a:t> مناطق از پوشش و </a:t>
            </a:r>
            <a:r>
              <a:rPr lang="fa-IR" altLang="en-US" sz="2300" b="1" dirty="0" err="1" smtClean="0">
                <a:cs typeface="B Lotus" panose="00000400000000000000" pitchFamily="2" charset="-78"/>
              </a:rPr>
              <a:t>كارايي</a:t>
            </a:r>
            <a:r>
              <a:rPr lang="fa-IR" altLang="en-US" sz="2300" b="1" dirty="0" smtClean="0">
                <a:cs typeface="B Lotus" panose="00000400000000000000" pitchFamily="2" charset="-78"/>
              </a:rPr>
              <a:t> لازم برخوردار نیستند. </a:t>
            </a:r>
            <a:r>
              <a:rPr lang="fa-IR" altLang="en-US" sz="2300" b="1" dirty="0" err="1" smtClean="0">
                <a:cs typeface="B Lotus" panose="00000400000000000000" pitchFamily="2" charset="-78"/>
              </a:rPr>
              <a:t>تغييرات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ناگهاني</a:t>
            </a:r>
            <a:r>
              <a:rPr lang="fa-IR" altLang="en-US" sz="2300" b="1" dirty="0" smtClean="0">
                <a:cs typeface="B Lotus" panose="00000400000000000000" pitchFamily="2" charset="-78"/>
              </a:rPr>
              <a:t> و </a:t>
            </a:r>
            <a:r>
              <a:rPr lang="fa-IR" altLang="en-US" sz="2300" b="1" dirty="0" err="1" smtClean="0">
                <a:cs typeface="B Lotus" panose="00000400000000000000" pitchFamily="2" charset="-78"/>
              </a:rPr>
              <a:t>بلندمدت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زيست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محيطي</a:t>
            </a:r>
            <a:r>
              <a:rPr lang="fa-IR" altLang="en-US" sz="2300" b="1" dirty="0" smtClean="0">
                <a:cs typeface="B Lotus" panose="00000400000000000000" pitchFamily="2" charset="-78"/>
              </a:rPr>
              <a:t> هر دو </a:t>
            </a:r>
            <a:r>
              <a:rPr lang="fa-IR" altLang="en-US" sz="2300" b="1" dirty="0" err="1" smtClean="0">
                <a:cs typeface="B Lotus" panose="00000400000000000000" pitchFamily="2" charset="-78"/>
              </a:rPr>
              <a:t>مي‌توانند</a:t>
            </a:r>
            <a:r>
              <a:rPr lang="fa-IR" altLang="en-US" sz="2300" b="1" dirty="0" smtClean="0">
                <a:cs typeface="B Lotus" panose="00000400000000000000" pitchFamily="2" charset="-78"/>
              </a:rPr>
              <a:t> به </a:t>
            </a:r>
            <a:r>
              <a:rPr lang="fa-IR" altLang="en-US" sz="2300" b="1" dirty="0" err="1" smtClean="0">
                <a:cs typeface="B Lotus" panose="00000400000000000000" pitchFamily="2" charset="-78"/>
              </a:rPr>
              <a:t>پديده</a:t>
            </a:r>
            <a:r>
              <a:rPr lang="fa-IR" altLang="en-US" sz="2300" b="1" dirty="0" smtClean="0">
                <a:cs typeface="B Lotus" panose="00000400000000000000" pitchFamily="2" charset="-78"/>
              </a:rPr>
              <a:t> مهاجرت دامن بزنند.</a:t>
            </a:r>
            <a:endParaRPr lang="en-US" altLang="en-US" sz="2300" b="1" dirty="0" smtClean="0">
              <a:cs typeface="B Lotus" panose="00000400000000000000" pitchFamily="2" charset="-78"/>
            </a:endParaRPr>
          </a:p>
          <a:p>
            <a:pPr algn="justLow">
              <a:buFont typeface="Wingdings 2" panose="05020102010507070707" pitchFamily="18" charset="2"/>
              <a:buNone/>
            </a:pPr>
            <a:endParaRPr lang="en-US" altLang="en-US" sz="2300" b="1" dirty="0" smtClean="0">
              <a:cs typeface="B Lotus" panose="00000400000000000000" pitchFamily="2" charset="-78"/>
            </a:endParaRPr>
          </a:p>
          <a:p>
            <a:pPr>
              <a:buFont typeface="Wingdings 2" panose="05020102010507070707" pitchFamily="18" charset="2"/>
              <a:buNone/>
            </a:pPr>
            <a:endParaRPr lang="en-US" altLang="en-US" sz="2300" dirty="0" smtClean="0">
              <a:cs typeface="Majalla UI"/>
            </a:endParaRPr>
          </a:p>
        </p:txBody>
      </p:sp>
    </p:spTree>
    <p:extLst>
      <p:ext uri="{BB962C8B-B14F-4D97-AF65-F5344CB8AC3E}">
        <p14:creationId xmlns:p14="http://schemas.microsoft.com/office/powerpoint/2010/main" val="2194051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ShowLetter-7"/>
          <p:cNvPicPr>
            <a:picLocks noChangeAspect="1" noChangeArrowheads="1"/>
          </p:cNvPicPr>
          <p:nvPr/>
        </p:nvPicPr>
        <p:blipFill>
          <a:blip r:embed="rId3">
            <a:extLst>
              <a:ext uri="{28A0092B-C50C-407E-A947-70E740481C1C}">
                <a14:useLocalDpi xmlns:a14="http://schemas.microsoft.com/office/drawing/2010/main" val="0"/>
              </a:ext>
            </a:extLst>
          </a:blip>
          <a:srcRect b="4578"/>
          <a:stretch>
            <a:fillRect/>
          </a:stretch>
        </p:blipFill>
        <p:spPr bwMode="auto">
          <a:xfrm>
            <a:off x="1249363" y="0"/>
            <a:ext cx="659923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3528409"/>
      </p:ext>
    </p:extLst>
  </p:cSld>
  <p:clrMapOvr>
    <a:masterClrMapping/>
  </p:clrMapOvr>
  <p:transition advTm="9577">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16632"/>
            <a:ext cx="8229600" cy="714375"/>
          </a:xfrm>
        </p:spPr>
        <p:txBody>
          <a:bodyPr/>
          <a:lstStyle/>
          <a:p>
            <a:pPr algn="ctr"/>
            <a:r>
              <a:rPr lang="fa-IR" altLang="en-US" sz="4000" dirty="0" smtClean="0">
                <a:solidFill>
                  <a:srgbClr val="C00000"/>
                </a:solidFill>
                <a:cs typeface="B Titr" panose="00000700000000000000" pitchFamily="2" charset="-78"/>
              </a:rPr>
              <a:t>هرم </a:t>
            </a:r>
            <a:r>
              <a:rPr lang="fa-IR" altLang="en-US" sz="4000" dirty="0" err="1" smtClean="0">
                <a:solidFill>
                  <a:srgbClr val="C00000"/>
                </a:solidFill>
                <a:cs typeface="B Titr" panose="00000700000000000000" pitchFamily="2" charset="-78"/>
              </a:rPr>
              <a:t>آسيب</a:t>
            </a:r>
            <a:r>
              <a:rPr lang="fa-IR" altLang="en-US" sz="4000" dirty="0" smtClean="0">
                <a:solidFill>
                  <a:srgbClr val="C00000"/>
                </a:solidFill>
                <a:cs typeface="B Titr" panose="00000700000000000000" pitchFamily="2" charset="-78"/>
              </a:rPr>
              <a:t> </a:t>
            </a:r>
            <a:r>
              <a:rPr lang="fa-IR" altLang="en-US" sz="4000" dirty="0" err="1" smtClean="0">
                <a:solidFill>
                  <a:srgbClr val="C00000"/>
                </a:solidFill>
                <a:cs typeface="B Titr" panose="00000700000000000000" pitchFamily="2" charset="-78"/>
              </a:rPr>
              <a:t>هاي</a:t>
            </a:r>
            <a:r>
              <a:rPr lang="fa-IR" altLang="en-US" sz="4000" dirty="0" smtClean="0">
                <a:solidFill>
                  <a:srgbClr val="C00000"/>
                </a:solidFill>
                <a:cs typeface="B Titr" panose="00000700000000000000" pitchFamily="2" charset="-78"/>
              </a:rPr>
              <a:t> كودكان</a:t>
            </a:r>
          </a:p>
        </p:txBody>
      </p:sp>
      <p:sp>
        <p:nvSpPr>
          <p:cNvPr id="18435" name="Content Placeholder 2"/>
          <p:cNvSpPr>
            <a:spLocks noGrp="1"/>
          </p:cNvSpPr>
          <p:nvPr>
            <p:ph idx="1"/>
          </p:nvPr>
        </p:nvSpPr>
        <p:spPr>
          <a:xfrm>
            <a:off x="457200" y="1129432"/>
            <a:ext cx="8229600" cy="5395912"/>
          </a:xfrm>
        </p:spPr>
        <p:txBody>
          <a:bodyPr>
            <a:normAutofit/>
          </a:bodyPr>
          <a:lstStyle/>
          <a:p>
            <a:pPr algn="justLow"/>
            <a:r>
              <a:rPr lang="fa-IR" altLang="en-US" sz="2400" b="1" dirty="0" smtClean="0">
                <a:cs typeface="B Lotus" panose="00000400000000000000" pitchFamily="2" charset="-78"/>
              </a:rPr>
              <a:t>نتایج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هاي</a:t>
            </a:r>
            <a:r>
              <a:rPr lang="fa-IR" altLang="en-US" sz="2400" b="1" dirty="0" smtClean="0">
                <a:cs typeface="B Lotus" panose="00000400000000000000" pitchFamily="2" charset="-78"/>
              </a:rPr>
              <a:t> کودکان را در قالب </a:t>
            </a:r>
            <a:r>
              <a:rPr lang="fa-IR" altLang="en-US" sz="2400" b="1" dirty="0" err="1" smtClean="0">
                <a:cs typeface="B Lotus" panose="00000400000000000000" pitchFamily="2" charset="-78"/>
              </a:rPr>
              <a:t>گرافيكي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مي‌توان</a:t>
            </a:r>
            <a:r>
              <a:rPr lang="fa-IR" altLang="en-US" sz="2400" b="1" dirty="0" smtClean="0">
                <a:cs typeface="B Lotus" panose="00000400000000000000" pitchFamily="2" charset="-78"/>
              </a:rPr>
              <a:t> به </a:t>
            </a:r>
            <a:r>
              <a:rPr lang="fa-IR" altLang="en-US" sz="2400" b="1" dirty="0" err="1" smtClean="0">
                <a:cs typeface="B Lotus" panose="00000400000000000000" pitchFamily="2" charset="-78"/>
              </a:rPr>
              <a:t>شكل</a:t>
            </a:r>
            <a:r>
              <a:rPr lang="fa-IR" altLang="en-US" sz="2400" b="1" dirty="0" smtClean="0">
                <a:cs typeface="B Lotus" panose="00000400000000000000" pitchFamily="2" charset="-78"/>
              </a:rPr>
              <a:t> هرمی تصور </a:t>
            </a:r>
            <a:r>
              <a:rPr lang="fa-IR" altLang="en-US" sz="2400" b="1" dirty="0" err="1" smtClean="0">
                <a:cs typeface="B Lotus" panose="00000400000000000000" pitchFamily="2" charset="-78"/>
              </a:rPr>
              <a:t>كرد</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در آن گروه </a:t>
            </a:r>
            <a:r>
              <a:rPr lang="fa-IR" altLang="en-US" sz="2400" b="1" dirty="0" err="1" smtClean="0">
                <a:cs typeface="B Lotus" panose="00000400000000000000" pitchFamily="2" charset="-78"/>
              </a:rPr>
              <a:t>كوچك</a:t>
            </a:r>
            <a:r>
              <a:rPr lang="fa-IR" altLang="en-US" sz="2400" b="1" dirty="0" smtClean="0">
                <a:cs typeface="B Lotus" panose="00000400000000000000" pitchFamily="2" charset="-78"/>
              </a:rPr>
              <a:t> تر </a:t>
            </a:r>
            <a:r>
              <a:rPr lang="fa-IR" altLang="en-US" sz="2400" b="1" dirty="0" err="1" smtClean="0">
                <a:cs typeface="B Lotus" panose="00000400000000000000" pitchFamily="2" charset="-78"/>
              </a:rPr>
              <a:t>يعني</a:t>
            </a:r>
            <a:r>
              <a:rPr lang="fa-IR" altLang="en-US" sz="2400" b="1" dirty="0" smtClean="0">
                <a:cs typeface="B Lotus" panose="00000400000000000000" pitchFamily="2" charset="-78"/>
              </a:rPr>
              <a:t> مرگ در راس هرم،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هاي</a:t>
            </a:r>
            <a:r>
              <a:rPr lang="fa-IR" altLang="en-US" sz="2400" b="1" dirty="0" smtClean="0">
                <a:cs typeface="B Lotus" panose="00000400000000000000" pitchFamily="2" charset="-78"/>
              </a:rPr>
              <a:t> منجر به </a:t>
            </a:r>
            <a:r>
              <a:rPr lang="fa-IR" altLang="en-US" sz="2400" b="1" dirty="0" err="1" smtClean="0">
                <a:cs typeface="B Lotus" panose="00000400000000000000" pitchFamily="2" charset="-78"/>
              </a:rPr>
              <a:t>بستري</a:t>
            </a:r>
            <a:r>
              <a:rPr lang="fa-IR" altLang="en-US" sz="2400" b="1" dirty="0" smtClean="0">
                <a:cs typeface="B Lotus" panose="00000400000000000000" pitchFamily="2" charset="-78"/>
              </a:rPr>
              <a:t> شدن در </a:t>
            </a:r>
            <a:r>
              <a:rPr lang="fa-IR" altLang="en-US" sz="2400" b="1" dirty="0" err="1" smtClean="0">
                <a:cs typeface="B Lotus" panose="00000400000000000000" pitchFamily="2" charset="-78"/>
              </a:rPr>
              <a:t>ميانه</a:t>
            </a:r>
            <a:r>
              <a:rPr lang="fa-IR" altLang="en-US" sz="2400" b="1" dirty="0" smtClean="0">
                <a:cs typeface="B Lotus" panose="00000400000000000000" pitchFamily="2" charset="-78"/>
              </a:rPr>
              <a:t> و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هاي</a:t>
            </a:r>
            <a:r>
              <a:rPr lang="fa-IR" altLang="en-US" sz="2400" b="1" dirty="0" smtClean="0">
                <a:cs typeface="B Lotus" panose="00000400000000000000" pitchFamily="2" charset="-78"/>
              </a:rPr>
              <a:t> بدون </a:t>
            </a:r>
            <a:r>
              <a:rPr lang="fa-IR" altLang="en-US" sz="2400" b="1" dirty="0" err="1" smtClean="0">
                <a:cs typeface="B Lotus" panose="00000400000000000000" pitchFamily="2" charset="-78"/>
              </a:rPr>
              <a:t>نياز</a:t>
            </a:r>
            <a:r>
              <a:rPr lang="fa-IR" altLang="en-US" sz="2400" b="1" dirty="0" smtClean="0">
                <a:cs typeface="B Lotus" panose="00000400000000000000" pitchFamily="2" charset="-78"/>
              </a:rPr>
              <a:t> به </a:t>
            </a:r>
            <a:r>
              <a:rPr lang="fa-IR" altLang="en-US" sz="2400" b="1" dirty="0" err="1" smtClean="0">
                <a:cs typeface="B Lotus" panose="00000400000000000000" pitchFamily="2" charset="-78"/>
              </a:rPr>
              <a:t>بستري</a:t>
            </a:r>
            <a:r>
              <a:rPr lang="fa-IR" altLang="en-US" sz="2400" b="1" dirty="0" smtClean="0">
                <a:cs typeface="B Lotus" panose="00000400000000000000" pitchFamily="2" charset="-78"/>
              </a:rPr>
              <a:t> شدن به عنوان </a:t>
            </a:r>
            <a:r>
              <a:rPr lang="fa-IR" altLang="en-US" sz="2400" b="1" dirty="0" err="1" smtClean="0">
                <a:cs typeface="B Lotus" panose="00000400000000000000" pitchFamily="2" charset="-78"/>
              </a:rPr>
              <a:t>بزرگ‌ترين</a:t>
            </a:r>
            <a:r>
              <a:rPr lang="fa-IR" altLang="en-US" sz="2400" b="1" dirty="0" smtClean="0">
                <a:cs typeface="B Lotus" panose="00000400000000000000" pitchFamily="2" charset="-78"/>
              </a:rPr>
              <a:t> گروه در قاعده </a:t>
            </a:r>
            <a:r>
              <a:rPr lang="fa-IR" altLang="en-US" sz="2400" b="1" dirty="0" err="1" smtClean="0">
                <a:cs typeface="B Lotus" panose="00000400000000000000" pitchFamily="2" charset="-78"/>
              </a:rPr>
              <a:t>اين</a:t>
            </a:r>
            <a:r>
              <a:rPr lang="fa-IR" altLang="en-US" sz="2400" b="1" dirty="0" smtClean="0">
                <a:cs typeface="B Lotus" panose="00000400000000000000" pitchFamily="2" charset="-78"/>
              </a:rPr>
              <a:t> هرم قرار </a:t>
            </a:r>
            <a:r>
              <a:rPr lang="fa-IR" altLang="en-US" sz="2400" b="1" dirty="0" err="1" smtClean="0">
                <a:cs typeface="B Lotus" panose="00000400000000000000" pitchFamily="2" charset="-78"/>
              </a:rPr>
              <a:t>مي‌گيرند</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اولين</a:t>
            </a:r>
            <a:r>
              <a:rPr lang="fa-IR" altLang="en-US" sz="2400" b="1" dirty="0" smtClean="0">
                <a:cs typeface="B Lotus" panose="00000400000000000000" pitchFamily="2" charset="-78"/>
              </a:rPr>
              <a:t> مطالعه در مورد </a:t>
            </a:r>
            <a:r>
              <a:rPr lang="fa-IR" altLang="en-US" sz="2400" b="1" dirty="0" err="1" smtClean="0">
                <a:cs typeface="B Lotus" panose="00000400000000000000" pitchFamily="2" charset="-78"/>
              </a:rPr>
              <a:t>جمعيت</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اين</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گروه‌ها</a:t>
            </a:r>
            <a:r>
              <a:rPr lang="fa-IR" altLang="en-US" sz="2400" b="1" dirty="0" smtClean="0">
                <a:cs typeface="B Lotus" panose="00000400000000000000" pitchFamily="2" charset="-78"/>
              </a:rPr>
              <a:t> توسط </a:t>
            </a:r>
            <a:r>
              <a:rPr lang="fa-IR" altLang="en-US" sz="2400" b="1" dirty="0" err="1" smtClean="0">
                <a:cs typeface="B Lotus" panose="00000400000000000000" pitchFamily="2" charset="-78"/>
              </a:rPr>
              <a:t>شبكه</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ايمني</a:t>
            </a:r>
            <a:r>
              <a:rPr lang="fa-IR" altLang="en-US" sz="2400" b="1" dirty="0" smtClean="0">
                <a:cs typeface="B Lotus" panose="00000400000000000000" pitchFamily="2" charset="-78"/>
              </a:rPr>
              <a:t> كودكان در </a:t>
            </a:r>
            <a:r>
              <a:rPr lang="fa-IR" altLang="en-US" sz="2400" b="1" dirty="0" err="1" smtClean="0">
                <a:cs typeface="B Lotus" panose="00000400000000000000" pitchFamily="2" charset="-78"/>
              </a:rPr>
              <a:t>ايالات</a:t>
            </a:r>
            <a:r>
              <a:rPr lang="fa-IR" altLang="en-US" sz="2400" b="1" dirty="0" smtClean="0">
                <a:cs typeface="B Lotus" panose="00000400000000000000" pitchFamily="2" charset="-78"/>
              </a:rPr>
              <a:t> متحده و </a:t>
            </a:r>
            <a:r>
              <a:rPr lang="fa-IR" altLang="en-US" sz="2400" b="1" dirty="0" err="1" smtClean="0">
                <a:cs typeface="B Lotus" panose="00000400000000000000" pitchFamily="2" charset="-78"/>
              </a:rPr>
              <a:t>اوايل</a:t>
            </a:r>
            <a:r>
              <a:rPr lang="fa-IR" altLang="en-US" sz="2400" b="1" dirty="0" smtClean="0">
                <a:cs typeface="B Lotus" panose="00000400000000000000" pitchFamily="2" charset="-78"/>
              </a:rPr>
              <a:t> 1980 به </a:t>
            </a:r>
            <a:r>
              <a:rPr lang="fa-IR" altLang="en-US" sz="2400" b="1" dirty="0" err="1" smtClean="0">
                <a:cs typeface="B Lotus" panose="00000400000000000000" pitchFamily="2" charset="-78"/>
              </a:rPr>
              <a:t>نتيجه</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رسيد</a:t>
            </a:r>
            <a:r>
              <a:rPr lang="fa-IR" altLang="en-US" sz="2400" b="1" dirty="0" smtClean="0">
                <a:cs typeface="B Lotus" panose="00000400000000000000" pitchFamily="2" charset="-78"/>
              </a:rPr>
              <a:t>. مطالعه آن ها نشان می دهد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a:t>
            </a:r>
            <a:r>
              <a:rPr lang="fa-IR" altLang="en-US" sz="2400" b="1" dirty="0" smtClean="0">
                <a:solidFill>
                  <a:srgbClr val="FF0000"/>
                </a:solidFill>
                <a:cs typeface="B Lotus" panose="00000400000000000000" pitchFamily="2" charset="-78"/>
              </a:rPr>
              <a:t>به </a:t>
            </a:r>
            <a:r>
              <a:rPr lang="fa-IR" altLang="en-US" sz="2400" b="1" dirty="0" err="1" smtClean="0">
                <a:solidFill>
                  <a:srgbClr val="FF0000"/>
                </a:solidFill>
                <a:cs typeface="B Lotus" panose="00000400000000000000" pitchFamily="2" charset="-78"/>
              </a:rPr>
              <a:t>ازاي</a:t>
            </a:r>
            <a:r>
              <a:rPr lang="fa-IR" altLang="en-US" sz="2400" b="1" dirty="0" smtClean="0">
                <a:solidFill>
                  <a:srgbClr val="FF0000"/>
                </a:solidFill>
                <a:cs typeface="B Lotus" panose="00000400000000000000" pitchFamily="2" charset="-78"/>
              </a:rPr>
              <a:t> هر </a:t>
            </a:r>
            <a:r>
              <a:rPr lang="fa-IR" altLang="en-US" sz="2400" b="1" dirty="0" err="1" smtClean="0">
                <a:solidFill>
                  <a:srgbClr val="FF0000"/>
                </a:solidFill>
                <a:cs typeface="B Lotus" panose="00000400000000000000" pitchFamily="2" charset="-78"/>
              </a:rPr>
              <a:t>كودك</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زير</a:t>
            </a:r>
            <a:r>
              <a:rPr lang="fa-IR" altLang="en-US" sz="2400" b="1" dirty="0" smtClean="0">
                <a:solidFill>
                  <a:srgbClr val="FF0000"/>
                </a:solidFill>
                <a:cs typeface="B Lotus" panose="00000400000000000000" pitchFamily="2" charset="-78"/>
              </a:rPr>
              <a:t> 19 سال </a:t>
            </a:r>
            <a:r>
              <a:rPr lang="fa-IR" altLang="en-US" sz="2400" b="1" dirty="0" err="1" smtClean="0">
                <a:solidFill>
                  <a:srgbClr val="FF0000"/>
                </a:solidFill>
                <a:cs typeface="B Lotus" panose="00000400000000000000" pitchFamily="2" charset="-78"/>
              </a:rPr>
              <a:t>كه</a:t>
            </a:r>
            <a:r>
              <a:rPr lang="fa-IR" altLang="en-US" sz="2400" b="1" dirty="0" smtClean="0">
                <a:solidFill>
                  <a:srgbClr val="FF0000"/>
                </a:solidFill>
                <a:cs typeface="B Lotus" panose="00000400000000000000" pitchFamily="2" charset="-78"/>
              </a:rPr>
              <a:t> متعاقب </a:t>
            </a:r>
            <a:r>
              <a:rPr lang="fa-IR" altLang="en-US" sz="2400" b="1" dirty="0" err="1" smtClean="0">
                <a:solidFill>
                  <a:srgbClr val="FF0000"/>
                </a:solidFill>
                <a:cs typeface="B Lotus" panose="00000400000000000000" pitchFamily="2" charset="-78"/>
              </a:rPr>
              <a:t>آسيب</a:t>
            </a:r>
            <a:r>
              <a:rPr lang="fa-IR" altLang="en-US" sz="2400" b="1" dirty="0" smtClean="0">
                <a:solidFill>
                  <a:srgbClr val="FF0000"/>
                </a:solidFill>
                <a:cs typeface="B Lotus" panose="00000400000000000000" pitchFamily="2" charset="-78"/>
              </a:rPr>
              <a:t> جان خود را از دست می دهد، 45 </a:t>
            </a:r>
            <a:r>
              <a:rPr lang="fa-IR" altLang="en-US" sz="2400" b="1" dirty="0" err="1" smtClean="0">
                <a:solidFill>
                  <a:srgbClr val="FF0000"/>
                </a:solidFill>
                <a:cs typeface="B Lotus" panose="00000400000000000000" pitchFamily="2" charset="-78"/>
              </a:rPr>
              <a:t>كودك</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بستري</a:t>
            </a:r>
            <a:r>
              <a:rPr lang="fa-IR" altLang="en-US" sz="2400" b="1" dirty="0" smtClean="0">
                <a:solidFill>
                  <a:srgbClr val="FF0000"/>
                </a:solidFill>
                <a:cs typeface="B Lotus" panose="00000400000000000000" pitchFamily="2" charset="-78"/>
              </a:rPr>
              <a:t> شده و 1300 </a:t>
            </a:r>
            <a:r>
              <a:rPr lang="fa-IR" altLang="en-US" sz="2400" b="1" dirty="0" err="1" smtClean="0">
                <a:solidFill>
                  <a:srgbClr val="FF0000"/>
                </a:solidFill>
                <a:cs typeface="B Lotus" panose="00000400000000000000" pitchFamily="2" charset="-78"/>
              </a:rPr>
              <a:t>كودك</a:t>
            </a:r>
            <a:r>
              <a:rPr lang="fa-IR" altLang="en-US" sz="2400" b="1" dirty="0" smtClean="0">
                <a:solidFill>
                  <a:srgbClr val="FF0000"/>
                </a:solidFill>
                <a:cs typeface="B Lotus" panose="00000400000000000000" pitchFamily="2" charset="-78"/>
              </a:rPr>
              <a:t> بعد از </a:t>
            </a:r>
            <a:r>
              <a:rPr lang="fa-IR" altLang="en-US" sz="2400" b="1" dirty="0" err="1" smtClean="0">
                <a:solidFill>
                  <a:srgbClr val="FF0000"/>
                </a:solidFill>
                <a:cs typeface="B Lotus" panose="00000400000000000000" pitchFamily="2" charset="-78"/>
              </a:rPr>
              <a:t>رسيدگي‌هاي</a:t>
            </a:r>
            <a:r>
              <a:rPr lang="fa-IR" altLang="en-US" sz="2400" b="1" dirty="0" smtClean="0">
                <a:solidFill>
                  <a:srgbClr val="FF0000"/>
                </a:solidFill>
                <a:cs typeface="B Lotus" panose="00000400000000000000" pitchFamily="2" charset="-78"/>
              </a:rPr>
              <a:t> اوليه در </a:t>
            </a:r>
            <a:r>
              <a:rPr lang="fa-IR" altLang="en-US" sz="2400" b="1" dirty="0" err="1" smtClean="0">
                <a:solidFill>
                  <a:srgbClr val="FF0000"/>
                </a:solidFill>
                <a:cs typeface="B Lotus" panose="00000400000000000000" pitchFamily="2" charset="-78"/>
              </a:rPr>
              <a:t>درمانگاه‌هاي</a:t>
            </a:r>
            <a:r>
              <a:rPr lang="fa-IR" altLang="en-US" sz="2400" b="1" dirty="0" smtClean="0">
                <a:solidFill>
                  <a:srgbClr val="FF0000"/>
                </a:solidFill>
                <a:cs typeface="B Lotus" panose="00000400000000000000" pitchFamily="2" charset="-78"/>
              </a:rPr>
              <a:t> اورژانس </a:t>
            </a:r>
            <a:r>
              <a:rPr lang="fa-IR" altLang="en-US" sz="2400" b="1" dirty="0" err="1" smtClean="0">
                <a:solidFill>
                  <a:srgbClr val="FF0000"/>
                </a:solidFill>
                <a:cs typeface="B Lotus" panose="00000400000000000000" pitchFamily="2" charset="-78"/>
              </a:rPr>
              <a:t>ترخيص</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مي‌شوند</a:t>
            </a:r>
            <a:r>
              <a:rPr lang="fa-IR" altLang="en-US" sz="2400" b="1" dirty="0" smtClean="0">
                <a:solidFill>
                  <a:srgbClr val="FF0000"/>
                </a:solidFill>
                <a:cs typeface="B Lotus" panose="00000400000000000000" pitchFamily="2" charset="-78"/>
              </a:rPr>
              <a:t>. </a:t>
            </a:r>
            <a:endParaRPr lang="en-US" altLang="en-US" sz="2400" b="1" dirty="0" smtClean="0">
              <a:solidFill>
                <a:srgbClr val="FF0000"/>
              </a:solidFill>
              <a:cs typeface="B Lotus" panose="00000400000000000000" pitchFamily="2" charset="-78"/>
            </a:endParaRPr>
          </a:p>
          <a:p>
            <a:pPr algn="justLow"/>
            <a:r>
              <a:rPr lang="fa-IR" altLang="en-US" sz="2400" b="1" dirty="0" err="1" smtClean="0">
                <a:cs typeface="B Lotus" panose="00000400000000000000" pitchFamily="2" charset="-78"/>
              </a:rPr>
              <a:t>يونيسف</a:t>
            </a:r>
            <a:r>
              <a:rPr lang="fa-IR" altLang="en-US" sz="2400" b="1" dirty="0" smtClean="0">
                <a:cs typeface="B Lotus" panose="00000400000000000000" pitchFamily="2" charset="-78"/>
              </a:rPr>
              <a:t> و سازمان </a:t>
            </a:r>
            <a:r>
              <a:rPr lang="fa-IR" altLang="en-US" sz="2400" b="1" dirty="0" err="1" smtClean="0">
                <a:cs typeface="B Lotus" panose="00000400000000000000" pitchFamily="2" charset="-78"/>
              </a:rPr>
              <a:t>پيمان</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امنيت</a:t>
            </a:r>
            <a:r>
              <a:rPr lang="fa-IR" altLang="en-US" sz="2400" b="1" dirty="0" smtClean="0">
                <a:cs typeface="B Lotus" panose="00000400000000000000" pitchFamily="2" charset="-78"/>
              </a:rPr>
              <a:t> كودكان، سوابق بهداشتی 2/5ميليون </a:t>
            </a:r>
            <a:r>
              <a:rPr lang="fa-IR" altLang="en-US" sz="2400" b="1" dirty="0" err="1" smtClean="0">
                <a:cs typeface="B Lotus" panose="00000400000000000000" pitchFamily="2" charset="-78"/>
              </a:rPr>
              <a:t>كودك</a:t>
            </a:r>
            <a:r>
              <a:rPr lang="fa-IR" altLang="en-US" sz="2400" b="1" dirty="0" smtClean="0">
                <a:cs typeface="B Lotus" panose="00000400000000000000" pitchFamily="2" charset="-78"/>
              </a:rPr>
              <a:t> در پنج </a:t>
            </a:r>
            <a:r>
              <a:rPr lang="fa-IR" altLang="en-US" sz="2400" b="1" dirty="0" err="1" smtClean="0">
                <a:cs typeface="B Lotus" panose="00000400000000000000" pitchFamily="2" charset="-78"/>
              </a:rPr>
              <a:t>كشور</a:t>
            </a:r>
            <a:r>
              <a:rPr lang="fa-IR" altLang="en-US" sz="2400" b="1" dirty="0" smtClean="0">
                <a:cs typeface="B Lotus" panose="00000400000000000000" pitchFamily="2" charset="-78"/>
              </a:rPr>
              <a:t> جنوب و شرق </a:t>
            </a:r>
            <a:r>
              <a:rPr lang="fa-IR" altLang="en-US" sz="2400" b="1" dirty="0" err="1" smtClean="0">
                <a:cs typeface="B Lotus" panose="00000400000000000000" pitchFamily="2" charset="-78"/>
              </a:rPr>
              <a:t>آسيا</a:t>
            </a:r>
            <a:r>
              <a:rPr lang="fa-IR" altLang="en-US" sz="2400" b="1" dirty="0" smtClean="0">
                <a:cs typeface="B Lotus" panose="00000400000000000000" pitchFamily="2" charset="-78"/>
              </a:rPr>
              <a:t> را </a:t>
            </a:r>
            <a:r>
              <a:rPr lang="fa-IR" altLang="en-US" sz="2400" b="1" dirty="0" err="1" smtClean="0">
                <a:cs typeface="B Lotus" panose="00000400000000000000" pitchFamily="2" charset="-78"/>
              </a:rPr>
              <a:t>بررسي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كردند</a:t>
            </a:r>
            <a:r>
              <a:rPr lang="fa-IR" altLang="en-US" sz="2400" b="1" dirty="0" smtClean="0">
                <a:cs typeface="B Lotus" panose="00000400000000000000" pitchFamily="2" charset="-78"/>
              </a:rPr>
              <a:t>. اطلاعات حاصله نشان می دهد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به </a:t>
            </a:r>
            <a:r>
              <a:rPr lang="fa-IR" altLang="en-US" sz="2400" b="1" dirty="0" err="1" smtClean="0">
                <a:cs typeface="B Lotus" panose="00000400000000000000" pitchFamily="2" charset="-78"/>
              </a:rPr>
              <a:t>ازاي</a:t>
            </a:r>
            <a:r>
              <a:rPr lang="fa-IR" altLang="en-US" sz="2400" b="1" dirty="0" smtClean="0">
                <a:cs typeface="B Lotus" panose="00000400000000000000" pitchFamily="2" charset="-78"/>
              </a:rPr>
              <a:t> هر </a:t>
            </a:r>
            <a:r>
              <a:rPr lang="fa-IR" altLang="en-US" sz="2400" b="1" dirty="0" err="1" smtClean="0">
                <a:cs typeface="B Lotus" panose="00000400000000000000" pitchFamily="2" charset="-78"/>
              </a:rPr>
              <a:t>كودك</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زير</a:t>
            </a:r>
            <a:r>
              <a:rPr lang="fa-IR" altLang="en-US" sz="2400" b="1" dirty="0" smtClean="0">
                <a:cs typeface="B Lotus" panose="00000400000000000000" pitchFamily="2" charset="-78"/>
              </a:rPr>
              <a:t> 18 سال </a:t>
            </a:r>
            <a:r>
              <a:rPr lang="fa-IR" altLang="en-US" sz="2400" b="1" dirty="0" err="1" smtClean="0">
                <a:cs typeface="B Lotus" panose="00000400000000000000" pitchFamily="2" charset="-78"/>
              </a:rPr>
              <a:t>فوتي</a:t>
            </a:r>
            <a:r>
              <a:rPr lang="fa-IR" altLang="en-US" sz="2400" b="1" dirty="0" smtClean="0">
                <a:cs typeface="B Lotus" panose="00000400000000000000" pitchFamily="2" charset="-78"/>
              </a:rPr>
              <a:t>، 12 </a:t>
            </a:r>
            <a:r>
              <a:rPr lang="fa-IR" altLang="en-US" sz="2400" b="1" dirty="0" err="1" smtClean="0">
                <a:cs typeface="B Lotus" panose="00000400000000000000" pitchFamily="2" charset="-78"/>
              </a:rPr>
              <a:t>كودك</a:t>
            </a:r>
            <a:r>
              <a:rPr lang="fa-IR" altLang="en-US" sz="2400" b="1" dirty="0" smtClean="0">
                <a:cs typeface="B Lotus" panose="00000400000000000000" pitchFamily="2" charset="-78"/>
              </a:rPr>
              <a:t> در </a:t>
            </a:r>
            <a:r>
              <a:rPr lang="fa-IR" altLang="en-US" sz="2400" b="1" dirty="0" err="1" smtClean="0">
                <a:cs typeface="B Lotus" panose="00000400000000000000" pitchFamily="2" charset="-78"/>
              </a:rPr>
              <a:t>بيمارستان</a:t>
            </a:r>
            <a:r>
              <a:rPr lang="fa-IR" altLang="en-US" sz="2400" b="1" dirty="0" smtClean="0">
                <a:cs typeface="B Lotus" panose="00000400000000000000" pitchFamily="2" charset="-78"/>
              </a:rPr>
              <a:t> ها </a:t>
            </a:r>
            <a:r>
              <a:rPr lang="fa-IR" altLang="en-US" sz="2400" b="1" dirty="0" err="1" smtClean="0">
                <a:cs typeface="B Lotus" panose="00000400000000000000" pitchFamily="2" charset="-78"/>
              </a:rPr>
              <a:t>پذيرش</a:t>
            </a:r>
            <a:r>
              <a:rPr lang="fa-IR" altLang="en-US" sz="2400" b="1" dirty="0" smtClean="0">
                <a:cs typeface="B Lotus" panose="00000400000000000000" pitchFamily="2" charset="-78"/>
              </a:rPr>
              <a:t> و </a:t>
            </a:r>
            <a:r>
              <a:rPr lang="fa-IR" altLang="en-US" sz="2400" b="1" dirty="0" err="1" smtClean="0">
                <a:cs typeface="B Lotus" panose="00000400000000000000" pitchFamily="2" charset="-78"/>
              </a:rPr>
              <a:t>بستري</a:t>
            </a:r>
            <a:r>
              <a:rPr lang="fa-IR" altLang="en-US" sz="2400" b="1" dirty="0" smtClean="0">
                <a:cs typeface="B Lotus" panose="00000400000000000000" pitchFamily="2" charset="-78"/>
              </a:rPr>
              <a:t> شده </a:t>
            </a:r>
            <a:r>
              <a:rPr lang="fa-IR" altLang="en-US" sz="2400" b="1" dirty="0" err="1" smtClean="0">
                <a:cs typeface="B Lotus" panose="00000400000000000000" pitchFamily="2" charset="-78"/>
              </a:rPr>
              <a:t>يا</a:t>
            </a:r>
            <a:r>
              <a:rPr lang="fa-IR" altLang="en-US" sz="2400" b="1" dirty="0" smtClean="0">
                <a:cs typeface="B Lotus" panose="00000400000000000000" pitchFamily="2" charset="-78"/>
              </a:rPr>
              <a:t> در معرض نقص و </a:t>
            </a:r>
            <a:r>
              <a:rPr lang="fa-IR" altLang="en-US" sz="2400" b="1" dirty="0" err="1" smtClean="0">
                <a:cs typeface="B Lotus" panose="00000400000000000000" pitchFamily="2" charset="-78"/>
              </a:rPr>
              <a:t>ناتواني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جسمي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حركتي</a:t>
            </a:r>
            <a:r>
              <a:rPr lang="fa-IR" altLang="en-US" sz="2400" b="1" dirty="0" smtClean="0">
                <a:cs typeface="B Lotus" panose="00000400000000000000" pitchFamily="2" charset="-78"/>
              </a:rPr>
              <a:t> قرار </a:t>
            </a:r>
            <a:r>
              <a:rPr lang="fa-IR" altLang="en-US" sz="2400" b="1" dirty="0" err="1" smtClean="0">
                <a:cs typeface="B Lotus" panose="00000400000000000000" pitchFamily="2" charset="-78"/>
              </a:rPr>
              <a:t>مي‌گيرند</a:t>
            </a:r>
            <a:r>
              <a:rPr lang="fa-IR" altLang="en-US" sz="2400" b="1" dirty="0" smtClean="0">
                <a:cs typeface="B Lotus" panose="00000400000000000000" pitchFamily="2" charset="-78"/>
              </a:rPr>
              <a:t> و 34 نفر به </a:t>
            </a:r>
            <a:r>
              <a:rPr lang="fa-IR" altLang="en-US" sz="2400" b="1" dirty="0" err="1" smtClean="0">
                <a:cs typeface="B Lotus" panose="00000400000000000000" pitchFamily="2" charset="-78"/>
              </a:rPr>
              <a:t>مراقبت‌هاي</a:t>
            </a:r>
            <a:r>
              <a:rPr lang="fa-IR" altLang="en-US" sz="2400" b="1" dirty="0" smtClean="0">
                <a:cs typeface="B Lotus" panose="00000400000000000000" pitchFamily="2" charset="-78"/>
              </a:rPr>
              <a:t> اوليه </a:t>
            </a:r>
            <a:r>
              <a:rPr lang="fa-IR" altLang="en-US" sz="2400" b="1" dirty="0" err="1" smtClean="0">
                <a:cs typeface="B Lotus" panose="00000400000000000000" pitchFamily="2" charset="-78"/>
              </a:rPr>
              <a:t>پزشكي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نياز</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پيدا</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كرده</a:t>
            </a:r>
            <a:r>
              <a:rPr lang="fa-IR" altLang="en-US" sz="2400" b="1" dirty="0" smtClean="0">
                <a:cs typeface="B Lotus" panose="00000400000000000000" pitchFamily="2" charset="-78"/>
              </a:rPr>
              <a:t> و </a:t>
            </a:r>
            <a:r>
              <a:rPr lang="fa-IR" altLang="en-US" sz="2400" b="1" dirty="0" err="1" smtClean="0">
                <a:cs typeface="B Lotus" panose="00000400000000000000" pitchFamily="2" charset="-78"/>
              </a:rPr>
              <a:t>كار</a:t>
            </a:r>
            <a:r>
              <a:rPr lang="fa-IR" altLang="en-US" sz="2400" b="1" dirty="0" smtClean="0">
                <a:cs typeface="B Lotus" panose="00000400000000000000" pitchFamily="2" charset="-78"/>
              </a:rPr>
              <a:t> و مدرسه خود را به علت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از دست </a:t>
            </a:r>
            <a:r>
              <a:rPr lang="fa-IR" altLang="en-US" sz="2400" b="1" dirty="0" err="1" smtClean="0">
                <a:cs typeface="B Lotus" panose="00000400000000000000" pitchFamily="2" charset="-78"/>
              </a:rPr>
              <a:t>مي‌دهند</a:t>
            </a:r>
            <a:r>
              <a:rPr lang="fa-IR" altLang="en-US" sz="2400" b="1" dirty="0" smtClean="0">
                <a:cs typeface="B Lotus" panose="00000400000000000000" pitchFamily="2" charset="-78"/>
              </a:rPr>
              <a:t>. </a:t>
            </a:r>
            <a:endParaRPr lang="en-US" altLang="en-US" sz="2400" b="1" dirty="0" smtClean="0">
              <a:cs typeface="B Lotus" panose="00000400000000000000" pitchFamily="2" charset="-78"/>
            </a:endParaRPr>
          </a:p>
          <a:p>
            <a:pPr>
              <a:buFont typeface="Wingdings 2" panose="05020102010507070707" pitchFamily="18" charset="2"/>
              <a:buNone/>
            </a:pPr>
            <a:endParaRPr lang="fa-IR" altLang="en-US" sz="2400" dirty="0" smtClean="0"/>
          </a:p>
        </p:txBody>
      </p:sp>
    </p:spTree>
    <p:extLst>
      <p:ext uri="{BB962C8B-B14F-4D97-AF65-F5344CB8AC3E}">
        <p14:creationId xmlns:p14="http://schemas.microsoft.com/office/powerpoint/2010/main" val="37843948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04664"/>
            <a:ext cx="8229600" cy="881211"/>
          </a:xfrm>
        </p:spPr>
        <p:txBody>
          <a:bodyPr>
            <a:normAutofit/>
          </a:bodyPr>
          <a:lstStyle/>
          <a:p>
            <a:pPr algn="ctr"/>
            <a:r>
              <a:rPr lang="fa-IR" altLang="en-US" sz="3600" smtClean="0">
                <a:solidFill>
                  <a:srgbClr val="C00000"/>
                </a:solidFill>
                <a:cs typeface="B Titr" panose="00000700000000000000" pitchFamily="2" charset="-78"/>
              </a:rPr>
              <a:t>كودكان قرباني آسيب هاي  والدين</a:t>
            </a:r>
          </a:p>
        </p:txBody>
      </p:sp>
      <p:sp>
        <p:nvSpPr>
          <p:cNvPr id="19459" name="Content Placeholder 2"/>
          <p:cNvSpPr>
            <a:spLocks noGrp="1"/>
          </p:cNvSpPr>
          <p:nvPr>
            <p:ph idx="1"/>
          </p:nvPr>
        </p:nvSpPr>
        <p:spPr/>
        <p:txBody>
          <a:bodyPr/>
          <a:lstStyle/>
          <a:p>
            <a:pPr algn="justLow"/>
            <a:r>
              <a:rPr lang="fa-IR" altLang="en-US" sz="3000" b="1" dirty="0" smtClean="0">
                <a:cs typeface="B Lotus" panose="00000400000000000000" pitchFamily="2" charset="-78"/>
              </a:rPr>
              <a:t>كودكان تنها با </a:t>
            </a:r>
            <a:r>
              <a:rPr lang="fa-IR" altLang="en-US" sz="3000" b="1" dirty="0" err="1" smtClean="0">
                <a:cs typeface="B Lotus" panose="00000400000000000000" pitchFamily="2" charset="-78"/>
              </a:rPr>
              <a:t>آسيب</a:t>
            </a:r>
            <a:r>
              <a:rPr lang="fa-IR" altLang="en-US" sz="3000" b="1" dirty="0" smtClean="0">
                <a:cs typeface="B Lotus" panose="00000400000000000000" pitchFamily="2" charset="-78"/>
              </a:rPr>
              <a:t> </a:t>
            </a:r>
            <a:r>
              <a:rPr lang="fa-IR" altLang="en-US" sz="3000" b="1" dirty="0" err="1" smtClean="0">
                <a:cs typeface="B Lotus" panose="00000400000000000000" pitchFamily="2" charset="-78"/>
              </a:rPr>
              <a:t>هايي</a:t>
            </a:r>
            <a:r>
              <a:rPr lang="fa-IR" altLang="en-US" sz="3000" b="1" dirty="0" smtClean="0">
                <a:cs typeface="B Lotus" panose="00000400000000000000" pitchFamily="2" charset="-78"/>
              </a:rPr>
              <a:t> </a:t>
            </a:r>
            <a:r>
              <a:rPr lang="fa-IR" altLang="en-US" sz="3000" b="1" dirty="0" err="1" smtClean="0">
                <a:cs typeface="B Lotus" panose="00000400000000000000" pitchFamily="2" charset="-78"/>
              </a:rPr>
              <a:t>كه</a:t>
            </a:r>
            <a:r>
              <a:rPr lang="fa-IR" altLang="en-US" sz="3000" b="1" dirty="0" smtClean="0">
                <a:cs typeface="B Lotus" panose="00000400000000000000" pitchFamily="2" charset="-78"/>
              </a:rPr>
              <a:t> متوجه آن </a:t>
            </a:r>
            <a:r>
              <a:rPr lang="fa-IR" altLang="en-US" sz="3000" b="1" dirty="0" err="1" smtClean="0">
                <a:cs typeface="B Lotus" panose="00000400000000000000" pitchFamily="2" charset="-78"/>
              </a:rPr>
              <a:t>هاست</a:t>
            </a:r>
            <a:r>
              <a:rPr lang="fa-IR" altLang="en-US" sz="3000" b="1" dirty="0" smtClean="0">
                <a:cs typeface="B Lotus" panose="00000400000000000000" pitchFamily="2" charset="-78"/>
              </a:rPr>
              <a:t>، تحت </a:t>
            </a:r>
            <a:r>
              <a:rPr lang="fa-IR" altLang="en-US" sz="3000" b="1" dirty="0" err="1" smtClean="0">
                <a:cs typeface="B Lotus" panose="00000400000000000000" pitchFamily="2" charset="-78"/>
              </a:rPr>
              <a:t>تاثير</a:t>
            </a:r>
            <a:r>
              <a:rPr lang="fa-IR" altLang="en-US" sz="3000" b="1" dirty="0" smtClean="0">
                <a:cs typeface="B Lotus" panose="00000400000000000000" pitchFamily="2" charset="-78"/>
              </a:rPr>
              <a:t> قرار </a:t>
            </a:r>
            <a:r>
              <a:rPr lang="fa-IR" altLang="en-US" sz="3000" b="1" dirty="0" err="1" smtClean="0">
                <a:cs typeface="B Lotus" panose="00000400000000000000" pitchFamily="2" charset="-78"/>
              </a:rPr>
              <a:t>نمي‌گيرند</a:t>
            </a:r>
            <a:r>
              <a:rPr lang="fa-IR" altLang="en-US" sz="3000" b="1" dirty="0" smtClean="0">
                <a:cs typeface="B Lotus" panose="00000400000000000000" pitchFamily="2" charset="-78"/>
              </a:rPr>
              <a:t> </a:t>
            </a:r>
            <a:r>
              <a:rPr lang="fa-IR" altLang="en-US" sz="3000" b="1" dirty="0" err="1" smtClean="0">
                <a:cs typeface="B Lotus" panose="00000400000000000000" pitchFamily="2" charset="-78"/>
              </a:rPr>
              <a:t>بلكه</a:t>
            </a:r>
            <a:r>
              <a:rPr lang="fa-IR" altLang="en-US" sz="3000" b="1" dirty="0" smtClean="0">
                <a:cs typeface="B Lotus" panose="00000400000000000000" pitchFamily="2" charset="-78"/>
              </a:rPr>
              <a:t> </a:t>
            </a:r>
            <a:r>
              <a:rPr lang="fa-IR" altLang="en-US" sz="3000" b="1" dirty="0" err="1" smtClean="0">
                <a:cs typeface="B Lotus" panose="00000400000000000000" pitchFamily="2" charset="-78"/>
              </a:rPr>
              <a:t>آسيب‌هايي</a:t>
            </a:r>
            <a:r>
              <a:rPr lang="fa-IR" altLang="en-US" sz="3000" b="1" dirty="0" smtClean="0">
                <a:cs typeface="B Lotus" panose="00000400000000000000" pitchFamily="2" charset="-78"/>
              </a:rPr>
              <a:t> </a:t>
            </a:r>
            <a:r>
              <a:rPr lang="fa-IR" altLang="en-US" sz="3000" b="1" dirty="0" err="1" smtClean="0">
                <a:cs typeface="B Lotus" panose="00000400000000000000" pitchFamily="2" charset="-78"/>
              </a:rPr>
              <a:t>كه</a:t>
            </a:r>
            <a:r>
              <a:rPr lang="fa-IR" altLang="en-US" sz="3000" b="1" dirty="0" smtClean="0">
                <a:cs typeface="B Lotus" panose="00000400000000000000" pitchFamily="2" charset="-78"/>
              </a:rPr>
              <a:t> براي </a:t>
            </a:r>
            <a:r>
              <a:rPr lang="fa-IR" altLang="en-US" sz="3000" b="1" dirty="0" err="1" smtClean="0">
                <a:cs typeface="B Lotus" panose="00000400000000000000" pitchFamily="2" charset="-78"/>
              </a:rPr>
              <a:t>ساير</a:t>
            </a:r>
            <a:r>
              <a:rPr lang="fa-IR" altLang="en-US" sz="3000" b="1" dirty="0" smtClean="0">
                <a:cs typeface="B Lotus" panose="00000400000000000000" pitchFamily="2" charset="-78"/>
              </a:rPr>
              <a:t> </a:t>
            </a:r>
            <a:r>
              <a:rPr lang="fa-IR" altLang="en-US" sz="3000" b="1" dirty="0" err="1" smtClean="0">
                <a:cs typeface="B Lotus" panose="00000400000000000000" pitchFamily="2" charset="-78"/>
              </a:rPr>
              <a:t>اعضاي</a:t>
            </a:r>
            <a:r>
              <a:rPr lang="fa-IR" altLang="en-US" sz="3000" b="1" dirty="0" smtClean="0">
                <a:cs typeface="B Lotus" panose="00000400000000000000" pitchFamily="2" charset="-78"/>
              </a:rPr>
              <a:t> خانواده </a:t>
            </a:r>
            <a:r>
              <a:rPr lang="fa-IR" altLang="en-US" sz="3000" b="1" dirty="0" err="1" smtClean="0">
                <a:cs typeface="B Lotus" panose="00000400000000000000" pitchFamily="2" charset="-78"/>
              </a:rPr>
              <a:t>نيز</a:t>
            </a:r>
            <a:r>
              <a:rPr lang="fa-IR" altLang="en-US" sz="3000" b="1" dirty="0" smtClean="0">
                <a:cs typeface="B Lotus" panose="00000400000000000000" pitchFamily="2" charset="-78"/>
              </a:rPr>
              <a:t> </a:t>
            </a:r>
            <a:r>
              <a:rPr lang="fa-IR" altLang="en-US" sz="3000" b="1" dirty="0" err="1" smtClean="0">
                <a:cs typeface="B Lotus" panose="00000400000000000000" pitchFamily="2" charset="-78"/>
              </a:rPr>
              <a:t>روي</a:t>
            </a:r>
            <a:r>
              <a:rPr lang="fa-IR" altLang="en-US" sz="3000" b="1" dirty="0" smtClean="0">
                <a:cs typeface="B Lotus" panose="00000400000000000000" pitchFamily="2" charset="-78"/>
              </a:rPr>
              <a:t> می دهد به طور </a:t>
            </a:r>
            <a:r>
              <a:rPr lang="fa-IR" altLang="en-US" sz="3000" b="1" dirty="0" err="1" smtClean="0">
                <a:cs typeface="B Lotus" panose="00000400000000000000" pitchFamily="2" charset="-78"/>
              </a:rPr>
              <a:t>غيرمستقيم</a:t>
            </a:r>
            <a:r>
              <a:rPr lang="fa-IR" altLang="en-US" sz="3000" b="1" dirty="0" smtClean="0">
                <a:cs typeface="B Lotus" panose="00000400000000000000" pitchFamily="2" charset="-78"/>
              </a:rPr>
              <a:t>، سلامت كودكان را </a:t>
            </a:r>
            <a:r>
              <a:rPr lang="fa-IR" altLang="en-US" sz="3000" b="1" dirty="0" err="1" smtClean="0">
                <a:cs typeface="B Lotus" panose="00000400000000000000" pitchFamily="2" charset="-78"/>
              </a:rPr>
              <a:t>تهديد</a:t>
            </a:r>
            <a:r>
              <a:rPr lang="fa-IR" altLang="en-US" sz="3000" b="1" dirty="0" smtClean="0">
                <a:cs typeface="B Lotus" panose="00000400000000000000" pitchFamily="2" charset="-78"/>
              </a:rPr>
              <a:t> </a:t>
            </a:r>
            <a:r>
              <a:rPr lang="fa-IR" altLang="en-US" sz="3000" b="1" dirty="0" err="1" smtClean="0">
                <a:cs typeface="B Lotus" panose="00000400000000000000" pitchFamily="2" charset="-78"/>
              </a:rPr>
              <a:t>مي‌كند</a:t>
            </a:r>
            <a:r>
              <a:rPr lang="fa-IR" altLang="en-US" sz="3000" b="1" dirty="0" smtClean="0">
                <a:cs typeface="B Lotus" panose="00000400000000000000" pitchFamily="2" charset="-78"/>
              </a:rPr>
              <a:t>. فقدان </a:t>
            </a:r>
            <a:r>
              <a:rPr lang="fa-IR" altLang="en-US" sz="3000" b="1" dirty="0" err="1" smtClean="0">
                <a:cs typeface="B Lotus" panose="00000400000000000000" pitchFamily="2" charset="-78"/>
              </a:rPr>
              <a:t>يا</a:t>
            </a:r>
            <a:r>
              <a:rPr lang="fa-IR" altLang="en-US" sz="3000" b="1" dirty="0" smtClean="0">
                <a:cs typeface="B Lotus" panose="00000400000000000000" pitchFamily="2" charset="-78"/>
              </a:rPr>
              <a:t> نقص عضو و </a:t>
            </a:r>
            <a:r>
              <a:rPr lang="fa-IR" altLang="en-US" sz="3000" b="1" dirty="0" err="1" smtClean="0">
                <a:cs typeface="B Lotus" panose="00000400000000000000" pitchFamily="2" charset="-78"/>
              </a:rPr>
              <a:t>ناتواني‌هاي</a:t>
            </a:r>
            <a:r>
              <a:rPr lang="fa-IR" altLang="en-US" sz="3000" b="1" dirty="0" smtClean="0">
                <a:cs typeface="B Lotus" panose="00000400000000000000" pitchFamily="2" charset="-78"/>
              </a:rPr>
              <a:t> </a:t>
            </a:r>
            <a:r>
              <a:rPr lang="fa-IR" altLang="en-US" sz="3000" b="1" dirty="0" err="1" smtClean="0">
                <a:cs typeface="B Lotus" panose="00000400000000000000" pitchFamily="2" charset="-78"/>
              </a:rPr>
              <a:t>جسمي</a:t>
            </a:r>
            <a:r>
              <a:rPr lang="fa-IR" altLang="en-US" sz="3000" b="1" dirty="0" smtClean="0">
                <a:cs typeface="B Lotus" panose="00000400000000000000" pitchFamily="2" charset="-78"/>
              </a:rPr>
              <a:t> </a:t>
            </a:r>
            <a:r>
              <a:rPr lang="fa-IR" altLang="en-US" sz="3000" b="1" dirty="0" err="1" smtClean="0">
                <a:cs typeface="B Lotus" panose="00000400000000000000" pitchFamily="2" charset="-78"/>
              </a:rPr>
              <a:t>حركتي</a:t>
            </a:r>
            <a:r>
              <a:rPr lang="fa-IR" altLang="en-US" sz="3000" b="1" dirty="0" smtClean="0">
                <a:cs typeface="B Lotus" panose="00000400000000000000" pitchFamily="2" charset="-78"/>
              </a:rPr>
              <a:t> </a:t>
            </a:r>
            <a:r>
              <a:rPr lang="fa-IR" altLang="en-US" sz="3000" b="1" dirty="0" err="1" smtClean="0">
                <a:cs typeface="B Lotus" panose="00000400000000000000" pitchFamily="2" charset="-78"/>
              </a:rPr>
              <a:t>والدين</a:t>
            </a:r>
            <a:r>
              <a:rPr lang="fa-IR" altLang="en-US" sz="3000" b="1" dirty="0" smtClean="0">
                <a:cs typeface="B Lotus" panose="00000400000000000000" pitchFamily="2" charset="-78"/>
              </a:rPr>
              <a:t> و نیز فقر خانواده به علت تورم اقتصادی، </a:t>
            </a:r>
            <a:r>
              <a:rPr lang="fa-IR" altLang="en-US" sz="3000" b="1" dirty="0" err="1" smtClean="0">
                <a:cs typeface="B Lotus" panose="00000400000000000000" pitchFamily="2" charset="-78"/>
              </a:rPr>
              <a:t>گراني</a:t>
            </a:r>
            <a:r>
              <a:rPr lang="fa-IR" altLang="en-US" sz="3000" b="1" dirty="0" smtClean="0">
                <a:cs typeface="B Lotus" panose="00000400000000000000" pitchFamily="2" charset="-78"/>
              </a:rPr>
              <a:t> و سطح </a:t>
            </a:r>
            <a:r>
              <a:rPr lang="fa-IR" altLang="en-US" sz="3000" b="1" dirty="0" err="1" smtClean="0">
                <a:cs typeface="B Lotus" panose="00000400000000000000" pitchFamily="2" charset="-78"/>
              </a:rPr>
              <a:t>پايين</a:t>
            </a:r>
            <a:r>
              <a:rPr lang="fa-IR" altLang="en-US" sz="3000" b="1" dirty="0" smtClean="0">
                <a:cs typeface="B Lotus" panose="00000400000000000000" pitchFamily="2" charset="-78"/>
              </a:rPr>
              <a:t> درآمد </a:t>
            </a:r>
            <a:r>
              <a:rPr lang="fa-IR" altLang="en-US" sz="3000" b="1" dirty="0" err="1" smtClean="0">
                <a:cs typeface="B Lotus" panose="00000400000000000000" pitchFamily="2" charset="-78"/>
              </a:rPr>
              <a:t>همگي</a:t>
            </a:r>
            <a:r>
              <a:rPr lang="fa-IR" altLang="en-US" sz="3000" b="1" dirty="0" smtClean="0">
                <a:cs typeface="B Lotus" panose="00000400000000000000" pitchFamily="2" charset="-78"/>
              </a:rPr>
              <a:t> بر سلامت و ایمنی كودكان موثر هستند. </a:t>
            </a:r>
          </a:p>
          <a:p>
            <a:pPr algn="justLow"/>
            <a:r>
              <a:rPr lang="fa-IR" altLang="en-US" sz="3000" b="1" dirty="0" smtClean="0">
                <a:cs typeface="B Lotus" panose="00000400000000000000" pitchFamily="2" charset="-78"/>
              </a:rPr>
              <a:t>در </a:t>
            </a:r>
            <a:r>
              <a:rPr lang="fa-IR" altLang="en-US" sz="3000" b="1" dirty="0" err="1" smtClean="0">
                <a:cs typeface="B Lotus" panose="00000400000000000000" pitchFamily="2" charset="-78"/>
              </a:rPr>
              <a:t>تحقيقي</a:t>
            </a:r>
            <a:r>
              <a:rPr lang="fa-IR" altLang="en-US" sz="3000" b="1" dirty="0" smtClean="0">
                <a:cs typeface="B Lotus" panose="00000400000000000000" pitchFamily="2" charset="-78"/>
              </a:rPr>
              <a:t> در استان </a:t>
            </a:r>
            <a:r>
              <a:rPr lang="fa-IR" altLang="en-US" sz="3000" b="1" dirty="0" err="1" smtClean="0">
                <a:cs typeface="B Lotus" panose="00000400000000000000" pitchFamily="2" charset="-78"/>
              </a:rPr>
              <a:t>جيانگسي</a:t>
            </a:r>
            <a:r>
              <a:rPr lang="fa-IR" altLang="en-US" sz="3000" b="1" dirty="0" smtClean="0">
                <a:cs typeface="B Lotus" panose="00000400000000000000" pitchFamily="2" charset="-78"/>
              </a:rPr>
              <a:t> </a:t>
            </a:r>
            <a:r>
              <a:rPr lang="fa-IR" altLang="en-US" sz="3000" b="1" dirty="0" err="1" smtClean="0">
                <a:cs typeface="B Lotus" panose="00000400000000000000" pitchFamily="2" charset="-78"/>
              </a:rPr>
              <a:t>چين</a:t>
            </a:r>
            <a:r>
              <a:rPr lang="fa-IR" altLang="en-US" sz="3000" b="1" dirty="0" smtClean="0">
                <a:cs typeface="B Lotus" panose="00000400000000000000" pitchFamily="2" charset="-78"/>
              </a:rPr>
              <a:t>، </a:t>
            </a:r>
            <a:r>
              <a:rPr lang="fa-IR" altLang="en-US" sz="3000" b="1" dirty="0" smtClean="0">
                <a:solidFill>
                  <a:srgbClr val="FF0000"/>
                </a:solidFill>
                <a:cs typeface="B Lotus" panose="00000400000000000000" pitchFamily="2" charset="-78"/>
              </a:rPr>
              <a:t>حدود 50 درصد مرگ و </a:t>
            </a:r>
            <a:r>
              <a:rPr lang="fa-IR" altLang="en-US" sz="3000" b="1" dirty="0" err="1" smtClean="0">
                <a:solidFill>
                  <a:srgbClr val="FF0000"/>
                </a:solidFill>
                <a:cs typeface="B Lotus" panose="00000400000000000000" pitchFamily="2" charset="-78"/>
              </a:rPr>
              <a:t>مير</a:t>
            </a:r>
            <a:r>
              <a:rPr lang="fa-IR" altLang="en-US" sz="3000" b="1" dirty="0" smtClean="0">
                <a:solidFill>
                  <a:srgbClr val="FF0000"/>
                </a:solidFill>
                <a:cs typeface="B Lotus" panose="00000400000000000000" pitchFamily="2" charset="-78"/>
              </a:rPr>
              <a:t> </a:t>
            </a:r>
            <a:r>
              <a:rPr lang="fa-IR" altLang="en-US" sz="3000" b="1" dirty="0" err="1" smtClean="0">
                <a:solidFill>
                  <a:srgbClr val="FF0000"/>
                </a:solidFill>
                <a:cs typeface="B Lotus" panose="00000400000000000000" pitchFamily="2" charset="-78"/>
              </a:rPr>
              <a:t>والدين</a:t>
            </a:r>
            <a:r>
              <a:rPr lang="fa-IR" altLang="en-US" sz="3000" b="1" dirty="0" smtClean="0">
                <a:solidFill>
                  <a:srgbClr val="FF0000"/>
                </a:solidFill>
                <a:cs typeface="B Lotus" panose="00000400000000000000" pitchFamily="2" charset="-78"/>
              </a:rPr>
              <a:t> كودكان </a:t>
            </a:r>
            <a:r>
              <a:rPr lang="fa-IR" altLang="en-US" sz="3000" b="1" dirty="0" err="1" smtClean="0">
                <a:solidFill>
                  <a:srgbClr val="FF0000"/>
                </a:solidFill>
                <a:cs typeface="B Lotus" panose="00000400000000000000" pitchFamily="2" charset="-78"/>
              </a:rPr>
              <a:t>مدرسه‌اي</a:t>
            </a:r>
            <a:r>
              <a:rPr lang="fa-IR" altLang="en-US" sz="3000" b="1" dirty="0" smtClean="0">
                <a:solidFill>
                  <a:srgbClr val="FF0000"/>
                </a:solidFill>
                <a:cs typeface="B Lotus" panose="00000400000000000000" pitchFamily="2" charset="-78"/>
              </a:rPr>
              <a:t> </a:t>
            </a:r>
            <a:r>
              <a:rPr lang="fa-IR" altLang="en-US" sz="3000" b="1" dirty="0" err="1" smtClean="0">
                <a:solidFill>
                  <a:srgbClr val="FF0000"/>
                </a:solidFill>
                <a:cs typeface="B Lotus" panose="00000400000000000000" pitchFamily="2" charset="-78"/>
              </a:rPr>
              <a:t>يا</a:t>
            </a:r>
            <a:r>
              <a:rPr lang="fa-IR" altLang="en-US" sz="3000" b="1" dirty="0" smtClean="0">
                <a:solidFill>
                  <a:srgbClr val="FF0000"/>
                </a:solidFill>
                <a:cs typeface="B Lotus" panose="00000400000000000000" pitchFamily="2" charset="-78"/>
              </a:rPr>
              <a:t> </a:t>
            </a:r>
            <a:r>
              <a:rPr lang="fa-IR" altLang="en-US" sz="3000" b="1" dirty="0" err="1" smtClean="0">
                <a:solidFill>
                  <a:srgbClr val="FF0000"/>
                </a:solidFill>
                <a:cs typeface="B Lotus" panose="00000400000000000000" pitchFamily="2" charset="-78"/>
              </a:rPr>
              <a:t>بچه‌هاي</a:t>
            </a:r>
            <a:r>
              <a:rPr lang="fa-IR" altLang="en-US" sz="3000" b="1" dirty="0" smtClean="0">
                <a:solidFill>
                  <a:srgbClr val="FF0000"/>
                </a:solidFill>
                <a:cs typeface="B Lotus" panose="00000400000000000000" pitchFamily="2" charset="-78"/>
              </a:rPr>
              <a:t> </a:t>
            </a:r>
            <a:r>
              <a:rPr lang="fa-IR" altLang="en-US" sz="3000" b="1" dirty="0" err="1" smtClean="0">
                <a:solidFill>
                  <a:srgbClr val="FF0000"/>
                </a:solidFill>
                <a:cs typeface="B Lotus" panose="00000400000000000000" pitchFamily="2" charset="-78"/>
              </a:rPr>
              <a:t>كم</a:t>
            </a:r>
            <a:r>
              <a:rPr lang="fa-IR" altLang="en-US" sz="3000" b="1" dirty="0" smtClean="0">
                <a:solidFill>
                  <a:srgbClr val="FF0000"/>
                </a:solidFill>
                <a:cs typeface="B Lotus" panose="00000400000000000000" pitchFamily="2" charset="-78"/>
              </a:rPr>
              <a:t> سن و </a:t>
            </a:r>
            <a:r>
              <a:rPr lang="fa-IR" altLang="en-US" sz="3000" b="1" dirty="0" err="1" smtClean="0">
                <a:solidFill>
                  <a:srgbClr val="FF0000"/>
                </a:solidFill>
                <a:cs typeface="B Lotus" panose="00000400000000000000" pitchFamily="2" charset="-78"/>
              </a:rPr>
              <a:t>سال‌تر</a:t>
            </a:r>
            <a:r>
              <a:rPr lang="fa-IR" altLang="en-US" sz="3000" b="1" dirty="0" smtClean="0">
                <a:solidFill>
                  <a:srgbClr val="FF0000"/>
                </a:solidFill>
                <a:cs typeface="B Lotus" panose="00000400000000000000" pitchFamily="2" charset="-78"/>
              </a:rPr>
              <a:t> بر اثر سوانح و حوادث بود. </a:t>
            </a:r>
            <a:endParaRPr lang="en-US" altLang="en-US" sz="3000" b="1" dirty="0" smtClean="0">
              <a:solidFill>
                <a:srgbClr val="FF0000"/>
              </a:solidFill>
              <a:cs typeface="B Lotus" panose="00000400000000000000" pitchFamily="2" charset="-78"/>
            </a:endParaRPr>
          </a:p>
          <a:p>
            <a:endParaRPr lang="fa-IR" altLang="en-US" dirty="0" smtClean="0"/>
          </a:p>
        </p:txBody>
      </p:sp>
    </p:spTree>
    <p:extLst>
      <p:ext uri="{BB962C8B-B14F-4D97-AF65-F5344CB8AC3E}">
        <p14:creationId xmlns:p14="http://schemas.microsoft.com/office/powerpoint/2010/main" val="34252203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84249"/>
            <a:ext cx="8229600" cy="652463"/>
          </a:xfrm>
        </p:spPr>
        <p:txBody>
          <a:bodyPr>
            <a:normAutofit fontScale="90000"/>
          </a:bodyPr>
          <a:lstStyle/>
          <a:p>
            <a:pPr algn="ctr"/>
            <a:r>
              <a:rPr lang="fa-IR" altLang="en-US" sz="4000" dirty="0" err="1" smtClean="0">
                <a:solidFill>
                  <a:srgbClr val="C00000"/>
                </a:solidFill>
                <a:cs typeface="B Titr" panose="00000700000000000000" pitchFamily="2" charset="-78"/>
              </a:rPr>
              <a:t>آسيب</a:t>
            </a:r>
            <a:r>
              <a:rPr lang="fa-IR" altLang="en-US" sz="4000" dirty="0" smtClean="0">
                <a:solidFill>
                  <a:srgbClr val="C00000"/>
                </a:solidFill>
                <a:cs typeface="B Titr" panose="00000700000000000000" pitchFamily="2" charset="-78"/>
              </a:rPr>
              <a:t> </a:t>
            </a:r>
            <a:r>
              <a:rPr lang="fa-IR" altLang="en-US" sz="4000" dirty="0" err="1" smtClean="0">
                <a:solidFill>
                  <a:srgbClr val="C00000"/>
                </a:solidFill>
                <a:cs typeface="B Titr" panose="00000700000000000000" pitchFamily="2" charset="-78"/>
              </a:rPr>
              <a:t>هاي</a:t>
            </a:r>
            <a:r>
              <a:rPr lang="fa-IR" altLang="en-US" sz="4000" dirty="0" smtClean="0">
                <a:solidFill>
                  <a:srgbClr val="C00000"/>
                </a:solidFill>
                <a:cs typeface="B Titr" panose="00000700000000000000" pitchFamily="2" charset="-78"/>
              </a:rPr>
              <a:t> </a:t>
            </a:r>
            <a:r>
              <a:rPr lang="fa-IR" altLang="en-US" sz="4000" dirty="0" err="1" smtClean="0">
                <a:solidFill>
                  <a:srgbClr val="C00000"/>
                </a:solidFill>
                <a:cs typeface="B Titr" panose="00000700000000000000" pitchFamily="2" charset="-78"/>
              </a:rPr>
              <a:t>غيرعمدي</a:t>
            </a:r>
            <a:r>
              <a:rPr lang="fa-IR" altLang="en-US" sz="4000" dirty="0" smtClean="0">
                <a:solidFill>
                  <a:srgbClr val="C00000"/>
                </a:solidFill>
                <a:cs typeface="B Titr" panose="00000700000000000000" pitchFamily="2" charset="-78"/>
              </a:rPr>
              <a:t>  مرگبار1</a:t>
            </a:r>
          </a:p>
        </p:txBody>
      </p:sp>
      <p:sp>
        <p:nvSpPr>
          <p:cNvPr id="20483" name="Content Placeholder 2"/>
          <p:cNvSpPr>
            <a:spLocks noGrp="1"/>
          </p:cNvSpPr>
          <p:nvPr>
            <p:ph idx="1"/>
          </p:nvPr>
        </p:nvSpPr>
        <p:spPr>
          <a:xfrm>
            <a:off x="457200" y="908720"/>
            <a:ext cx="8229600" cy="4389438"/>
          </a:xfrm>
        </p:spPr>
        <p:txBody>
          <a:bodyPr>
            <a:noAutofit/>
          </a:bodyPr>
          <a:lstStyle/>
          <a:p>
            <a:pPr algn="justLow"/>
            <a:r>
              <a:rPr lang="fa-IR" altLang="en-US" sz="2600" b="1" dirty="0" smtClean="0">
                <a:cs typeface="B Lotus" panose="00000400000000000000" pitchFamily="2" charset="-78"/>
              </a:rPr>
              <a:t>در سال 2004، حدود 950 هزار </a:t>
            </a:r>
            <a:r>
              <a:rPr lang="fa-IR" altLang="en-US" sz="2600" b="1" dirty="0" err="1" smtClean="0">
                <a:cs typeface="B Lotus" panose="00000400000000000000" pitchFamily="2" charset="-78"/>
              </a:rPr>
              <a:t>كودك</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زير</a:t>
            </a:r>
            <a:r>
              <a:rPr lang="fa-IR" altLang="en-US" sz="2600" b="1" dirty="0" smtClean="0">
                <a:cs typeface="B Lotus" panose="00000400000000000000" pitchFamily="2" charset="-78"/>
              </a:rPr>
              <a:t> 18 سال بر اثر </a:t>
            </a:r>
            <a:r>
              <a:rPr lang="fa-IR" altLang="en-US" sz="2600" b="1" dirty="0" err="1" smtClean="0">
                <a:cs typeface="B Lotus" panose="00000400000000000000" pitchFamily="2" charset="-78"/>
              </a:rPr>
              <a:t>آسيب</a:t>
            </a:r>
            <a:r>
              <a:rPr lang="fa-IR" altLang="en-US" sz="2600" b="1" dirty="0" smtClean="0">
                <a:cs typeface="B Lotus" panose="00000400000000000000" pitchFamily="2" charset="-78"/>
              </a:rPr>
              <a:t> جان خود را از دست دادند. عمده </a:t>
            </a:r>
            <a:r>
              <a:rPr lang="fa-IR" altLang="en-US" sz="2600" b="1" dirty="0" err="1" smtClean="0">
                <a:cs typeface="B Lotus" panose="00000400000000000000" pitchFamily="2" charset="-78"/>
              </a:rPr>
              <a:t>اين</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آسيب</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هاي</a:t>
            </a:r>
            <a:r>
              <a:rPr lang="fa-IR" altLang="en-US" sz="2600" b="1" dirty="0" smtClean="0">
                <a:cs typeface="B Lotus" panose="00000400000000000000" pitchFamily="2" charset="-78"/>
              </a:rPr>
              <a:t> منجر به فوت ناشی از حوادث ترافیکی، غرق </a:t>
            </a:r>
            <a:r>
              <a:rPr lang="fa-IR" altLang="en-US" sz="2600" b="1" dirty="0" err="1" smtClean="0">
                <a:cs typeface="B Lotus" panose="00000400000000000000" pitchFamily="2" charset="-78"/>
              </a:rPr>
              <a:t>شدگی</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سوختگي‌ها</a:t>
            </a:r>
            <a:r>
              <a:rPr lang="fa-IR" altLang="en-US" sz="2600" b="1" dirty="0" smtClean="0">
                <a:cs typeface="B Lotus" panose="00000400000000000000" pitchFamily="2" charset="-78"/>
              </a:rPr>
              <a:t>، سقوط </a:t>
            </a:r>
            <a:r>
              <a:rPr lang="fa-IR" altLang="en-US" sz="2600" b="1" dirty="0" err="1" smtClean="0">
                <a:cs typeface="B Lotus" panose="00000400000000000000" pitchFamily="2" charset="-78"/>
              </a:rPr>
              <a:t>يا</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مسموميت</a:t>
            </a:r>
            <a:r>
              <a:rPr lang="fa-IR" altLang="en-US" sz="2600" b="1" dirty="0" smtClean="0">
                <a:cs typeface="B Lotus" panose="00000400000000000000" pitchFamily="2" charset="-78"/>
              </a:rPr>
              <a:t> بود. </a:t>
            </a:r>
            <a:r>
              <a:rPr lang="fa-IR" altLang="en-US" sz="2600" b="1" dirty="0" err="1" smtClean="0">
                <a:cs typeface="B Lotus" panose="00000400000000000000" pitchFamily="2" charset="-78"/>
              </a:rPr>
              <a:t>اين</a:t>
            </a:r>
            <a:r>
              <a:rPr lang="fa-IR" altLang="en-US" sz="2600" b="1" dirty="0" smtClean="0">
                <a:cs typeface="B Lotus" panose="00000400000000000000" pitchFamily="2" charset="-78"/>
              </a:rPr>
              <a:t> پنج دسته </a:t>
            </a:r>
            <a:r>
              <a:rPr lang="fa-IR" altLang="en-US" sz="2600" b="1" dirty="0" err="1" smtClean="0">
                <a:cs typeface="B Lotus" panose="00000400000000000000" pitchFamily="2" charset="-78"/>
              </a:rPr>
              <a:t>آسيب</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هاي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غيرعمدي</a:t>
            </a:r>
            <a:r>
              <a:rPr lang="fa-IR" altLang="en-US" sz="2600" b="1" dirty="0" smtClean="0">
                <a:cs typeface="B Lotus" panose="00000400000000000000" pitchFamily="2" charset="-78"/>
              </a:rPr>
              <a:t>، 60 درصد </a:t>
            </a:r>
            <a:r>
              <a:rPr lang="fa-IR" altLang="en-US" sz="2600" b="1" dirty="0" err="1" smtClean="0">
                <a:cs typeface="B Lotus" panose="00000400000000000000" pitchFamily="2" charset="-78"/>
              </a:rPr>
              <a:t>آسيب</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هاي</a:t>
            </a:r>
            <a:r>
              <a:rPr lang="fa-IR" altLang="en-US" sz="2600" b="1" dirty="0" smtClean="0">
                <a:cs typeface="B Lotus" panose="00000400000000000000" pitchFamily="2" charset="-78"/>
              </a:rPr>
              <a:t> منجر به مرگ را شامل </a:t>
            </a:r>
            <a:r>
              <a:rPr lang="fa-IR" altLang="en-US" sz="2600" b="1" dirty="0" err="1" smtClean="0">
                <a:cs typeface="B Lotus" panose="00000400000000000000" pitchFamily="2" charset="-78"/>
              </a:rPr>
              <a:t>مي‌شوند</a:t>
            </a:r>
            <a:r>
              <a:rPr lang="fa-IR" altLang="en-US" sz="2600" b="1" dirty="0" smtClean="0">
                <a:cs typeface="B Lotus" panose="00000400000000000000" pitchFamily="2" charset="-78"/>
              </a:rPr>
              <a:t>. دسته </a:t>
            </a:r>
            <a:r>
              <a:rPr lang="fa-IR" altLang="en-US" sz="2600" b="1" dirty="0" err="1" smtClean="0">
                <a:cs typeface="B Lotus" panose="00000400000000000000" pitchFamily="2" charset="-78"/>
              </a:rPr>
              <a:t>ديگر</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كه</a:t>
            </a:r>
            <a:r>
              <a:rPr lang="fa-IR" altLang="en-US" sz="2600" b="1" dirty="0" smtClean="0">
                <a:cs typeface="B Lotus" panose="00000400000000000000" pitchFamily="2" charset="-78"/>
              </a:rPr>
              <a:t> تحت عنوان «</a:t>
            </a:r>
            <a:r>
              <a:rPr lang="fa-IR" altLang="en-US" sz="2600" b="1" dirty="0" err="1" smtClean="0">
                <a:cs typeface="B Lotus" panose="00000400000000000000" pitchFamily="2" charset="-78"/>
              </a:rPr>
              <a:t>ساير</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آسيب</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هاي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غيرعمدي</a:t>
            </a:r>
            <a:r>
              <a:rPr lang="fa-IR" altLang="en-US" sz="2600" b="1" dirty="0" smtClean="0">
                <a:cs typeface="B Lotus" panose="00000400000000000000" pitchFamily="2" charset="-78"/>
              </a:rPr>
              <a:t>» نام گرفته است شامل انواع </a:t>
            </a:r>
            <a:r>
              <a:rPr lang="fa-IR" altLang="en-US" sz="2600" b="1" dirty="0" err="1" smtClean="0">
                <a:cs typeface="B Lotus" panose="00000400000000000000" pitchFamily="2" charset="-78"/>
              </a:rPr>
              <a:t>خفگي‌ها</a:t>
            </a:r>
            <a:r>
              <a:rPr lang="fa-IR" altLang="en-US" sz="2600" b="1" dirty="0" smtClean="0">
                <a:cs typeface="B Lotus" panose="00000400000000000000" pitchFamily="2" charset="-78"/>
              </a:rPr>
              <a:t>، گزش مار </a:t>
            </a:r>
            <a:r>
              <a:rPr lang="fa-IR" altLang="en-US" sz="2600" b="1" dirty="0" err="1" smtClean="0">
                <a:cs typeface="B Lotus" panose="00000400000000000000" pitchFamily="2" charset="-78"/>
              </a:rPr>
              <a:t>يا</a:t>
            </a:r>
            <a:r>
              <a:rPr lang="fa-IR" altLang="en-US" sz="2600" b="1" dirty="0" smtClean="0">
                <a:cs typeface="B Lotus" panose="00000400000000000000" pitchFamily="2" charset="-78"/>
              </a:rPr>
              <a:t> پرندگان، برودت </a:t>
            </a:r>
            <a:r>
              <a:rPr lang="fa-IR" altLang="en-US" sz="2600" b="1" dirty="0" err="1" smtClean="0">
                <a:cs typeface="B Lotus" panose="00000400000000000000" pitchFamily="2" charset="-78"/>
              </a:rPr>
              <a:t>شديد</a:t>
            </a:r>
            <a:r>
              <a:rPr lang="fa-IR" altLang="en-US" sz="2600" b="1" dirty="0" smtClean="0">
                <a:cs typeface="B Lotus" panose="00000400000000000000" pitchFamily="2" charset="-78"/>
              </a:rPr>
              <a:t> و یا </a:t>
            </a:r>
            <a:r>
              <a:rPr lang="fa-IR" altLang="en-US" sz="2600" b="1" dirty="0" err="1" smtClean="0">
                <a:cs typeface="B Lotus" panose="00000400000000000000" pitchFamily="2" charset="-78"/>
              </a:rPr>
              <a:t>دماي</a:t>
            </a:r>
            <a:r>
              <a:rPr lang="fa-IR" altLang="en-US" sz="2600" b="1" dirty="0" smtClean="0">
                <a:cs typeface="B Lotus" panose="00000400000000000000" pitchFamily="2" charset="-78"/>
              </a:rPr>
              <a:t> بالا هوا </a:t>
            </a:r>
            <a:r>
              <a:rPr lang="fa-IR" altLang="en-US" sz="2600" b="1" dirty="0" err="1" smtClean="0">
                <a:cs typeface="B Lotus" panose="00000400000000000000" pitchFamily="2" charset="-78"/>
              </a:rPr>
              <a:t>مي‌باشد</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اين</a:t>
            </a:r>
            <a:r>
              <a:rPr lang="fa-IR" altLang="en-US" sz="2600" b="1" dirty="0" smtClean="0">
                <a:cs typeface="B Lotus" panose="00000400000000000000" pitchFamily="2" charset="-78"/>
              </a:rPr>
              <a:t> گروه </a:t>
            </a:r>
            <a:r>
              <a:rPr lang="fa-IR" altLang="en-US" sz="2600" b="1" dirty="0" err="1" smtClean="0">
                <a:cs typeface="B Lotus" panose="00000400000000000000" pitchFamily="2" charset="-78"/>
              </a:rPr>
              <a:t>نيز</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مسوول</a:t>
            </a:r>
            <a:r>
              <a:rPr lang="fa-IR" altLang="en-US" sz="2600" b="1" dirty="0" smtClean="0">
                <a:cs typeface="B Lotus" panose="00000400000000000000" pitchFamily="2" charset="-78"/>
              </a:rPr>
              <a:t> 31 درصد از موارد مرگ كودكان در اثر </a:t>
            </a:r>
            <a:r>
              <a:rPr lang="fa-IR" altLang="en-US" sz="2600" b="1" dirty="0" err="1" smtClean="0">
                <a:cs typeface="B Lotus" panose="00000400000000000000" pitchFamily="2" charset="-78"/>
              </a:rPr>
              <a:t>آسيب</a:t>
            </a:r>
            <a:r>
              <a:rPr lang="fa-IR" altLang="en-US" sz="2600" b="1" dirty="0" smtClean="0">
                <a:cs typeface="B Lotus" panose="00000400000000000000" pitchFamily="2" charset="-78"/>
              </a:rPr>
              <a:t> هستند.</a:t>
            </a:r>
            <a:endParaRPr lang="en-US" altLang="en-US" sz="2600" b="1" dirty="0" smtClean="0">
              <a:cs typeface="B Lotus" panose="00000400000000000000" pitchFamily="2" charset="-78"/>
            </a:endParaRPr>
          </a:p>
          <a:p>
            <a:pPr algn="justLow"/>
            <a:r>
              <a:rPr lang="fa-IR" altLang="en-US" sz="2600" b="1" dirty="0" err="1" smtClean="0">
                <a:solidFill>
                  <a:srgbClr val="FF0000"/>
                </a:solidFill>
                <a:cs typeface="B Lotus" panose="00000400000000000000" pitchFamily="2" charset="-78"/>
              </a:rPr>
              <a:t>ميزان</a:t>
            </a:r>
            <a:r>
              <a:rPr lang="fa-IR" altLang="en-US" sz="2600" b="1" dirty="0" smtClean="0">
                <a:solidFill>
                  <a:srgbClr val="FF0000"/>
                </a:solidFill>
                <a:cs typeface="B Lotus" panose="00000400000000000000" pitchFamily="2" charset="-78"/>
              </a:rPr>
              <a:t> مرگ كودكان به دنبال </a:t>
            </a:r>
            <a:r>
              <a:rPr lang="fa-IR" altLang="en-US" sz="2600" b="1" dirty="0" err="1" smtClean="0">
                <a:solidFill>
                  <a:srgbClr val="FF0000"/>
                </a:solidFill>
                <a:cs typeface="B Lotus" panose="00000400000000000000" pitchFamily="2" charset="-78"/>
              </a:rPr>
              <a:t>آسيب</a:t>
            </a:r>
            <a:r>
              <a:rPr lang="fa-IR" altLang="en-US" sz="2600" b="1" dirty="0" smtClean="0">
                <a:solidFill>
                  <a:srgbClr val="FF0000"/>
                </a:solidFill>
                <a:cs typeface="B Lotus" panose="00000400000000000000" pitchFamily="2" charset="-78"/>
              </a:rPr>
              <a:t> ها در </a:t>
            </a:r>
            <a:r>
              <a:rPr lang="fa-IR" altLang="en-US" sz="2600" b="1" dirty="0" err="1" smtClean="0">
                <a:solidFill>
                  <a:srgbClr val="FF0000"/>
                </a:solidFill>
                <a:cs typeface="B Lotus" panose="00000400000000000000" pitchFamily="2" charset="-78"/>
              </a:rPr>
              <a:t>كشورهاي</a:t>
            </a:r>
            <a:r>
              <a:rPr lang="fa-IR" altLang="en-US" sz="2600" b="1" dirty="0" smtClean="0">
                <a:solidFill>
                  <a:srgbClr val="FF0000"/>
                </a:solidFill>
                <a:cs typeface="B Lotus" panose="00000400000000000000" pitchFamily="2" charset="-78"/>
              </a:rPr>
              <a:t> با درآمد </a:t>
            </a:r>
            <a:r>
              <a:rPr lang="fa-IR" altLang="en-US" sz="2600" b="1" dirty="0" err="1" smtClean="0">
                <a:solidFill>
                  <a:srgbClr val="FF0000"/>
                </a:solidFill>
                <a:cs typeface="B Lotus" panose="00000400000000000000" pitchFamily="2" charset="-78"/>
              </a:rPr>
              <a:t>پايين</a:t>
            </a:r>
            <a:r>
              <a:rPr lang="fa-IR" altLang="en-US" sz="2600" b="1" dirty="0" smtClean="0">
                <a:solidFill>
                  <a:srgbClr val="FF0000"/>
                </a:solidFill>
                <a:cs typeface="B Lotus" panose="00000400000000000000" pitchFamily="2" charset="-78"/>
              </a:rPr>
              <a:t> و متوسط 4/3 برابر </a:t>
            </a:r>
            <a:r>
              <a:rPr lang="fa-IR" altLang="en-US" sz="2600" b="1" dirty="0" err="1" smtClean="0">
                <a:solidFill>
                  <a:srgbClr val="FF0000"/>
                </a:solidFill>
                <a:cs typeface="B Lotus" panose="00000400000000000000" pitchFamily="2" charset="-78"/>
              </a:rPr>
              <a:t>بيشتر</a:t>
            </a:r>
            <a:r>
              <a:rPr lang="fa-IR" altLang="en-US" sz="2600" b="1" dirty="0" smtClean="0">
                <a:solidFill>
                  <a:srgbClr val="FF0000"/>
                </a:solidFill>
                <a:cs typeface="B Lotus" panose="00000400000000000000" pitchFamily="2" charset="-78"/>
              </a:rPr>
              <a:t> از </a:t>
            </a:r>
            <a:r>
              <a:rPr lang="fa-IR" altLang="en-US" sz="2600" b="1" dirty="0" err="1" smtClean="0">
                <a:solidFill>
                  <a:srgbClr val="FF0000"/>
                </a:solidFill>
                <a:cs typeface="B Lotus" panose="00000400000000000000" pitchFamily="2" charset="-78"/>
              </a:rPr>
              <a:t>كشورهاي</a:t>
            </a:r>
            <a:r>
              <a:rPr lang="fa-IR" altLang="en-US" sz="2600" b="1" dirty="0" smtClean="0">
                <a:solidFill>
                  <a:srgbClr val="FF0000"/>
                </a:solidFill>
                <a:cs typeface="B Lotus" panose="00000400000000000000" pitchFamily="2" charset="-78"/>
              </a:rPr>
              <a:t> با درآمد بالاست و در </a:t>
            </a:r>
            <a:r>
              <a:rPr lang="fa-IR" altLang="en-US" sz="2600" b="1" dirty="0" err="1" smtClean="0">
                <a:solidFill>
                  <a:srgbClr val="FF0000"/>
                </a:solidFill>
                <a:cs typeface="B Lotus" panose="00000400000000000000" pitchFamily="2" charset="-78"/>
              </a:rPr>
              <a:t>اين</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كشورها</a:t>
            </a:r>
            <a:r>
              <a:rPr lang="fa-IR" altLang="en-US" sz="2600" b="1" dirty="0" smtClean="0">
                <a:solidFill>
                  <a:srgbClr val="FF0000"/>
                </a:solidFill>
                <a:cs typeface="B Lotus" panose="00000400000000000000" pitchFamily="2" charset="-78"/>
              </a:rPr>
              <a:t> تنوع </a:t>
            </a:r>
            <a:r>
              <a:rPr lang="fa-IR" altLang="en-US" sz="2600" b="1" dirty="0" err="1" smtClean="0">
                <a:solidFill>
                  <a:srgbClr val="FF0000"/>
                </a:solidFill>
                <a:cs typeface="B Lotus" panose="00000400000000000000" pitchFamily="2" charset="-78"/>
              </a:rPr>
              <a:t>روش‌هاي</a:t>
            </a:r>
            <a:r>
              <a:rPr lang="fa-IR" altLang="en-US" sz="2600" b="1" dirty="0" smtClean="0">
                <a:solidFill>
                  <a:srgbClr val="FF0000"/>
                </a:solidFill>
                <a:cs typeface="B Lotus" panose="00000400000000000000" pitchFamily="2" charset="-78"/>
              </a:rPr>
              <a:t> منجر به </a:t>
            </a:r>
            <a:r>
              <a:rPr lang="fa-IR" altLang="en-US" sz="2600" b="1" dirty="0" err="1" smtClean="0">
                <a:solidFill>
                  <a:srgbClr val="FF0000"/>
                </a:solidFill>
                <a:cs typeface="B Lotus" panose="00000400000000000000" pitchFamily="2" charset="-78"/>
              </a:rPr>
              <a:t>آسيب</a:t>
            </a:r>
            <a:r>
              <a:rPr lang="fa-IR" altLang="en-US" sz="2600" b="1" dirty="0" smtClean="0">
                <a:solidFill>
                  <a:srgbClr val="FF0000"/>
                </a:solidFill>
                <a:cs typeface="B Lotus" panose="00000400000000000000" pitchFamily="2" charset="-78"/>
              </a:rPr>
              <a:t> كودكان </a:t>
            </a:r>
            <a:r>
              <a:rPr lang="fa-IR" altLang="en-US" sz="2600" b="1" dirty="0" err="1" smtClean="0">
                <a:solidFill>
                  <a:srgbClr val="FF0000"/>
                </a:solidFill>
                <a:cs typeface="B Lotus" panose="00000400000000000000" pitchFamily="2" charset="-78"/>
              </a:rPr>
              <a:t>بيشتر</a:t>
            </a:r>
            <a:r>
              <a:rPr lang="fa-IR" altLang="en-US" sz="2600" b="1" dirty="0" smtClean="0">
                <a:solidFill>
                  <a:srgbClr val="FF0000"/>
                </a:solidFill>
                <a:cs typeface="B Lotus" panose="00000400000000000000" pitchFamily="2" charset="-78"/>
              </a:rPr>
              <a:t> است. مرگ های </a:t>
            </a:r>
            <a:r>
              <a:rPr lang="fa-IR" altLang="en-US" sz="2600" b="1" dirty="0" err="1" smtClean="0">
                <a:solidFill>
                  <a:srgbClr val="FF0000"/>
                </a:solidFill>
                <a:cs typeface="B Lotus" panose="00000400000000000000" pitchFamily="2" charset="-78"/>
              </a:rPr>
              <a:t>ناشي</a:t>
            </a:r>
            <a:r>
              <a:rPr lang="fa-IR" altLang="en-US" sz="2600" b="1" dirty="0" smtClean="0">
                <a:solidFill>
                  <a:srgbClr val="FF0000"/>
                </a:solidFill>
                <a:cs typeface="B Lotus" panose="00000400000000000000" pitchFamily="2" charset="-78"/>
              </a:rPr>
              <a:t> از آتش سوزی و حریق در </a:t>
            </a:r>
            <a:r>
              <a:rPr lang="fa-IR" altLang="en-US" sz="2600" b="1" dirty="0" err="1" smtClean="0">
                <a:solidFill>
                  <a:srgbClr val="FF0000"/>
                </a:solidFill>
                <a:cs typeface="B Lotus" panose="00000400000000000000" pitchFamily="2" charset="-78"/>
              </a:rPr>
              <a:t>كشورهاي</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كم</a:t>
            </a:r>
            <a:r>
              <a:rPr lang="fa-IR" altLang="en-US" sz="2600" b="1" dirty="0" smtClean="0">
                <a:solidFill>
                  <a:srgbClr val="FF0000"/>
                </a:solidFill>
                <a:cs typeface="B Lotus" panose="00000400000000000000" pitchFamily="2" charset="-78"/>
              </a:rPr>
              <a:t> درآمد حدود11 مرتبه بالاتر از </a:t>
            </a:r>
            <a:r>
              <a:rPr lang="fa-IR" altLang="en-US" sz="2600" b="1" dirty="0" err="1" smtClean="0">
                <a:solidFill>
                  <a:srgbClr val="FF0000"/>
                </a:solidFill>
                <a:cs typeface="B Lotus" panose="00000400000000000000" pitchFamily="2" charset="-78"/>
              </a:rPr>
              <a:t>كشورهاي</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پردرآمد</a:t>
            </a:r>
            <a:r>
              <a:rPr lang="fa-IR" altLang="en-US" sz="2600" b="1" dirty="0" smtClean="0">
                <a:solidFill>
                  <a:srgbClr val="FF0000"/>
                </a:solidFill>
                <a:cs typeface="B Lotus" panose="00000400000000000000" pitchFamily="2" charset="-78"/>
              </a:rPr>
              <a:t> است. </a:t>
            </a:r>
            <a:r>
              <a:rPr lang="fa-IR" altLang="en-US" sz="2600" b="1" dirty="0" err="1" smtClean="0">
                <a:solidFill>
                  <a:srgbClr val="FF0000"/>
                </a:solidFill>
                <a:cs typeface="B Lotus" panose="00000400000000000000" pitchFamily="2" charset="-78"/>
              </a:rPr>
              <a:t>اين</a:t>
            </a:r>
            <a:r>
              <a:rPr lang="fa-IR" altLang="en-US" sz="2600" b="1" dirty="0" smtClean="0">
                <a:solidFill>
                  <a:srgbClr val="FF0000"/>
                </a:solidFill>
                <a:cs typeface="B Lotus" panose="00000400000000000000" pitchFamily="2" charset="-78"/>
              </a:rPr>
              <a:t> رقم در مورد غرق </a:t>
            </a:r>
            <a:r>
              <a:rPr lang="fa-IR" altLang="en-US" sz="2600" b="1" dirty="0" err="1" smtClean="0">
                <a:solidFill>
                  <a:srgbClr val="FF0000"/>
                </a:solidFill>
                <a:cs typeface="B Lotus" panose="00000400000000000000" pitchFamily="2" charset="-78"/>
              </a:rPr>
              <a:t>شدگی</a:t>
            </a:r>
            <a:r>
              <a:rPr lang="fa-IR" altLang="en-US" sz="2600" b="1" dirty="0" smtClean="0">
                <a:solidFill>
                  <a:srgbClr val="FF0000"/>
                </a:solidFill>
                <a:cs typeface="B Lotus" panose="00000400000000000000" pitchFamily="2" charset="-78"/>
              </a:rPr>
              <a:t> و </a:t>
            </a:r>
            <a:r>
              <a:rPr lang="fa-IR" altLang="en-US" sz="2600" b="1" dirty="0" err="1" smtClean="0">
                <a:solidFill>
                  <a:srgbClr val="FF0000"/>
                </a:solidFill>
                <a:cs typeface="B Lotus" panose="00000400000000000000" pitchFamily="2" charset="-78"/>
              </a:rPr>
              <a:t>مسموميت</a:t>
            </a:r>
            <a:r>
              <a:rPr lang="fa-IR" altLang="en-US" sz="2600" b="1" dirty="0" smtClean="0">
                <a:solidFill>
                  <a:srgbClr val="FF0000"/>
                </a:solidFill>
                <a:cs typeface="B Lotus" panose="00000400000000000000" pitchFamily="2" charset="-78"/>
              </a:rPr>
              <a:t> و سقوط از </a:t>
            </a:r>
            <a:r>
              <a:rPr lang="fa-IR" altLang="en-US" sz="2600" b="1" dirty="0" err="1" smtClean="0">
                <a:solidFill>
                  <a:srgbClr val="FF0000"/>
                </a:solidFill>
                <a:cs typeface="B Lotus" panose="00000400000000000000" pitchFamily="2" charset="-78"/>
              </a:rPr>
              <a:t>بلندي</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نيز</a:t>
            </a:r>
            <a:r>
              <a:rPr lang="fa-IR" altLang="en-US" sz="2600" b="1" dirty="0" smtClean="0">
                <a:solidFill>
                  <a:srgbClr val="FF0000"/>
                </a:solidFill>
                <a:cs typeface="B Lotus" panose="00000400000000000000" pitchFamily="2" charset="-78"/>
              </a:rPr>
              <a:t> به </a:t>
            </a:r>
            <a:r>
              <a:rPr lang="fa-IR" altLang="en-US" sz="2600" b="1" dirty="0" err="1" smtClean="0">
                <a:solidFill>
                  <a:srgbClr val="FF0000"/>
                </a:solidFill>
                <a:cs typeface="B Lotus" panose="00000400000000000000" pitchFamily="2" charset="-78"/>
              </a:rPr>
              <a:t>ترتيب</a:t>
            </a:r>
            <a:r>
              <a:rPr lang="fa-IR" altLang="en-US" sz="2600" b="1" dirty="0" smtClean="0">
                <a:solidFill>
                  <a:srgbClr val="FF0000"/>
                </a:solidFill>
                <a:cs typeface="B Lotus" panose="00000400000000000000" pitchFamily="2" charset="-78"/>
              </a:rPr>
              <a:t> 6، 4 و 6 برابر </a:t>
            </a:r>
            <a:r>
              <a:rPr lang="fa-IR" altLang="en-US" sz="2600" b="1" dirty="0" err="1" smtClean="0">
                <a:solidFill>
                  <a:srgbClr val="FF0000"/>
                </a:solidFill>
                <a:cs typeface="B Lotus" panose="00000400000000000000" pitchFamily="2" charset="-78"/>
              </a:rPr>
              <a:t>بيشتر</a:t>
            </a:r>
            <a:r>
              <a:rPr lang="fa-IR" altLang="en-US" sz="2600" b="1" dirty="0" smtClean="0">
                <a:solidFill>
                  <a:srgbClr val="FF0000"/>
                </a:solidFill>
                <a:cs typeface="B Lotus" panose="00000400000000000000" pitchFamily="2" charset="-78"/>
              </a:rPr>
              <a:t> است. </a:t>
            </a:r>
          </a:p>
        </p:txBody>
      </p:sp>
    </p:spTree>
    <p:extLst>
      <p:ext uri="{BB962C8B-B14F-4D97-AF65-F5344CB8AC3E}">
        <p14:creationId xmlns:p14="http://schemas.microsoft.com/office/powerpoint/2010/main" val="26707493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18864" y="183679"/>
            <a:ext cx="8229600" cy="581025"/>
          </a:xfrm>
        </p:spPr>
        <p:txBody>
          <a:bodyPr>
            <a:normAutofit fontScale="90000"/>
          </a:bodyPr>
          <a:lstStyle/>
          <a:p>
            <a:pPr algn="ctr"/>
            <a:r>
              <a:rPr lang="fa-IR" altLang="en-US" sz="4000" dirty="0" err="1" smtClean="0">
                <a:solidFill>
                  <a:srgbClr val="C00000"/>
                </a:solidFill>
                <a:cs typeface="B Titr" panose="00000700000000000000" pitchFamily="2" charset="-78"/>
              </a:rPr>
              <a:t>آسيب</a:t>
            </a:r>
            <a:r>
              <a:rPr lang="fa-IR" altLang="en-US" sz="4000" dirty="0" smtClean="0">
                <a:solidFill>
                  <a:srgbClr val="C00000"/>
                </a:solidFill>
                <a:cs typeface="B Titr" panose="00000700000000000000" pitchFamily="2" charset="-78"/>
              </a:rPr>
              <a:t> </a:t>
            </a:r>
            <a:r>
              <a:rPr lang="fa-IR" altLang="en-US" sz="4000" dirty="0" err="1" smtClean="0">
                <a:solidFill>
                  <a:srgbClr val="C00000"/>
                </a:solidFill>
                <a:cs typeface="B Titr" panose="00000700000000000000" pitchFamily="2" charset="-78"/>
              </a:rPr>
              <a:t>هاي</a:t>
            </a:r>
            <a:r>
              <a:rPr lang="fa-IR" altLang="en-US" sz="4000" dirty="0" smtClean="0">
                <a:solidFill>
                  <a:srgbClr val="C00000"/>
                </a:solidFill>
                <a:cs typeface="B Titr" panose="00000700000000000000" pitchFamily="2" charset="-78"/>
              </a:rPr>
              <a:t> </a:t>
            </a:r>
            <a:r>
              <a:rPr lang="fa-IR" altLang="en-US" sz="4000" dirty="0" err="1" smtClean="0">
                <a:solidFill>
                  <a:srgbClr val="C00000"/>
                </a:solidFill>
                <a:cs typeface="B Titr" panose="00000700000000000000" pitchFamily="2" charset="-78"/>
              </a:rPr>
              <a:t>غيرعمدي</a:t>
            </a:r>
            <a:r>
              <a:rPr lang="fa-IR" altLang="en-US" sz="4000" dirty="0" smtClean="0">
                <a:solidFill>
                  <a:srgbClr val="C00000"/>
                </a:solidFill>
                <a:cs typeface="B Titr" panose="00000700000000000000" pitchFamily="2" charset="-78"/>
              </a:rPr>
              <a:t>  مرگبار2</a:t>
            </a:r>
            <a:endParaRPr lang="fa-IR" altLang="en-US" sz="4000" dirty="0" smtClean="0"/>
          </a:p>
        </p:txBody>
      </p:sp>
      <p:sp>
        <p:nvSpPr>
          <p:cNvPr id="21507" name="Content Placeholder 2"/>
          <p:cNvSpPr>
            <a:spLocks noGrp="1"/>
          </p:cNvSpPr>
          <p:nvPr>
            <p:ph idx="1"/>
          </p:nvPr>
        </p:nvSpPr>
        <p:spPr>
          <a:xfrm>
            <a:off x="457200" y="836712"/>
            <a:ext cx="8229600" cy="5145435"/>
          </a:xfrm>
        </p:spPr>
        <p:txBody>
          <a:bodyPr>
            <a:noAutofit/>
          </a:bodyPr>
          <a:lstStyle/>
          <a:p>
            <a:pPr algn="justLow"/>
            <a:r>
              <a:rPr lang="fa-IR" altLang="en-US" sz="2600" b="1" dirty="0" smtClean="0">
                <a:cs typeface="B Lotus" panose="00000400000000000000" pitchFamily="2" charset="-78"/>
              </a:rPr>
              <a:t>در هر دو دسته </a:t>
            </a:r>
            <a:r>
              <a:rPr lang="fa-IR" altLang="en-US" sz="2600" b="1" dirty="0" err="1" smtClean="0">
                <a:cs typeface="B Lotus" panose="00000400000000000000" pitchFamily="2" charset="-78"/>
              </a:rPr>
              <a:t>كشورهای</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غني</a:t>
            </a:r>
            <a:r>
              <a:rPr lang="fa-IR" altLang="en-US" sz="2600" b="1" dirty="0" smtClean="0">
                <a:cs typeface="B Lotus" panose="00000400000000000000" pitchFamily="2" charset="-78"/>
              </a:rPr>
              <a:t> و </a:t>
            </a:r>
            <a:r>
              <a:rPr lang="fa-IR" altLang="en-US" sz="2600" b="1" dirty="0" err="1" smtClean="0">
                <a:cs typeface="B Lotus" panose="00000400000000000000" pitchFamily="2" charset="-78"/>
              </a:rPr>
              <a:t>فقير</a:t>
            </a:r>
            <a:r>
              <a:rPr lang="fa-IR" altLang="en-US" sz="2600" b="1" dirty="0" smtClean="0">
                <a:cs typeface="B Lotus" panose="00000400000000000000" pitchFamily="2" charset="-78"/>
              </a:rPr>
              <a:t>، </a:t>
            </a:r>
            <a:r>
              <a:rPr lang="fa-IR" altLang="en-US" sz="2600" b="1" dirty="0" smtClean="0">
                <a:solidFill>
                  <a:srgbClr val="FF0000"/>
                </a:solidFill>
                <a:cs typeface="B Lotus" panose="00000400000000000000" pitchFamily="2" charset="-78"/>
              </a:rPr>
              <a:t>ارتباط </a:t>
            </a:r>
            <a:r>
              <a:rPr lang="fa-IR" altLang="en-US" sz="2600" b="1" dirty="0" err="1" smtClean="0">
                <a:solidFill>
                  <a:srgbClr val="FF0000"/>
                </a:solidFill>
                <a:cs typeface="B Lotus" panose="00000400000000000000" pitchFamily="2" charset="-78"/>
              </a:rPr>
              <a:t>معني‌داري</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بين</a:t>
            </a:r>
            <a:r>
              <a:rPr lang="fa-IR" altLang="en-US" sz="2600" b="1" dirty="0" smtClean="0">
                <a:solidFill>
                  <a:srgbClr val="FF0000"/>
                </a:solidFill>
                <a:cs typeface="B Lotus" panose="00000400000000000000" pitchFamily="2" charset="-78"/>
              </a:rPr>
              <a:t> سن و نوع آسیب </a:t>
            </a:r>
            <a:r>
              <a:rPr lang="fa-IR" altLang="en-US" sz="2600" b="1" dirty="0" smtClean="0">
                <a:cs typeface="B Lotus" panose="00000400000000000000" pitchFamily="2" charset="-78"/>
              </a:rPr>
              <a:t>وجود دارد. </a:t>
            </a:r>
            <a:r>
              <a:rPr lang="fa-IR" altLang="en-US" sz="2600" b="1" dirty="0" err="1" smtClean="0">
                <a:cs typeface="B Lotus" panose="00000400000000000000" pitchFamily="2" charset="-78"/>
              </a:rPr>
              <a:t>نتايج</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جمع‌آوري</a:t>
            </a:r>
            <a:r>
              <a:rPr lang="fa-IR" altLang="en-US" sz="2600" b="1" dirty="0" smtClean="0">
                <a:cs typeface="B Lotus" panose="00000400000000000000" pitchFamily="2" charset="-78"/>
              </a:rPr>
              <a:t> شده مطالعات جنوب و شرق </a:t>
            </a:r>
            <a:r>
              <a:rPr lang="fa-IR" altLang="en-US" sz="2600" b="1" dirty="0" err="1" smtClean="0">
                <a:cs typeface="B Lotus" panose="00000400000000000000" pitchFamily="2" charset="-78"/>
              </a:rPr>
              <a:t>آسيا</a:t>
            </a:r>
            <a:r>
              <a:rPr lang="fa-IR" altLang="en-US" sz="2600" b="1" dirty="0" smtClean="0">
                <a:cs typeface="B Lotus" panose="00000400000000000000" pitchFamily="2" charset="-78"/>
              </a:rPr>
              <a:t> نشان می دهد </a:t>
            </a:r>
            <a:r>
              <a:rPr lang="fa-IR" altLang="en-US" sz="2600" b="1" dirty="0" err="1" smtClean="0">
                <a:cs typeface="B Lotus" panose="00000400000000000000" pitchFamily="2" charset="-78"/>
              </a:rPr>
              <a:t>كه</a:t>
            </a:r>
            <a:r>
              <a:rPr lang="fa-IR" altLang="en-US" sz="2600" b="1" dirty="0" smtClean="0">
                <a:cs typeface="B Lotus" panose="00000400000000000000" pitchFamily="2" charset="-78"/>
              </a:rPr>
              <a:t> عامل </a:t>
            </a:r>
            <a:r>
              <a:rPr lang="fa-IR" altLang="en-US" sz="2600" b="1" dirty="0" err="1" smtClean="0">
                <a:cs typeface="B Lotus" panose="00000400000000000000" pitchFamily="2" charset="-78"/>
              </a:rPr>
              <a:t>اصلي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آسيب</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هاي</a:t>
            </a:r>
            <a:r>
              <a:rPr lang="fa-IR" altLang="en-US" sz="2600" b="1" dirty="0" smtClean="0">
                <a:cs typeface="B Lotus" panose="00000400000000000000" pitchFamily="2" charset="-78"/>
              </a:rPr>
              <a:t> منجر به فوت كودكان </a:t>
            </a:r>
            <a:r>
              <a:rPr lang="fa-IR" altLang="en-US" sz="2600" b="1" dirty="0" err="1" smtClean="0">
                <a:cs typeface="B Lotus" panose="00000400000000000000" pitchFamily="2" charset="-78"/>
              </a:rPr>
              <a:t>زير</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يك</a:t>
            </a:r>
            <a:r>
              <a:rPr lang="fa-IR" altLang="en-US" sz="2600" b="1" dirty="0" smtClean="0">
                <a:cs typeface="B Lotus" panose="00000400000000000000" pitchFamily="2" charset="-78"/>
              </a:rPr>
              <a:t> سال در </a:t>
            </a:r>
            <a:r>
              <a:rPr lang="fa-IR" altLang="en-US" sz="2600" b="1" dirty="0" err="1" smtClean="0">
                <a:cs typeface="B Lotus" panose="00000400000000000000" pitchFamily="2" charset="-78"/>
              </a:rPr>
              <a:t>اين</a:t>
            </a:r>
            <a:r>
              <a:rPr lang="fa-IR" altLang="en-US" sz="2600" b="1" dirty="0" smtClean="0">
                <a:cs typeface="B Lotus" panose="00000400000000000000" pitchFamily="2" charset="-78"/>
              </a:rPr>
              <a:t> منطقه، </a:t>
            </a:r>
            <a:r>
              <a:rPr lang="fa-IR" altLang="en-US" sz="2600" b="1" dirty="0" err="1" smtClean="0">
                <a:cs typeface="B Lotus" panose="00000400000000000000" pitchFamily="2" charset="-78"/>
              </a:rPr>
              <a:t>خفگي</a:t>
            </a:r>
            <a:r>
              <a:rPr lang="fa-IR" altLang="en-US" sz="2600" b="1" dirty="0" smtClean="0">
                <a:cs typeface="B Lotus" panose="00000400000000000000" pitchFamily="2" charset="-78"/>
              </a:rPr>
              <a:t> و در كودكان </a:t>
            </a:r>
            <a:r>
              <a:rPr lang="fa-IR" altLang="en-US" sz="2600" b="1" dirty="0" err="1" smtClean="0">
                <a:cs typeface="B Lotus" panose="00000400000000000000" pitchFamily="2" charset="-78"/>
              </a:rPr>
              <a:t>زير</a:t>
            </a:r>
            <a:r>
              <a:rPr lang="fa-IR" altLang="en-US" sz="2600" b="1" dirty="0" smtClean="0">
                <a:cs typeface="B Lotus" panose="00000400000000000000" pitchFamily="2" charset="-78"/>
              </a:rPr>
              <a:t> پنج سال غرق شدن است و در </a:t>
            </a:r>
            <a:r>
              <a:rPr lang="fa-IR" altLang="en-US" sz="2600" b="1" dirty="0" err="1" smtClean="0">
                <a:cs typeface="B Lotus" panose="00000400000000000000" pitchFamily="2" charset="-78"/>
              </a:rPr>
              <a:t>سنين</a:t>
            </a:r>
            <a:r>
              <a:rPr lang="fa-IR" altLang="en-US" sz="2600" b="1" dirty="0" smtClean="0">
                <a:cs typeface="B Lotus" panose="00000400000000000000" pitchFamily="2" charset="-78"/>
              </a:rPr>
              <a:t> 5 تا 9 سال علاوه بر </a:t>
            </a:r>
            <a:r>
              <a:rPr lang="fa-IR" altLang="en-US" sz="2600" b="1" dirty="0" err="1" smtClean="0">
                <a:cs typeface="B Lotus" panose="00000400000000000000" pitchFamily="2" charset="-78"/>
              </a:rPr>
              <a:t>اين</a:t>
            </a:r>
            <a:r>
              <a:rPr lang="fa-IR" altLang="en-US" sz="2600" b="1" dirty="0" smtClean="0">
                <a:cs typeface="B Lotus" panose="00000400000000000000" pitchFamily="2" charset="-78"/>
              </a:rPr>
              <a:t> موارد، حوادث </a:t>
            </a:r>
            <a:r>
              <a:rPr lang="fa-IR" altLang="en-US" sz="2600" b="1" dirty="0" err="1" smtClean="0">
                <a:cs typeface="B Lotus" panose="00000400000000000000" pitchFamily="2" charset="-78"/>
              </a:rPr>
              <a:t>جاده‌اي</a:t>
            </a:r>
            <a:r>
              <a:rPr lang="fa-IR" altLang="en-US" sz="2600" b="1" dirty="0" smtClean="0">
                <a:cs typeface="B Lotus" panose="00000400000000000000" pitchFamily="2" charset="-78"/>
              </a:rPr>
              <a:t> و گزش جانوران </a:t>
            </a:r>
            <a:r>
              <a:rPr lang="fa-IR" altLang="en-US" sz="2600" b="1" dirty="0" err="1" smtClean="0">
                <a:cs typeface="B Lotus" panose="00000400000000000000" pitchFamily="2" charset="-78"/>
              </a:rPr>
              <a:t>نيز</a:t>
            </a:r>
            <a:r>
              <a:rPr lang="fa-IR" altLang="en-US" sz="2600" b="1" dirty="0" smtClean="0">
                <a:cs typeface="B Lotus" panose="00000400000000000000" pitchFamily="2" charset="-78"/>
              </a:rPr>
              <a:t> اضافه </a:t>
            </a:r>
            <a:r>
              <a:rPr lang="fa-IR" altLang="en-US" sz="2600" b="1" dirty="0" err="1" smtClean="0">
                <a:cs typeface="B Lotus" panose="00000400000000000000" pitchFamily="2" charset="-78"/>
              </a:rPr>
              <a:t>مي‌شود</a:t>
            </a:r>
            <a:r>
              <a:rPr lang="fa-IR" altLang="en-US" sz="2600" b="1" dirty="0" smtClean="0">
                <a:cs typeface="B Lotus" panose="00000400000000000000" pitchFamily="2" charset="-78"/>
              </a:rPr>
              <a:t> و در </a:t>
            </a:r>
            <a:r>
              <a:rPr lang="fa-IR" altLang="en-US" sz="2600" b="1" dirty="0" err="1" smtClean="0">
                <a:cs typeface="B Lotus" panose="00000400000000000000" pitchFamily="2" charset="-78"/>
              </a:rPr>
              <a:t>سنين</a:t>
            </a:r>
            <a:r>
              <a:rPr lang="fa-IR" altLang="en-US" sz="2600" b="1" dirty="0" smtClean="0">
                <a:cs typeface="B Lotus" panose="00000400000000000000" pitchFamily="2" charset="-78"/>
              </a:rPr>
              <a:t> 10 تا 17 سال حوادث ترافیکی </a:t>
            </a:r>
            <a:r>
              <a:rPr lang="fa-IR" altLang="en-US" sz="2600" b="1" dirty="0" err="1" smtClean="0">
                <a:cs typeface="B Lotus" panose="00000400000000000000" pitchFamily="2" charset="-78"/>
              </a:rPr>
              <a:t>مهم‌ترين</a:t>
            </a:r>
            <a:r>
              <a:rPr lang="fa-IR" altLang="en-US" sz="2600" b="1" dirty="0" smtClean="0">
                <a:cs typeface="B Lotus" panose="00000400000000000000" pitchFamily="2" charset="-78"/>
              </a:rPr>
              <a:t> عامل مرگ است. </a:t>
            </a:r>
            <a:r>
              <a:rPr lang="fa-IR" altLang="en-US" sz="2600" b="1" dirty="0" err="1" smtClean="0">
                <a:solidFill>
                  <a:srgbClr val="FF0000"/>
                </a:solidFill>
                <a:cs typeface="B Lotus" panose="00000400000000000000" pitchFamily="2" charset="-78"/>
              </a:rPr>
              <a:t>بنابراين</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تفاوت‌هاي</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زيادي</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بين</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كشورهاي</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غني</a:t>
            </a:r>
            <a:r>
              <a:rPr lang="fa-IR" altLang="en-US" sz="2600" b="1" dirty="0" smtClean="0">
                <a:solidFill>
                  <a:srgbClr val="FF0000"/>
                </a:solidFill>
                <a:cs typeface="B Lotus" panose="00000400000000000000" pitchFamily="2" charset="-78"/>
              </a:rPr>
              <a:t> و </a:t>
            </a:r>
            <a:r>
              <a:rPr lang="fa-IR" altLang="en-US" sz="2600" b="1" dirty="0" err="1" smtClean="0">
                <a:solidFill>
                  <a:srgbClr val="FF0000"/>
                </a:solidFill>
                <a:cs typeface="B Lotus" panose="00000400000000000000" pitchFamily="2" charset="-78"/>
              </a:rPr>
              <a:t>فقير</a:t>
            </a:r>
            <a:r>
              <a:rPr lang="fa-IR" altLang="en-US" sz="2600" b="1" dirty="0" smtClean="0">
                <a:solidFill>
                  <a:srgbClr val="FF0000"/>
                </a:solidFill>
                <a:cs typeface="B Lotus" panose="00000400000000000000" pitchFamily="2" charset="-78"/>
              </a:rPr>
              <a:t> وجود دارد به </a:t>
            </a:r>
            <a:r>
              <a:rPr lang="fa-IR" altLang="en-US" sz="2600" b="1" dirty="0" err="1" smtClean="0">
                <a:solidFill>
                  <a:srgbClr val="FF0000"/>
                </a:solidFill>
                <a:cs typeface="B Lotus" panose="00000400000000000000" pitchFamily="2" charset="-78"/>
              </a:rPr>
              <a:t>طوري</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كه</a:t>
            </a:r>
            <a:r>
              <a:rPr lang="fa-IR" altLang="en-US" sz="2600" b="1" dirty="0" smtClean="0">
                <a:solidFill>
                  <a:srgbClr val="FF0000"/>
                </a:solidFill>
                <a:cs typeface="B Lotus" panose="00000400000000000000" pitchFamily="2" charset="-78"/>
              </a:rPr>
              <a:t> با </a:t>
            </a:r>
            <a:r>
              <a:rPr lang="fa-IR" altLang="en-US" sz="2600" b="1" dirty="0" err="1" smtClean="0">
                <a:solidFill>
                  <a:srgbClr val="FF0000"/>
                </a:solidFill>
                <a:cs typeface="B Lotus" panose="00000400000000000000" pitchFamily="2" charset="-78"/>
              </a:rPr>
              <a:t>مقايسه‌اي</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كه</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ميان</a:t>
            </a:r>
            <a:r>
              <a:rPr lang="fa-IR" altLang="en-US" sz="2600" b="1" dirty="0" smtClean="0">
                <a:solidFill>
                  <a:srgbClr val="FF0000"/>
                </a:solidFill>
                <a:cs typeface="B Lotus" panose="00000400000000000000" pitchFamily="2" charset="-78"/>
              </a:rPr>
              <a:t> حوادث </a:t>
            </a:r>
            <a:r>
              <a:rPr lang="fa-IR" altLang="en-US" sz="2600" b="1" dirty="0" err="1" smtClean="0">
                <a:solidFill>
                  <a:srgbClr val="FF0000"/>
                </a:solidFill>
                <a:cs typeface="B Lotus" panose="00000400000000000000" pitchFamily="2" charset="-78"/>
              </a:rPr>
              <a:t>غرق‌شدگي</a:t>
            </a:r>
            <a:r>
              <a:rPr lang="fa-IR" altLang="en-US" sz="2600" b="1" dirty="0" smtClean="0">
                <a:solidFill>
                  <a:srgbClr val="FF0000"/>
                </a:solidFill>
                <a:cs typeface="B Lotus" panose="00000400000000000000" pitchFamily="2" charset="-78"/>
              </a:rPr>
              <a:t> منجر به فوت در كودكان </a:t>
            </a:r>
            <a:r>
              <a:rPr lang="fa-IR" altLang="en-US" sz="2600" b="1" dirty="0" err="1" smtClean="0">
                <a:solidFill>
                  <a:srgbClr val="FF0000"/>
                </a:solidFill>
                <a:cs typeface="B Lotus" panose="00000400000000000000" pitchFamily="2" charset="-78"/>
              </a:rPr>
              <a:t>زير</a:t>
            </a:r>
            <a:r>
              <a:rPr lang="fa-IR" altLang="en-US" sz="2600" b="1" dirty="0" smtClean="0">
                <a:solidFill>
                  <a:srgbClr val="FF0000"/>
                </a:solidFill>
                <a:cs typeface="B Lotus" panose="00000400000000000000" pitchFamily="2" charset="-78"/>
              </a:rPr>
              <a:t> پنج سال </a:t>
            </a:r>
            <a:r>
              <a:rPr lang="fa-IR" altLang="en-US" sz="2600" b="1" dirty="0" err="1" smtClean="0">
                <a:solidFill>
                  <a:srgbClr val="FF0000"/>
                </a:solidFill>
                <a:cs typeface="B Lotus" panose="00000400000000000000" pitchFamily="2" charset="-78"/>
              </a:rPr>
              <a:t>ايالات</a:t>
            </a:r>
            <a:r>
              <a:rPr lang="fa-IR" altLang="en-US" sz="2600" b="1" dirty="0" smtClean="0">
                <a:solidFill>
                  <a:srgbClr val="FF0000"/>
                </a:solidFill>
                <a:cs typeface="B Lotus" panose="00000400000000000000" pitchFamily="2" charset="-78"/>
              </a:rPr>
              <a:t> متحده و </a:t>
            </a:r>
            <a:r>
              <a:rPr lang="fa-IR" altLang="en-US" sz="2600" b="1" dirty="0" err="1" smtClean="0">
                <a:solidFill>
                  <a:srgbClr val="FF0000"/>
                </a:solidFill>
                <a:cs typeface="B Lotus" panose="00000400000000000000" pitchFamily="2" charset="-78"/>
              </a:rPr>
              <a:t>آسيا</a:t>
            </a:r>
            <a:r>
              <a:rPr lang="fa-IR" altLang="en-US" sz="2600" b="1" dirty="0" smtClean="0">
                <a:solidFill>
                  <a:srgbClr val="FF0000"/>
                </a:solidFill>
                <a:cs typeface="B Lotus" panose="00000400000000000000" pitchFamily="2" charset="-78"/>
              </a:rPr>
              <a:t> انجام گرفته مشاهده شده است </a:t>
            </a:r>
            <a:r>
              <a:rPr lang="fa-IR" altLang="en-US" sz="2600" b="1" dirty="0" err="1" smtClean="0">
                <a:solidFill>
                  <a:srgbClr val="FF0000"/>
                </a:solidFill>
                <a:cs typeface="B Lotus" panose="00000400000000000000" pitchFamily="2" charset="-78"/>
              </a:rPr>
              <a:t>كه</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ميزان</a:t>
            </a:r>
            <a:r>
              <a:rPr lang="fa-IR" altLang="en-US" sz="2600" b="1" dirty="0" smtClean="0">
                <a:solidFill>
                  <a:srgbClr val="FF0000"/>
                </a:solidFill>
                <a:cs typeface="B Lotus" panose="00000400000000000000" pitchFamily="2" charset="-78"/>
              </a:rPr>
              <a:t> مرگ و </a:t>
            </a:r>
            <a:r>
              <a:rPr lang="fa-IR" altLang="en-US" sz="2600" b="1" dirty="0" err="1" smtClean="0">
                <a:solidFill>
                  <a:srgbClr val="FF0000"/>
                </a:solidFill>
                <a:cs typeface="B Lotus" panose="00000400000000000000" pitchFamily="2" charset="-78"/>
              </a:rPr>
              <a:t>مير</a:t>
            </a:r>
            <a:r>
              <a:rPr lang="fa-IR" altLang="en-US" sz="2600" b="1" dirty="0" smtClean="0">
                <a:solidFill>
                  <a:srgbClr val="FF0000"/>
                </a:solidFill>
                <a:cs typeface="B Lotus" panose="00000400000000000000" pitchFamily="2" charset="-78"/>
              </a:rPr>
              <a:t> كودكان در اثر این عامل به </a:t>
            </a:r>
            <a:r>
              <a:rPr lang="fa-IR" altLang="en-US" sz="2600" b="1" dirty="0" err="1" smtClean="0">
                <a:solidFill>
                  <a:srgbClr val="FF0000"/>
                </a:solidFill>
                <a:cs typeface="B Lotus" panose="00000400000000000000" pitchFamily="2" charset="-78"/>
              </a:rPr>
              <a:t>ازاي</a:t>
            </a:r>
            <a:r>
              <a:rPr lang="fa-IR" altLang="en-US" sz="2600" b="1" dirty="0" smtClean="0">
                <a:solidFill>
                  <a:srgbClr val="FF0000"/>
                </a:solidFill>
                <a:cs typeface="B Lotus" panose="00000400000000000000" pitchFamily="2" charset="-78"/>
              </a:rPr>
              <a:t> هر 100 هزار </a:t>
            </a:r>
            <a:r>
              <a:rPr lang="fa-IR" altLang="en-US" sz="2600" b="1" dirty="0" err="1" smtClean="0">
                <a:solidFill>
                  <a:srgbClr val="FF0000"/>
                </a:solidFill>
                <a:cs typeface="B Lotus" panose="00000400000000000000" pitchFamily="2" charset="-78"/>
              </a:rPr>
              <a:t>كودك</a:t>
            </a:r>
            <a:r>
              <a:rPr lang="fa-IR" altLang="en-US" sz="2600" b="1" dirty="0" smtClean="0">
                <a:solidFill>
                  <a:srgbClr val="FF0000"/>
                </a:solidFill>
                <a:cs typeface="B Lotus" panose="00000400000000000000" pitchFamily="2" charset="-78"/>
              </a:rPr>
              <a:t> در </a:t>
            </a:r>
            <a:r>
              <a:rPr lang="fa-IR" altLang="en-US" sz="2600" b="1" dirty="0" err="1" smtClean="0">
                <a:solidFill>
                  <a:srgbClr val="FF0000"/>
                </a:solidFill>
                <a:cs typeface="B Lotus" panose="00000400000000000000" pitchFamily="2" charset="-78"/>
              </a:rPr>
              <a:t>آسيا</a:t>
            </a:r>
            <a:r>
              <a:rPr lang="fa-IR" altLang="en-US" sz="2600" b="1" dirty="0" smtClean="0">
                <a:solidFill>
                  <a:srgbClr val="FF0000"/>
                </a:solidFill>
                <a:cs typeface="B Lotus" panose="00000400000000000000" pitchFamily="2" charset="-78"/>
              </a:rPr>
              <a:t> 30 برابر </a:t>
            </a:r>
            <a:r>
              <a:rPr lang="fa-IR" altLang="en-US" sz="2600" b="1" dirty="0" err="1" smtClean="0">
                <a:solidFill>
                  <a:srgbClr val="FF0000"/>
                </a:solidFill>
                <a:cs typeface="B Lotus" panose="00000400000000000000" pitchFamily="2" charset="-78"/>
              </a:rPr>
              <a:t>ايالات</a:t>
            </a:r>
            <a:r>
              <a:rPr lang="fa-IR" altLang="en-US" sz="2600" b="1" dirty="0" smtClean="0">
                <a:solidFill>
                  <a:srgbClr val="FF0000"/>
                </a:solidFill>
                <a:cs typeface="B Lotus" panose="00000400000000000000" pitchFamily="2" charset="-78"/>
              </a:rPr>
              <a:t> متحده است</a:t>
            </a:r>
            <a:r>
              <a:rPr lang="fa-IR" altLang="en-US" sz="2600" b="1" dirty="0" smtClean="0">
                <a:cs typeface="B Lotus" panose="00000400000000000000" pitchFamily="2" charset="-78"/>
              </a:rPr>
              <a:t>. </a:t>
            </a:r>
            <a:endParaRPr lang="en-US" altLang="en-US" sz="2600" b="1" dirty="0" smtClean="0">
              <a:cs typeface="B Lotus" panose="00000400000000000000" pitchFamily="2" charset="-78"/>
            </a:endParaRPr>
          </a:p>
          <a:p>
            <a:pPr algn="justLow"/>
            <a:r>
              <a:rPr lang="fa-IR" altLang="en-US" sz="2600" b="1" dirty="0" err="1" smtClean="0">
                <a:cs typeface="B Lotus" panose="00000400000000000000" pitchFamily="2" charset="-78"/>
              </a:rPr>
              <a:t>ميزان</a:t>
            </a:r>
            <a:r>
              <a:rPr lang="fa-IR" altLang="en-US" sz="2600" b="1" dirty="0" smtClean="0">
                <a:cs typeface="B Lotus" panose="00000400000000000000" pitchFamily="2" charset="-78"/>
              </a:rPr>
              <a:t> حوادث منجر به فوت در </a:t>
            </a:r>
            <a:r>
              <a:rPr lang="fa-IR" altLang="en-US" sz="2600" b="1" dirty="0" err="1" smtClean="0">
                <a:cs typeface="B Lotus" panose="00000400000000000000" pitchFamily="2" charset="-78"/>
              </a:rPr>
              <a:t>كشورهاي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پردرآمد</a:t>
            </a:r>
            <a:r>
              <a:rPr lang="fa-IR" altLang="en-US" sz="2600" b="1" dirty="0" smtClean="0">
                <a:cs typeface="B Lotus" panose="00000400000000000000" pitchFamily="2" charset="-78"/>
              </a:rPr>
              <a:t> بسته به سن کودک متفاوت است به </a:t>
            </a:r>
            <a:r>
              <a:rPr lang="fa-IR" altLang="en-US" sz="2600" b="1" dirty="0" err="1" smtClean="0">
                <a:cs typeface="B Lotus" panose="00000400000000000000" pitchFamily="2" charset="-78"/>
              </a:rPr>
              <a:t>طوري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كه</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بيشترين</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ميزان</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اين</a:t>
            </a:r>
            <a:r>
              <a:rPr lang="fa-IR" altLang="en-US" sz="2600" b="1" dirty="0" smtClean="0">
                <a:cs typeface="B Lotus" panose="00000400000000000000" pitchFamily="2" charset="-78"/>
              </a:rPr>
              <a:t> حوادث </a:t>
            </a:r>
            <a:r>
              <a:rPr lang="fa-IR" altLang="en-US" sz="2600" b="1" dirty="0" err="1" smtClean="0">
                <a:cs typeface="B Lotus" panose="00000400000000000000" pitchFamily="2" charset="-78"/>
              </a:rPr>
              <a:t>كه</a:t>
            </a:r>
            <a:r>
              <a:rPr lang="fa-IR" altLang="en-US" sz="2600" b="1" dirty="0" smtClean="0">
                <a:cs typeface="B Lotus" panose="00000400000000000000" pitchFamily="2" charset="-78"/>
              </a:rPr>
              <a:t> به </a:t>
            </a:r>
            <a:r>
              <a:rPr lang="fa-IR" altLang="en-US" sz="2600" b="1" dirty="0" err="1" smtClean="0">
                <a:cs typeface="B Lotus" panose="00000400000000000000" pitchFamily="2" charset="-78"/>
              </a:rPr>
              <a:t>سنين</a:t>
            </a:r>
            <a:r>
              <a:rPr lang="fa-IR" altLang="en-US" sz="2600" b="1" dirty="0" smtClean="0">
                <a:cs typeface="B Lotus" panose="00000400000000000000" pitchFamily="2" charset="-78"/>
              </a:rPr>
              <a:t> 15 تا 19 سال </a:t>
            </a:r>
            <a:r>
              <a:rPr lang="fa-IR" altLang="en-US" sz="2600" b="1" dirty="0" err="1" smtClean="0">
                <a:cs typeface="B Lotus" panose="00000400000000000000" pitchFamily="2" charset="-78"/>
              </a:rPr>
              <a:t>برمي‌گردد</a:t>
            </a:r>
            <a:r>
              <a:rPr lang="fa-IR" altLang="en-US" sz="2600" b="1" dirty="0" smtClean="0">
                <a:cs typeface="B Lotus" panose="00000400000000000000" pitchFamily="2" charset="-78"/>
              </a:rPr>
              <a:t> چهار برابر </a:t>
            </a:r>
            <a:r>
              <a:rPr lang="fa-IR" altLang="en-US" sz="2600" b="1" dirty="0" err="1" smtClean="0">
                <a:cs typeface="B Lotus" panose="00000400000000000000" pitchFamily="2" charset="-78"/>
              </a:rPr>
              <a:t>كمترين</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ميزان</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كه</a:t>
            </a:r>
            <a:r>
              <a:rPr lang="fa-IR" altLang="en-US" sz="2600" b="1" dirty="0" smtClean="0">
                <a:cs typeface="B Lotus" panose="00000400000000000000" pitchFamily="2" charset="-78"/>
              </a:rPr>
              <a:t> به حوادث بین 5 تا 9 سالگی مربوط است، </a:t>
            </a:r>
            <a:r>
              <a:rPr lang="fa-IR" altLang="en-US" sz="2600" b="1" dirty="0" err="1" smtClean="0">
                <a:cs typeface="B Lotus" panose="00000400000000000000" pitchFamily="2" charset="-78"/>
              </a:rPr>
              <a:t>مي‌باشد</a:t>
            </a:r>
            <a:r>
              <a:rPr lang="fa-IR" altLang="en-US" sz="2600" b="1" dirty="0" smtClean="0">
                <a:cs typeface="B Lotus" panose="00000400000000000000" pitchFamily="2" charset="-78"/>
              </a:rPr>
              <a:t>. </a:t>
            </a:r>
          </a:p>
          <a:p>
            <a:endParaRPr lang="fa-IR" altLang="en-US" sz="2600" dirty="0" smtClean="0"/>
          </a:p>
        </p:txBody>
      </p:sp>
    </p:spTree>
    <p:extLst>
      <p:ext uri="{BB962C8B-B14F-4D97-AF65-F5344CB8AC3E}">
        <p14:creationId xmlns:p14="http://schemas.microsoft.com/office/powerpoint/2010/main" val="8006381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88640"/>
            <a:ext cx="8229600" cy="571500"/>
          </a:xfrm>
        </p:spPr>
        <p:txBody>
          <a:bodyPr>
            <a:normAutofit fontScale="90000"/>
          </a:bodyPr>
          <a:lstStyle/>
          <a:p>
            <a:pPr algn="ctr"/>
            <a:r>
              <a:rPr lang="fa-IR" altLang="en-US" sz="4000" dirty="0" err="1" smtClean="0">
                <a:solidFill>
                  <a:srgbClr val="C00000"/>
                </a:solidFill>
                <a:cs typeface="B Titr" panose="00000700000000000000" pitchFamily="2" charset="-78"/>
              </a:rPr>
              <a:t>آسيب</a:t>
            </a:r>
            <a:r>
              <a:rPr lang="fa-IR" altLang="en-US" sz="4000" dirty="0" smtClean="0">
                <a:solidFill>
                  <a:srgbClr val="C00000"/>
                </a:solidFill>
                <a:cs typeface="B Titr" panose="00000700000000000000" pitchFamily="2" charset="-78"/>
              </a:rPr>
              <a:t> </a:t>
            </a:r>
            <a:r>
              <a:rPr lang="fa-IR" altLang="en-US" sz="4000" dirty="0" err="1" smtClean="0">
                <a:solidFill>
                  <a:srgbClr val="C00000"/>
                </a:solidFill>
                <a:cs typeface="B Titr" panose="00000700000000000000" pitchFamily="2" charset="-78"/>
              </a:rPr>
              <a:t>هاي</a:t>
            </a:r>
            <a:r>
              <a:rPr lang="fa-IR" altLang="en-US" sz="4000" dirty="0" smtClean="0">
                <a:solidFill>
                  <a:srgbClr val="C00000"/>
                </a:solidFill>
                <a:cs typeface="B Titr" panose="00000700000000000000" pitchFamily="2" charset="-78"/>
              </a:rPr>
              <a:t> </a:t>
            </a:r>
            <a:r>
              <a:rPr lang="fa-IR" altLang="en-US" sz="4000" dirty="0" err="1" smtClean="0">
                <a:solidFill>
                  <a:srgbClr val="C00000"/>
                </a:solidFill>
                <a:cs typeface="B Titr" panose="00000700000000000000" pitchFamily="2" charset="-78"/>
              </a:rPr>
              <a:t>غيرعمدي</a:t>
            </a:r>
            <a:r>
              <a:rPr lang="fa-IR" altLang="en-US" sz="4000" dirty="0" smtClean="0">
                <a:solidFill>
                  <a:srgbClr val="C00000"/>
                </a:solidFill>
                <a:cs typeface="B Titr" panose="00000700000000000000" pitchFamily="2" charset="-78"/>
              </a:rPr>
              <a:t>  مرگبار3</a:t>
            </a:r>
            <a:endParaRPr lang="fa-IR" altLang="en-US" sz="4000" dirty="0" smtClean="0"/>
          </a:p>
        </p:txBody>
      </p:sp>
      <p:sp>
        <p:nvSpPr>
          <p:cNvPr id="22531" name="Content Placeholder 2"/>
          <p:cNvSpPr>
            <a:spLocks noGrp="1"/>
          </p:cNvSpPr>
          <p:nvPr>
            <p:ph idx="1"/>
          </p:nvPr>
        </p:nvSpPr>
        <p:spPr>
          <a:xfrm>
            <a:off x="457200" y="908720"/>
            <a:ext cx="8229600" cy="5415880"/>
          </a:xfrm>
        </p:spPr>
        <p:txBody>
          <a:bodyPr>
            <a:noAutofit/>
          </a:bodyPr>
          <a:lstStyle/>
          <a:p>
            <a:pPr algn="justLow"/>
            <a:r>
              <a:rPr lang="fa-IR" altLang="en-US" sz="2400" b="1" dirty="0" smtClean="0">
                <a:solidFill>
                  <a:srgbClr val="FF0000"/>
                </a:solidFill>
                <a:cs typeface="B Lotus" panose="00000400000000000000" pitchFamily="2" charset="-78"/>
              </a:rPr>
              <a:t>در </a:t>
            </a:r>
            <a:r>
              <a:rPr lang="fa-IR" altLang="en-US" sz="2400" b="1" dirty="0" err="1" smtClean="0">
                <a:solidFill>
                  <a:srgbClr val="FF0000"/>
                </a:solidFill>
                <a:cs typeface="B Lotus" panose="00000400000000000000" pitchFamily="2" charset="-78"/>
              </a:rPr>
              <a:t>آناليز</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ميزان</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آسيب</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هاي</a:t>
            </a:r>
            <a:r>
              <a:rPr lang="fa-IR" altLang="en-US" sz="2400" b="1" dirty="0" smtClean="0">
                <a:solidFill>
                  <a:srgbClr val="FF0000"/>
                </a:solidFill>
                <a:cs typeface="B Lotus" panose="00000400000000000000" pitchFamily="2" charset="-78"/>
              </a:rPr>
              <a:t> كودكان به </a:t>
            </a:r>
            <a:r>
              <a:rPr lang="fa-IR" altLang="en-US" sz="2400" b="1" dirty="0" err="1" smtClean="0">
                <a:solidFill>
                  <a:srgbClr val="FF0000"/>
                </a:solidFill>
                <a:cs typeface="B Lotus" panose="00000400000000000000" pitchFamily="2" charset="-78"/>
              </a:rPr>
              <a:t>تفكيك</a:t>
            </a:r>
            <a:r>
              <a:rPr lang="fa-IR" altLang="en-US" sz="2400" b="1" dirty="0" smtClean="0">
                <a:solidFill>
                  <a:srgbClr val="FF0000"/>
                </a:solidFill>
                <a:cs typeface="B Lotus" panose="00000400000000000000" pitchFamily="2" charset="-78"/>
              </a:rPr>
              <a:t> جنس، </a:t>
            </a:r>
            <a:r>
              <a:rPr lang="fa-IR" altLang="en-US" sz="2400" b="1" dirty="0" err="1" smtClean="0">
                <a:solidFill>
                  <a:srgbClr val="FF0000"/>
                </a:solidFill>
                <a:cs typeface="B Lotus" panose="00000400000000000000" pitchFamily="2" charset="-78"/>
              </a:rPr>
              <a:t>ميزان</a:t>
            </a:r>
            <a:r>
              <a:rPr lang="fa-IR" altLang="en-US" sz="2400" b="1" dirty="0" smtClean="0">
                <a:solidFill>
                  <a:srgbClr val="FF0000"/>
                </a:solidFill>
                <a:cs typeface="B Lotus" panose="00000400000000000000" pitchFamily="2" charset="-78"/>
              </a:rPr>
              <a:t> مرگ افراد </a:t>
            </a:r>
            <a:r>
              <a:rPr lang="fa-IR" altLang="en-US" sz="2400" b="1" dirty="0" err="1" smtClean="0">
                <a:solidFill>
                  <a:srgbClr val="FF0000"/>
                </a:solidFill>
                <a:cs typeface="B Lotus" panose="00000400000000000000" pitchFamily="2" charset="-78"/>
              </a:rPr>
              <a:t>مذكر</a:t>
            </a:r>
            <a:r>
              <a:rPr lang="fa-IR" altLang="en-US" sz="2400" b="1" dirty="0" smtClean="0">
                <a:solidFill>
                  <a:srgbClr val="FF0000"/>
                </a:solidFill>
                <a:cs typeface="B Lotus" panose="00000400000000000000" pitchFamily="2" charset="-78"/>
              </a:rPr>
              <a:t> در تمام حوادث به</a:t>
            </a:r>
            <a:r>
              <a:rPr lang="fa-IR" altLang="en-US" sz="2400" b="1" dirty="0" smtClean="0">
                <a:solidFill>
                  <a:srgbClr val="0000FF"/>
                </a:solidFill>
                <a:cs typeface="B Lotus" panose="00000400000000000000" pitchFamily="2" charset="-78"/>
              </a:rPr>
              <a:t> جز </a:t>
            </a:r>
            <a:r>
              <a:rPr lang="fa-IR" altLang="en-US" sz="2400" b="1" dirty="0" err="1" smtClean="0">
                <a:solidFill>
                  <a:srgbClr val="0000FF"/>
                </a:solidFill>
                <a:cs typeface="B Lotus" panose="00000400000000000000" pitchFamily="2" charset="-78"/>
              </a:rPr>
              <a:t>سوختگي‌ها</a:t>
            </a:r>
            <a:r>
              <a:rPr lang="fa-IR" altLang="en-US" sz="2400" b="1" dirty="0" smtClean="0">
                <a:solidFill>
                  <a:srgbClr val="0000FF"/>
                </a:solidFill>
                <a:cs typeface="B Lotus" panose="00000400000000000000" pitchFamily="2" charset="-78"/>
              </a:rPr>
              <a:t> </a:t>
            </a:r>
            <a:r>
              <a:rPr lang="fa-IR" altLang="en-US" sz="2400" b="1" dirty="0" err="1" smtClean="0">
                <a:solidFill>
                  <a:srgbClr val="FF0000"/>
                </a:solidFill>
                <a:cs typeface="B Lotus" panose="00000400000000000000" pitchFamily="2" charset="-78"/>
              </a:rPr>
              <a:t>بيشتر</a:t>
            </a:r>
            <a:r>
              <a:rPr lang="fa-IR" altLang="en-US" sz="2400" b="1" dirty="0" smtClean="0">
                <a:solidFill>
                  <a:srgbClr val="FF0000"/>
                </a:solidFill>
                <a:cs typeface="B Lotus" panose="00000400000000000000" pitchFamily="2" charset="-78"/>
              </a:rPr>
              <a:t> از افراد مونث </a:t>
            </a:r>
            <a:r>
              <a:rPr lang="fa-IR" altLang="en-US" sz="2400" b="1" dirty="0" err="1" smtClean="0">
                <a:solidFill>
                  <a:srgbClr val="FF0000"/>
                </a:solidFill>
                <a:cs typeface="B Lotus" panose="00000400000000000000" pitchFamily="2" charset="-78"/>
              </a:rPr>
              <a:t>است.در</a:t>
            </a:r>
            <a:r>
              <a:rPr lang="fa-IR" altLang="en-US" sz="2400" b="1" dirty="0" smtClean="0">
                <a:solidFill>
                  <a:srgbClr val="FF0000"/>
                </a:solidFill>
                <a:cs typeface="B Lotus" panose="00000400000000000000" pitchFamily="2" charset="-78"/>
              </a:rPr>
              <a:t> </a:t>
            </a:r>
            <a:r>
              <a:rPr lang="fa-IR" altLang="en-US" sz="2400" b="1" dirty="0" err="1" smtClean="0">
                <a:cs typeface="B Lotus" panose="00000400000000000000" pitchFamily="2" charset="-78"/>
              </a:rPr>
              <a:t>پاره‌اي</a:t>
            </a:r>
            <a:r>
              <a:rPr lang="fa-IR" altLang="en-US" sz="2400" b="1" dirty="0" smtClean="0">
                <a:cs typeface="B Lotus" panose="00000400000000000000" pitchFamily="2" charset="-78"/>
              </a:rPr>
              <a:t> از نقاط </a:t>
            </a:r>
            <a:r>
              <a:rPr lang="fa-IR" altLang="en-US" sz="2400" b="1" dirty="0" err="1" smtClean="0">
                <a:cs typeface="B Lotus" panose="00000400000000000000" pitchFamily="2" charset="-78"/>
              </a:rPr>
              <a:t>دنيا</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ميزان</a:t>
            </a:r>
            <a:r>
              <a:rPr lang="fa-IR" altLang="en-US" sz="2400" b="1" dirty="0" smtClean="0">
                <a:cs typeface="B Lotus" panose="00000400000000000000" pitchFamily="2" charset="-78"/>
              </a:rPr>
              <a:t> حوادث </a:t>
            </a:r>
            <a:r>
              <a:rPr lang="fa-IR" altLang="en-US" sz="2400" b="1" dirty="0" err="1" smtClean="0">
                <a:cs typeface="B Lotus" panose="00000400000000000000" pitchFamily="2" charset="-78"/>
              </a:rPr>
              <a:t>سوختگي</a:t>
            </a:r>
            <a:r>
              <a:rPr lang="fa-IR" altLang="en-US" sz="2400" b="1" dirty="0" smtClean="0">
                <a:cs typeface="B Lotus" panose="00000400000000000000" pitchFamily="2" charset="-78"/>
              </a:rPr>
              <a:t> منجر به فوت دختران قابل توجه است به </a:t>
            </a:r>
            <a:r>
              <a:rPr lang="fa-IR" altLang="en-US" sz="2400" b="1" dirty="0" err="1" smtClean="0">
                <a:cs typeface="B Lotus" panose="00000400000000000000" pitchFamily="2" charset="-78"/>
              </a:rPr>
              <a:t>طوري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بنابر گزارش </a:t>
            </a:r>
            <a:r>
              <a:rPr lang="en-US" altLang="en-US" sz="2400" b="1" dirty="0" smtClean="0">
                <a:cs typeface="B Lotus" panose="00000400000000000000" pitchFamily="2" charset="-78"/>
              </a:rPr>
              <a:t>WHO</a:t>
            </a:r>
            <a:r>
              <a:rPr lang="fa-IR" altLang="en-US" sz="2400" b="1" dirty="0" smtClean="0">
                <a:cs typeface="B Lotus" panose="00000400000000000000" pitchFamily="2" charset="-78"/>
              </a:rPr>
              <a:t> در منطقه جنوب </a:t>
            </a:r>
            <a:r>
              <a:rPr lang="fa-IR" altLang="en-US" sz="2400" b="1" dirty="0" err="1" smtClean="0">
                <a:cs typeface="B Lotus" panose="00000400000000000000" pitchFamily="2" charset="-78"/>
              </a:rPr>
              <a:t>شرقي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آسيا</a:t>
            </a:r>
            <a:r>
              <a:rPr lang="fa-IR" altLang="en-US" sz="2400" b="1" dirty="0" smtClean="0">
                <a:cs typeface="B Lotus" panose="00000400000000000000" pitchFamily="2" charset="-78"/>
              </a:rPr>
              <a:t> و </a:t>
            </a:r>
            <a:r>
              <a:rPr lang="fa-IR" altLang="en-US" sz="2400" b="1" dirty="0" err="1" smtClean="0">
                <a:cs typeface="B Lotus" panose="00000400000000000000" pitchFamily="2" charset="-78"/>
              </a:rPr>
              <a:t>كشورهاي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كم</a:t>
            </a:r>
            <a:r>
              <a:rPr lang="fa-IR" altLang="en-US" sz="2400" b="1" dirty="0" smtClean="0">
                <a:cs typeface="B Lotus" panose="00000400000000000000" pitchFamily="2" charset="-78"/>
              </a:rPr>
              <a:t> درآمد و با درآمد متوسط منطقه </a:t>
            </a:r>
            <a:r>
              <a:rPr lang="fa-IR" altLang="en-US" sz="2400" b="1" dirty="0" err="1" smtClean="0">
                <a:cs typeface="B Lotus" panose="00000400000000000000" pitchFamily="2" charset="-78"/>
              </a:rPr>
              <a:t>مديترانه</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شرقي</a:t>
            </a:r>
            <a:r>
              <a:rPr lang="fa-IR" altLang="en-US" sz="2400" b="1" dirty="0" smtClean="0">
                <a:cs typeface="B Lotus" panose="00000400000000000000" pitchFamily="2" charset="-78"/>
              </a:rPr>
              <a:t> نرخ مرگ و </a:t>
            </a:r>
            <a:r>
              <a:rPr lang="fa-IR" altLang="en-US" sz="2400" b="1" dirty="0" err="1" smtClean="0">
                <a:cs typeface="B Lotus" panose="00000400000000000000" pitchFamily="2" charset="-78"/>
              </a:rPr>
              <a:t>مير</a:t>
            </a:r>
            <a:r>
              <a:rPr lang="fa-IR" altLang="en-US" sz="2400" b="1" dirty="0" smtClean="0">
                <a:cs typeface="B Lotus" panose="00000400000000000000" pitchFamily="2" charset="-78"/>
              </a:rPr>
              <a:t> دختران در </a:t>
            </a:r>
            <a:r>
              <a:rPr lang="fa-IR" altLang="en-US" sz="2400" b="1" dirty="0" err="1" smtClean="0">
                <a:cs typeface="B Lotus" panose="00000400000000000000" pitchFamily="2" charset="-78"/>
              </a:rPr>
              <a:t>اين</a:t>
            </a:r>
            <a:r>
              <a:rPr lang="fa-IR" altLang="en-US" sz="2400" b="1" dirty="0" smtClean="0">
                <a:cs typeface="B Lotus" panose="00000400000000000000" pitchFamily="2" charset="-78"/>
              </a:rPr>
              <a:t> گونه حوادث 50 درصد </a:t>
            </a:r>
            <a:r>
              <a:rPr lang="fa-IR" altLang="en-US" sz="2400" b="1" dirty="0" err="1" smtClean="0">
                <a:cs typeface="B Lotus" panose="00000400000000000000" pitchFamily="2" charset="-78"/>
              </a:rPr>
              <a:t>بيشتر</a:t>
            </a:r>
            <a:r>
              <a:rPr lang="fa-IR" altLang="en-US" sz="2400" b="1" dirty="0" smtClean="0">
                <a:cs typeface="B Lotus" panose="00000400000000000000" pitchFamily="2" charset="-78"/>
              </a:rPr>
              <a:t> از پسران آن مناطق بوده است.</a:t>
            </a:r>
            <a:endParaRPr lang="en-US" altLang="en-US" sz="2400" b="1" dirty="0" smtClean="0">
              <a:cs typeface="B Lotus" panose="00000400000000000000" pitchFamily="2" charset="-78"/>
            </a:endParaRPr>
          </a:p>
          <a:p>
            <a:pPr algn="justLow"/>
            <a:r>
              <a:rPr lang="fa-IR" altLang="en-US" sz="2400" b="1" dirty="0" smtClean="0">
                <a:cs typeface="B Lotus" panose="00000400000000000000" pitchFamily="2" charset="-78"/>
              </a:rPr>
              <a:t>در </a:t>
            </a:r>
            <a:r>
              <a:rPr lang="fa-IR" altLang="en-US" sz="2400" b="1" dirty="0" err="1" smtClean="0">
                <a:cs typeface="B Lotus" panose="00000400000000000000" pitchFamily="2" charset="-78"/>
              </a:rPr>
              <a:t>اكثر</a:t>
            </a:r>
            <a:r>
              <a:rPr lang="fa-IR" altLang="en-US" sz="2400" b="1" dirty="0" smtClean="0">
                <a:cs typeface="B Lotus" panose="00000400000000000000" pitchFamily="2" charset="-78"/>
              </a:rPr>
              <a:t> مناطق و </a:t>
            </a:r>
            <a:r>
              <a:rPr lang="fa-IR" altLang="en-US" sz="2400" b="1" dirty="0" err="1" smtClean="0">
                <a:cs typeface="B Lotus" panose="00000400000000000000" pitchFamily="2" charset="-78"/>
              </a:rPr>
              <a:t>كشورها</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اين</a:t>
            </a:r>
            <a:r>
              <a:rPr lang="fa-IR" altLang="en-US" sz="2400" b="1" dirty="0" smtClean="0">
                <a:cs typeface="B Lotus" panose="00000400000000000000" pitchFamily="2" charset="-78"/>
              </a:rPr>
              <a:t> فاصله </a:t>
            </a:r>
            <a:r>
              <a:rPr lang="fa-IR" altLang="en-US" sz="2400" b="1" dirty="0" err="1" smtClean="0">
                <a:cs typeface="B Lotus" panose="00000400000000000000" pitchFamily="2" charset="-78"/>
              </a:rPr>
              <a:t>آماري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بين</a:t>
            </a:r>
            <a:r>
              <a:rPr lang="fa-IR" altLang="en-US" sz="2400" b="1" dirty="0" smtClean="0">
                <a:cs typeface="B Lotus" panose="00000400000000000000" pitchFamily="2" charset="-78"/>
              </a:rPr>
              <a:t> دو جنس همزمان با </a:t>
            </a:r>
            <a:r>
              <a:rPr lang="fa-IR" altLang="en-US" sz="2400" b="1" dirty="0" err="1" smtClean="0">
                <a:cs typeface="B Lotus" panose="00000400000000000000" pitchFamily="2" charset="-78"/>
              </a:rPr>
              <a:t>افزايش</a:t>
            </a:r>
            <a:r>
              <a:rPr lang="fa-IR" altLang="en-US" sz="2400" b="1" dirty="0" smtClean="0">
                <a:cs typeface="B Lotus" panose="00000400000000000000" pitchFamily="2" charset="-78"/>
              </a:rPr>
              <a:t> سن </a:t>
            </a:r>
            <a:r>
              <a:rPr lang="fa-IR" altLang="en-US" sz="2400" b="1" dirty="0" err="1" smtClean="0">
                <a:cs typeface="B Lotus" panose="00000400000000000000" pitchFamily="2" charset="-78"/>
              </a:rPr>
              <a:t>افزايش</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مي‌يابد</a:t>
            </a:r>
            <a:r>
              <a:rPr lang="fa-IR" altLang="en-US" sz="2400" b="1" dirty="0" smtClean="0">
                <a:cs typeface="B Lotus" panose="00000400000000000000" pitchFamily="2" charset="-78"/>
              </a:rPr>
              <a:t>. در سطح </a:t>
            </a:r>
            <a:r>
              <a:rPr lang="fa-IR" altLang="en-US" sz="2400" b="1" dirty="0" err="1" smtClean="0">
                <a:cs typeface="B Lotus" panose="00000400000000000000" pitchFamily="2" charset="-78"/>
              </a:rPr>
              <a:t>جهاني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ميزان</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هاي</a:t>
            </a:r>
            <a:r>
              <a:rPr lang="fa-IR" altLang="en-US" sz="2400" b="1" dirty="0" smtClean="0">
                <a:cs typeface="B Lotus" panose="00000400000000000000" pitchFamily="2" charset="-78"/>
              </a:rPr>
              <a:t> منجر به مرگ كودكان </a:t>
            </a:r>
            <a:r>
              <a:rPr lang="fa-IR" altLang="en-US" sz="2400" b="1" dirty="0" err="1" smtClean="0">
                <a:cs typeface="B Lotus" panose="00000400000000000000" pitchFamily="2" charset="-78"/>
              </a:rPr>
              <a:t>زير</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يك</a:t>
            </a:r>
            <a:r>
              <a:rPr lang="fa-IR" altLang="en-US" sz="2400" b="1" dirty="0" smtClean="0">
                <a:cs typeface="B Lotus" panose="00000400000000000000" pitchFamily="2" charset="-78"/>
              </a:rPr>
              <a:t> سال و </a:t>
            </a:r>
            <a:r>
              <a:rPr lang="fa-IR" altLang="en-US" sz="2400" b="1" dirty="0" err="1" smtClean="0">
                <a:cs typeface="B Lotus" panose="00000400000000000000" pitchFamily="2" charset="-78"/>
              </a:rPr>
              <a:t>نيز</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يك</a:t>
            </a:r>
            <a:r>
              <a:rPr lang="fa-IR" altLang="en-US" sz="2400" b="1" dirty="0" smtClean="0">
                <a:cs typeface="B Lotus" panose="00000400000000000000" pitchFamily="2" charset="-78"/>
              </a:rPr>
              <a:t> تا چهار ساله در دو جنس </a:t>
            </a:r>
            <a:r>
              <a:rPr lang="fa-IR" altLang="en-US" sz="2400" b="1" dirty="0" err="1" smtClean="0">
                <a:cs typeface="B Lotus" panose="00000400000000000000" pitchFamily="2" charset="-78"/>
              </a:rPr>
              <a:t>مذكر</a:t>
            </a:r>
            <a:r>
              <a:rPr lang="fa-IR" altLang="en-US" sz="2400" b="1" dirty="0" smtClean="0">
                <a:cs typeface="B Lotus" panose="00000400000000000000" pitchFamily="2" charset="-78"/>
              </a:rPr>
              <a:t> و مونث </a:t>
            </a:r>
            <a:r>
              <a:rPr lang="fa-IR" altLang="en-US" sz="2400" b="1" dirty="0" err="1" smtClean="0">
                <a:cs typeface="B Lotus" panose="00000400000000000000" pitchFamily="2" charset="-78"/>
              </a:rPr>
              <a:t>تقريبا</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يكسان</a:t>
            </a:r>
            <a:r>
              <a:rPr lang="fa-IR" altLang="en-US" sz="2400" b="1" dirty="0" smtClean="0">
                <a:cs typeface="B Lotus" panose="00000400000000000000" pitchFamily="2" charset="-78"/>
              </a:rPr>
              <a:t> است. با </a:t>
            </a:r>
            <a:r>
              <a:rPr lang="fa-IR" altLang="en-US" sz="2400" b="1" dirty="0" err="1" smtClean="0">
                <a:cs typeface="B Lotus" panose="00000400000000000000" pitchFamily="2" charset="-78"/>
              </a:rPr>
              <a:t>اين</a:t>
            </a:r>
            <a:r>
              <a:rPr lang="fa-IR" altLang="en-US" sz="2400" b="1" dirty="0" smtClean="0">
                <a:cs typeface="B Lotus" panose="00000400000000000000" pitchFamily="2" charset="-78"/>
              </a:rPr>
              <a:t> وجود مرگ </a:t>
            </a:r>
            <a:r>
              <a:rPr lang="fa-IR" altLang="en-US" sz="2400" b="1" dirty="0" err="1" smtClean="0">
                <a:cs typeface="B Lotus" panose="00000400000000000000" pitchFamily="2" charset="-78"/>
              </a:rPr>
              <a:t>پسربچه‌هاي</a:t>
            </a:r>
            <a:r>
              <a:rPr lang="fa-IR" altLang="en-US" sz="2400" b="1" dirty="0" smtClean="0">
                <a:cs typeface="B Lotus" panose="00000400000000000000" pitchFamily="2" charset="-78"/>
              </a:rPr>
              <a:t> 5 تا 10 سال بر اثر آسیب 30 درصد از كودكان مونث بالاتر بوده و </a:t>
            </a:r>
            <a:r>
              <a:rPr lang="fa-IR" altLang="en-US" sz="2400" b="1" dirty="0" err="1" smtClean="0">
                <a:cs typeface="B Lotus" panose="00000400000000000000" pitchFamily="2" charset="-78"/>
              </a:rPr>
              <a:t>اين</a:t>
            </a:r>
            <a:r>
              <a:rPr lang="fa-IR" altLang="en-US" sz="2400" b="1" dirty="0" smtClean="0">
                <a:cs typeface="B Lotus" panose="00000400000000000000" pitchFamily="2" charset="-78"/>
              </a:rPr>
              <a:t> رقم به </a:t>
            </a:r>
            <a:r>
              <a:rPr lang="fa-IR" altLang="en-US" sz="2400" b="1" dirty="0" err="1" smtClean="0">
                <a:cs typeface="B Lotus" panose="00000400000000000000" pitchFamily="2" charset="-78"/>
              </a:rPr>
              <a:t>شكل</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تصاعدي</a:t>
            </a:r>
            <a:r>
              <a:rPr lang="fa-IR" altLang="en-US" sz="2400" b="1" dirty="0" smtClean="0">
                <a:cs typeface="B Lotus" panose="00000400000000000000" pitchFamily="2" charset="-78"/>
              </a:rPr>
              <a:t> در مورد كودكان 10 تا 14 سال به 60 درصد </a:t>
            </a:r>
            <a:r>
              <a:rPr lang="fa-IR" altLang="en-US" sz="2400" b="1" dirty="0" err="1" smtClean="0">
                <a:cs typeface="B Lotus" panose="00000400000000000000" pitchFamily="2" charset="-78"/>
              </a:rPr>
              <a:t>مي‌رسد</a:t>
            </a:r>
            <a:r>
              <a:rPr lang="fa-IR" altLang="en-US" sz="2400" b="1" dirty="0" smtClean="0">
                <a:cs typeface="B Lotus" panose="00000400000000000000" pitchFamily="2" charset="-78"/>
              </a:rPr>
              <a:t>. طبق </a:t>
            </a:r>
            <a:r>
              <a:rPr lang="fa-IR" altLang="en-US" sz="2400" b="1" dirty="0" err="1" smtClean="0">
                <a:cs typeface="B Lotus" panose="00000400000000000000" pitchFamily="2" charset="-78"/>
              </a:rPr>
              <a:t>پيش‌بيني‌ها</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اين</a:t>
            </a:r>
            <a:r>
              <a:rPr lang="fa-IR" altLang="en-US" sz="2400" b="1" dirty="0" smtClean="0">
                <a:cs typeface="B Lotus" panose="00000400000000000000" pitchFamily="2" charset="-78"/>
              </a:rPr>
              <a:t> آمارها در كودكان 15 تا 17 سال از </a:t>
            </a:r>
            <a:r>
              <a:rPr lang="fa-IR" altLang="en-US" sz="2400" b="1" dirty="0" err="1" smtClean="0">
                <a:cs typeface="B Lotus" panose="00000400000000000000" pitchFamily="2" charset="-78"/>
              </a:rPr>
              <a:t>الگوهاي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حاكم</a:t>
            </a:r>
            <a:r>
              <a:rPr lang="fa-IR" altLang="en-US" sz="2400" b="1" dirty="0" smtClean="0">
                <a:cs typeface="B Lotus" panose="00000400000000000000" pitchFamily="2" charset="-78"/>
              </a:rPr>
              <a:t> در جامعه </a:t>
            </a:r>
            <a:r>
              <a:rPr lang="fa-IR" altLang="en-US" sz="2400" b="1" dirty="0" err="1" smtClean="0">
                <a:cs typeface="B Lotus" panose="00000400000000000000" pitchFamily="2" charset="-78"/>
              </a:rPr>
              <a:t>آماري</a:t>
            </a:r>
            <a:r>
              <a:rPr lang="fa-IR" altLang="en-US" sz="2400" b="1" dirty="0" smtClean="0">
                <a:cs typeface="B Lotus" panose="00000400000000000000" pitchFamily="2" charset="-78"/>
              </a:rPr>
              <a:t> بزرگسالان </a:t>
            </a:r>
            <a:r>
              <a:rPr lang="fa-IR" altLang="en-US" sz="2400" b="1" dirty="0" err="1" smtClean="0">
                <a:cs typeface="B Lotus" panose="00000400000000000000" pitchFamily="2" charset="-78"/>
              </a:rPr>
              <a:t>پيروي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مي‌كند</a:t>
            </a:r>
            <a:r>
              <a:rPr lang="fa-IR" altLang="en-US" sz="2400" b="1" dirty="0" smtClean="0">
                <a:cs typeface="B Lotus" panose="00000400000000000000" pitchFamily="2" charset="-78"/>
              </a:rPr>
              <a:t> به </a:t>
            </a:r>
            <a:r>
              <a:rPr lang="fa-IR" altLang="en-US" sz="2400" b="1" dirty="0" err="1" smtClean="0">
                <a:cs typeface="B Lotus" panose="00000400000000000000" pitchFamily="2" charset="-78"/>
              </a:rPr>
              <a:t>طوري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آسيب‌هاي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مهلك</a:t>
            </a:r>
            <a:r>
              <a:rPr lang="fa-IR" altLang="en-US" sz="2400" b="1" dirty="0" smtClean="0">
                <a:cs typeface="B Lotus" panose="00000400000000000000" pitchFamily="2" charset="-78"/>
              </a:rPr>
              <a:t> به </a:t>
            </a:r>
            <a:r>
              <a:rPr lang="fa-IR" altLang="en-US" sz="2400" b="1" dirty="0" err="1" smtClean="0">
                <a:cs typeface="B Lotus" panose="00000400000000000000" pitchFamily="2" charset="-78"/>
              </a:rPr>
              <a:t>ويژه</a:t>
            </a:r>
            <a:r>
              <a:rPr lang="fa-IR" altLang="en-US" sz="2400" b="1" dirty="0" smtClean="0">
                <a:cs typeface="B Lotus" panose="00000400000000000000" pitchFamily="2" charset="-78"/>
              </a:rPr>
              <a:t> در </a:t>
            </a:r>
            <a:r>
              <a:rPr lang="fa-IR" altLang="en-US" sz="2400" b="1" dirty="0" err="1" smtClean="0">
                <a:cs typeface="B Lotus" panose="00000400000000000000" pitchFamily="2" charset="-78"/>
              </a:rPr>
              <a:t>كشورهاي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پردرآمد</a:t>
            </a:r>
            <a:r>
              <a:rPr lang="fa-IR" altLang="en-US" sz="2400" b="1" dirty="0" smtClean="0">
                <a:cs typeface="B Lotus" panose="00000400000000000000" pitchFamily="2" charset="-78"/>
              </a:rPr>
              <a:t> در مورد مردان 86 درصد </a:t>
            </a:r>
            <a:r>
              <a:rPr lang="fa-IR" altLang="en-US" sz="2400" b="1" dirty="0" err="1" smtClean="0">
                <a:cs typeface="B Lotus" panose="00000400000000000000" pitchFamily="2" charset="-78"/>
              </a:rPr>
              <a:t>بيشتر</a:t>
            </a:r>
            <a:r>
              <a:rPr lang="fa-IR" altLang="en-US" sz="2400" b="1" dirty="0" smtClean="0">
                <a:cs typeface="B Lotus" panose="00000400000000000000" pitchFamily="2" charset="-78"/>
              </a:rPr>
              <a:t> از زنان است.</a:t>
            </a:r>
            <a:endParaRPr lang="en-US" altLang="en-US" sz="2400" b="1" dirty="0" smtClean="0">
              <a:cs typeface="B Lotus" panose="00000400000000000000" pitchFamily="2" charset="-78"/>
            </a:endParaRPr>
          </a:p>
          <a:p>
            <a:pPr>
              <a:buFont typeface="Wingdings 2" panose="05020102010507070707" pitchFamily="18" charset="2"/>
              <a:buNone/>
            </a:pPr>
            <a:endParaRPr lang="fa-IR" altLang="en-US" sz="2400" dirty="0" smtClean="0"/>
          </a:p>
        </p:txBody>
      </p:sp>
    </p:spTree>
    <p:extLst>
      <p:ext uri="{BB962C8B-B14F-4D97-AF65-F5344CB8AC3E}">
        <p14:creationId xmlns:p14="http://schemas.microsoft.com/office/powerpoint/2010/main" val="20379383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16632"/>
            <a:ext cx="8229600" cy="738907"/>
          </a:xfrm>
        </p:spPr>
        <p:txBody>
          <a:bodyPr>
            <a:normAutofit/>
          </a:bodyPr>
          <a:lstStyle/>
          <a:p>
            <a:pPr algn="ctr"/>
            <a:r>
              <a:rPr lang="fa-IR" altLang="en-US" sz="3600" dirty="0" err="1" smtClean="0">
                <a:solidFill>
                  <a:srgbClr val="C00000"/>
                </a:solidFill>
                <a:cs typeface="B Titr" panose="00000700000000000000" pitchFamily="2" charset="-78"/>
              </a:rPr>
              <a:t>آسيب</a:t>
            </a:r>
            <a:r>
              <a:rPr lang="fa-IR" altLang="en-US" sz="3600" dirty="0" smtClean="0">
                <a:solidFill>
                  <a:srgbClr val="C00000"/>
                </a:solidFill>
                <a:cs typeface="B Titr" panose="00000700000000000000" pitchFamily="2" charset="-78"/>
              </a:rPr>
              <a:t> </a:t>
            </a:r>
            <a:r>
              <a:rPr lang="fa-IR" altLang="en-US" sz="3600" dirty="0" err="1" smtClean="0">
                <a:solidFill>
                  <a:srgbClr val="C00000"/>
                </a:solidFill>
                <a:cs typeface="B Titr" panose="00000700000000000000" pitchFamily="2" charset="-78"/>
              </a:rPr>
              <a:t>هاي</a:t>
            </a:r>
            <a:r>
              <a:rPr lang="fa-IR" altLang="en-US" sz="3600" dirty="0" smtClean="0">
                <a:solidFill>
                  <a:srgbClr val="C00000"/>
                </a:solidFill>
                <a:cs typeface="B Titr" panose="00000700000000000000" pitchFamily="2" charset="-78"/>
              </a:rPr>
              <a:t> </a:t>
            </a:r>
            <a:r>
              <a:rPr lang="fa-IR" altLang="en-US" sz="3600" dirty="0" err="1" smtClean="0">
                <a:solidFill>
                  <a:srgbClr val="C00000"/>
                </a:solidFill>
                <a:cs typeface="B Titr" panose="00000700000000000000" pitchFamily="2" charset="-78"/>
              </a:rPr>
              <a:t>غیرعمدی</a:t>
            </a:r>
            <a:r>
              <a:rPr lang="fa-IR" altLang="en-US" sz="3600" dirty="0" smtClean="0">
                <a:solidFill>
                  <a:srgbClr val="C00000"/>
                </a:solidFill>
                <a:cs typeface="B Titr" panose="00000700000000000000" pitchFamily="2" charset="-78"/>
              </a:rPr>
              <a:t> </a:t>
            </a:r>
            <a:r>
              <a:rPr lang="fa-IR" altLang="en-US" sz="3600" dirty="0" err="1" smtClean="0">
                <a:solidFill>
                  <a:srgbClr val="C00000"/>
                </a:solidFill>
                <a:cs typeface="B Titr" panose="00000700000000000000" pitchFamily="2" charset="-78"/>
              </a:rPr>
              <a:t>غيرمرگبار</a:t>
            </a:r>
            <a:r>
              <a:rPr lang="fa-IR" altLang="en-US" sz="3600" dirty="0" smtClean="0">
                <a:solidFill>
                  <a:srgbClr val="C00000"/>
                </a:solidFill>
                <a:cs typeface="B Titr" panose="00000700000000000000" pitchFamily="2" charset="-78"/>
              </a:rPr>
              <a:t> </a:t>
            </a:r>
          </a:p>
        </p:txBody>
      </p:sp>
      <p:sp>
        <p:nvSpPr>
          <p:cNvPr id="23555" name="Content Placeholder 2"/>
          <p:cNvSpPr>
            <a:spLocks noGrp="1"/>
          </p:cNvSpPr>
          <p:nvPr>
            <p:ph idx="1"/>
          </p:nvPr>
        </p:nvSpPr>
        <p:spPr>
          <a:xfrm>
            <a:off x="457200" y="1056283"/>
            <a:ext cx="8229600" cy="5469061"/>
          </a:xfrm>
        </p:spPr>
        <p:txBody>
          <a:bodyPr>
            <a:normAutofit/>
          </a:bodyPr>
          <a:lstStyle/>
          <a:p>
            <a:pPr algn="justLow"/>
            <a:r>
              <a:rPr lang="fa-IR" altLang="en-US" sz="2400" b="1" dirty="0" smtClean="0">
                <a:cs typeface="B Lotus" panose="00000400000000000000" pitchFamily="2" charset="-78"/>
              </a:rPr>
              <a:t>انواع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هايي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منجر به فوت كودكان </a:t>
            </a:r>
            <a:r>
              <a:rPr lang="fa-IR" altLang="en-US" sz="2400" b="1" dirty="0" err="1" smtClean="0">
                <a:cs typeface="B Lotus" panose="00000400000000000000" pitchFamily="2" charset="-78"/>
              </a:rPr>
              <a:t>مي‌شوند</a:t>
            </a:r>
            <a:r>
              <a:rPr lang="fa-IR" altLang="en-US" sz="2400" b="1" dirty="0" smtClean="0">
                <a:cs typeface="B Lotus" panose="00000400000000000000" pitchFamily="2" charset="-78"/>
              </a:rPr>
              <a:t> با آن دسته از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هايي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غيرمهلك</a:t>
            </a:r>
            <a:r>
              <a:rPr lang="fa-IR" altLang="en-US" sz="2400" b="1" dirty="0" smtClean="0">
                <a:cs typeface="B Lotus" panose="00000400000000000000" pitchFamily="2" charset="-78"/>
              </a:rPr>
              <a:t> بوده و </a:t>
            </a:r>
            <a:r>
              <a:rPr lang="fa-IR" altLang="en-US" sz="2400" b="1" dirty="0" err="1" smtClean="0">
                <a:cs typeface="B Lotus" panose="00000400000000000000" pitchFamily="2" charset="-78"/>
              </a:rPr>
              <a:t>يا</a:t>
            </a:r>
            <a:r>
              <a:rPr lang="fa-IR" altLang="en-US" sz="2400" b="1" dirty="0" smtClean="0">
                <a:cs typeface="B Lotus" panose="00000400000000000000" pitchFamily="2" charset="-78"/>
              </a:rPr>
              <a:t> باعث عوارض </a:t>
            </a:r>
            <a:r>
              <a:rPr lang="fa-IR" altLang="en-US" sz="2400" b="1" dirty="0" err="1" smtClean="0">
                <a:cs typeface="B Lotus" panose="00000400000000000000" pitchFamily="2" charset="-78"/>
              </a:rPr>
              <a:t>طولاني‌مدت</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مي‌شوند</a:t>
            </a:r>
            <a:r>
              <a:rPr lang="fa-IR" altLang="en-US" sz="2400" b="1" dirty="0" smtClean="0">
                <a:cs typeface="B Lotus" panose="00000400000000000000" pitchFamily="2" charset="-78"/>
              </a:rPr>
              <a:t> متفاوت هستند. مطالعات جامع صورت گرفته در جنوب و شرق </a:t>
            </a:r>
            <a:r>
              <a:rPr lang="fa-IR" altLang="en-US" sz="2400" b="1" dirty="0" err="1" smtClean="0">
                <a:cs typeface="B Lotus" panose="00000400000000000000" pitchFamily="2" charset="-78"/>
              </a:rPr>
              <a:t>آسيا</a:t>
            </a:r>
            <a:r>
              <a:rPr lang="fa-IR" altLang="en-US" sz="2400" b="1" dirty="0" smtClean="0">
                <a:cs typeface="B Lotus" panose="00000400000000000000" pitchFamily="2" charset="-78"/>
              </a:rPr>
              <a:t> نشان می دهد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چه ارتباط و </a:t>
            </a:r>
            <a:r>
              <a:rPr lang="fa-IR" altLang="en-US" sz="2400" b="1" dirty="0" err="1" smtClean="0">
                <a:cs typeface="B Lotus" panose="00000400000000000000" pitchFamily="2" charset="-78"/>
              </a:rPr>
              <a:t>تفاوت‌هاي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مشخصي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بين</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غيرمهلك</a:t>
            </a:r>
            <a:r>
              <a:rPr lang="fa-IR" altLang="en-US" sz="2400" b="1" dirty="0" smtClean="0">
                <a:cs typeface="B Lotus" panose="00000400000000000000" pitchFamily="2" charset="-78"/>
              </a:rPr>
              <a:t> و </a:t>
            </a:r>
            <a:r>
              <a:rPr lang="fa-IR" altLang="en-US" sz="2400" b="1" dirty="0" err="1" smtClean="0">
                <a:cs typeface="B Lotus" panose="00000400000000000000" pitchFamily="2" charset="-78"/>
              </a:rPr>
              <a:t>كشنده</a:t>
            </a:r>
            <a:r>
              <a:rPr lang="fa-IR" altLang="en-US" sz="2400" b="1" dirty="0" smtClean="0">
                <a:cs typeface="B Lotus" panose="00000400000000000000" pitchFamily="2" charset="-78"/>
              </a:rPr>
              <a:t> وجود دارد. </a:t>
            </a:r>
            <a:endParaRPr lang="en-US" altLang="en-US" sz="2400" b="1" dirty="0" smtClean="0">
              <a:cs typeface="B Lotus" panose="00000400000000000000" pitchFamily="2" charset="-78"/>
            </a:endParaRPr>
          </a:p>
          <a:p>
            <a:pPr algn="justLow"/>
            <a:r>
              <a:rPr lang="fa-IR" altLang="en-US" sz="2400" b="1" dirty="0" smtClean="0">
                <a:cs typeface="B Lotus" panose="00000400000000000000" pitchFamily="2" charset="-78"/>
              </a:rPr>
              <a:t>در </a:t>
            </a:r>
            <a:r>
              <a:rPr lang="fa-IR" altLang="en-US" sz="2400" b="1" dirty="0" err="1" smtClean="0">
                <a:cs typeface="B Lotus" panose="00000400000000000000" pitchFamily="2" charset="-78"/>
              </a:rPr>
              <a:t>برزيل</a:t>
            </a:r>
            <a:r>
              <a:rPr lang="fa-IR" altLang="en-US" sz="2400" b="1" dirty="0" smtClean="0">
                <a:cs typeface="B Lotus" panose="00000400000000000000" pitchFamily="2" charset="-78"/>
              </a:rPr>
              <a:t> در مورد كودكان </a:t>
            </a:r>
            <a:r>
              <a:rPr lang="fa-IR" altLang="en-US" sz="2400" b="1" dirty="0" err="1" smtClean="0">
                <a:cs typeface="B Lotus" panose="00000400000000000000" pitchFamily="2" charset="-78"/>
              </a:rPr>
              <a:t>زير</a:t>
            </a:r>
            <a:r>
              <a:rPr lang="fa-IR" altLang="en-US" sz="2400" b="1" dirty="0" smtClean="0">
                <a:cs typeface="B Lotus" panose="00000400000000000000" pitchFamily="2" charset="-78"/>
              </a:rPr>
              <a:t> 15 سال عامل </a:t>
            </a:r>
            <a:r>
              <a:rPr lang="fa-IR" altLang="en-US" sz="2400" b="1" dirty="0" err="1" smtClean="0">
                <a:cs typeface="B Lotus" panose="00000400000000000000" pitchFamily="2" charset="-78"/>
              </a:rPr>
              <a:t>اصلي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غيرعمدي</a:t>
            </a:r>
            <a:r>
              <a:rPr lang="fa-IR" altLang="en-US" sz="2400" b="1" dirty="0" smtClean="0">
                <a:cs typeface="B Lotus" panose="00000400000000000000" pitchFamily="2" charset="-78"/>
              </a:rPr>
              <a:t> منجر به مرگ به حوادث ترافیکی و غرق شدن </a:t>
            </a:r>
            <a:r>
              <a:rPr lang="fa-IR" altLang="en-US" sz="2400" b="1" dirty="0" err="1" smtClean="0">
                <a:cs typeface="B Lotus" panose="00000400000000000000" pitchFamily="2" charset="-78"/>
              </a:rPr>
              <a:t>برمي‌گردد</a:t>
            </a:r>
            <a:r>
              <a:rPr lang="fa-IR" altLang="en-US" sz="2400" b="1" dirty="0" smtClean="0">
                <a:cs typeface="B Lotus" panose="00000400000000000000" pitchFamily="2" charset="-78"/>
              </a:rPr>
              <a:t> در </a:t>
            </a:r>
            <a:r>
              <a:rPr lang="fa-IR" altLang="en-US" sz="2400" b="1" dirty="0" err="1" smtClean="0">
                <a:cs typeface="B Lotus" panose="00000400000000000000" pitchFamily="2" charset="-78"/>
              </a:rPr>
              <a:t>حالي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سقوط از ارتفاع </a:t>
            </a:r>
            <a:r>
              <a:rPr lang="fa-IR" altLang="en-US" sz="2400" b="1" dirty="0" err="1" smtClean="0">
                <a:cs typeface="B Lotus" panose="00000400000000000000" pitchFamily="2" charset="-78"/>
              </a:rPr>
              <a:t>بيش</a:t>
            </a:r>
            <a:r>
              <a:rPr lang="fa-IR" altLang="en-US" sz="2400" b="1" dirty="0" smtClean="0">
                <a:cs typeface="B Lotus" panose="00000400000000000000" pitchFamily="2" charset="-78"/>
              </a:rPr>
              <a:t> از 50 درصد موارد </a:t>
            </a:r>
            <a:r>
              <a:rPr lang="fa-IR" altLang="en-US" sz="2400" b="1" dirty="0" err="1" smtClean="0">
                <a:cs typeface="B Lotus" panose="00000400000000000000" pitchFamily="2" charset="-78"/>
              </a:rPr>
              <a:t>غيركشنده</a:t>
            </a:r>
            <a:r>
              <a:rPr lang="fa-IR" altLang="en-US" sz="2400" b="1" dirty="0" smtClean="0">
                <a:cs typeface="B Lotus" panose="00000400000000000000" pitchFamily="2" charset="-78"/>
              </a:rPr>
              <a:t> را تشكيل می دهد</a:t>
            </a:r>
            <a:r>
              <a:rPr lang="fa-IR" altLang="en-US" sz="2400" b="1" dirty="0" smtClean="0">
                <a:solidFill>
                  <a:srgbClr val="FF0000"/>
                </a:solidFill>
                <a:cs typeface="B Lotus" panose="00000400000000000000" pitchFamily="2" charset="-78"/>
              </a:rPr>
              <a:t>. مطالعات </a:t>
            </a:r>
            <a:r>
              <a:rPr lang="fa-IR" altLang="en-US" sz="2400" b="1" dirty="0" err="1" smtClean="0">
                <a:solidFill>
                  <a:srgbClr val="FF0000"/>
                </a:solidFill>
                <a:cs typeface="B Lotus" panose="00000400000000000000" pitchFamily="2" charset="-78"/>
              </a:rPr>
              <a:t>كالج</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جهاني</a:t>
            </a:r>
            <a:r>
              <a:rPr lang="fa-IR" altLang="en-US" sz="2400" b="1" dirty="0" smtClean="0">
                <a:solidFill>
                  <a:srgbClr val="FF0000"/>
                </a:solidFill>
                <a:cs typeface="B Lotus" panose="00000400000000000000" pitchFamily="2" charset="-78"/>
              </a:rPr>
              <a:t> بهداشت در 28 </a:t>
            </a:r>
            <a:r>
              <a:rPr lang="fa-IR" altLang="en-US" sz="2400" b="1" dirty="0" err="1" smtClean="0">
                <a:solidFill>
                  <a:srgbClr val="FF0000"/>
                </a:solidFill>
                <a:cs typeface="B Lotus" panose="00000400000000000000" pitchFamily="2" charset="-78"/>
              </a:rPr>
              <a:t>كشور</a:t>
            </a:r>
            <a:r>
              <a:rPr lang="fa-IR" altLang="en-US" sz="2400" b="1" dirty="0" smtClean="0">
                <a:solidFill>
                  <a:srgbClr val="FF0000"/>
                </a:solidFill>
                <a:cs typeface="B Lotus" panose="00000400000000000000" pitchFamily="2" charset="-78"/>
              </a:rPr>
              <a:t> جهان نشان می دهد </a:t>
            </a:r>
            <a:r>
              <a:rPr lang="fa-IR" altLang="en-US" sz="2400" b="1" dirty="0" err="1" smtClean="0">
                <a:solidFill>
                  <a:srgbClr val="FF0000"/>
                </a:solidFill>
                <a:cs typeface="B Lotus" panose="00000400000000000000" pitchFamily="2" charset="-78"/>
              </a:rPr>
              <a:t>كه</a:t>
            </a:r>
            <a:r>
              <a:rPr lang="fa-IR" altLang="en-US" sz="2400" b="1" dirty="0" smtClean="0">
                <a:solidFill>
                  <a:srgbClr val="FF0000"/>
                </a:solidFill>
                <a:cs typeface="B Lotus" panose="00000400000000000000" pitchFamily="2" charset="-78"/>
              </a:rPr>
              <a:t> به جز </a:t>
            </a:r>
            <a:r>
              <a:rPr lang="fa-IR" altLang="en-US" sz="2400" b="1" dirty="0" err="1" smtClean="0">
                <a:solidFill>
                  <a:srgbClr val="FF0000"/>
                </a:solidFill>
                <a:cs typeface="B Lotus" panose="00000400000000000000" pitchFamily="2" charset="-78"/>
              </a:rPr>
              <a:t>يك</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كشور</a:t>
            </a:r>
            <a:r>
              <a:rPr lang="fa-IR" altLang="en-US" sz="2400" b="1" dirty="0" smtClean="0">
                <a:solidFill>
                  <a:srgbClr val="0000FF"/>
                </a:solidFill>
                <a:cs typeface="B Lotus" panose="00000400000000000000" pitchFamily="2" charset="-78"/>
              </a:rPr>
              <a:t>، سقوط </a:t>
            </a:r>
            <a:r>
              <a:rPr lang="fa-IR" altLang="en-US" sz="2400" b="1" dirty="0" err="1" smtClean="0">
                <a:solidFill>
                  <a:srgbClr val="0000FF"/>
                </a:solidFill>
                <a:cs typeface="B Lotus" panose="00000400000000000000" pitchFamily="2" charset="-78"/>
              </a:rPr>
              <a:t>اصلي‌ترين</a:t>
            </a:r>
            <a:r>
              <a:rPr lang="fa-IR" altLang="en-US" sz="2400" b="1" dirty="0" smtClean="0">
                <a:solidFill>
                  <a:srgbClr val="0000FF"/>
                </a:solidFill>
                <a:cs typeface="B Lotus" panose="00000400000000000000" pitchFamily="2" charset="-78"/>
              </a:rPr>
              <a:t> عامل آسیب های </a:t>
            </a:r>
            <a:r>
              <a:rPr lang="fa-IR" altLang="en-US" sz="2400" b="1" dirty="0" err="1" smtClean="0">
                <a:solidFill>
                  <a:srgbClr val="0000FF"/>
                </a:solidFill>
                <a:cs typeface="B Lotus" panose="00000400000000000000" pitchFamily="2" charset="-78"/>
              </a:rPr>
              <a:t>غيرمهلك</a:t>
            </a:r>
            <a:r>
              <a:rPr lang="fa-IR" altLang="en-US" sz="2400" b="1" dirty="0" smtClean="0">
                <a:solidFill>
                  <a:srgbClr val="0000FF"/>
                </a:solidFill>
                <a:cs typeface="B Lotus" panose="00000400000000000000" pitchFamily="2" charset="-78"/>
              </a:rPr>
              <a:t> است </a:t>
            </a:r>
            <a:r>
              <a:rPr lang="fa-IR" altLang="en-US" sz="2400" b="1" dirty="0" smtClean="0">
                <a:solidFill>
                  <a:srgbClr val="FF0000"/>
                </a:solidFill>
                <a:cs typeface="B Lotus" panose="00000400000000000000" pitchFamily="2" charset="-78"/>
              </a:rPr>
              <a:t>در </a:t>
            </a:r>
            <a:r>
              <a:rPr lang="fa-IR" altLang="en-US" sz="2400" b="1" dirty="0" err="1" smtClean="0">
                <a:solidFill>
                  <a:srgbClr val="FF0000"/>
                </a:solidFill>
                <a:cs typeface="B Lotus" panose="00000400000000000000" pitchFamily="2" charset="-78"/>
              </a:rPr>
              <a:t>صورتي</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كه</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اين</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آيتم</a:t>
            </a:r>
            <a:r>
              <a:rPr lang="fa-IR" altLang="en-US" sz="2400" b="1" dirty="0" smtClean="0">
                <a:solidFill>
                  <a:srgbClr val="FF0000"/>
                </a:solidFill>
                <a:cs typeface="B Lotus" panose="00000400000000000000" pitchFamily="2" charset="-78"/>
              </a:rPr>
              <a:t> تنها درصد </a:t>
            </a:r>
            <a:r>
              <a:rPr lang="fa-IR" altLang="en-US" sz="2400" b="1" dirty="0" err="1" smtClean="0">
                <a:solidFill>
                  <a:srgbClr val="FF0000"/>
                </a:solidFill>
                <a:cs typeface="B Lotus" panose="00000400000000000000" pitchFamily="2" charset="-78"/>
              </a:rPr>
              <a:t>خيلي</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كمي</a:t>
            </a:r>
            <a:r>
              <a:rPr lang="fa-IR" altLang="en-US" sz="2400" b="1" dirty="0" smtClean="0">
                <a:solidFill>
                  <a:srgbClr val="FF0000"/>
                </a:solidFill>
                <a:cs typeface="B Lotus" panose="00000400000000000000" pitchFamily="2" charset="-78"/>
              </a:rPr>
              <a:t> از حوادث منجر به مرگ را تشكيل می دهد. </a:t>
            </a:r>
            <a:endParaRPr lang="en-US" altLang="en-US" sz="2400" b="1" dirty="0" smtClean="0">
              <a:solidFill>
                <a:srgbClr val="FF0000"/>
              </a:solidFill>
              <a:cs typeface="B Lotus" panose="00000400000000000000" pitchFamily="2" charset="-78"/>
            </a:endParaRPr>
          </a:p>
          <a:p>
            <a:pPr algn="justLow"/>
            <a:r>
              <a:rPr lang="fa-IR" altLang="en-US" sz="2400" b="1" dirty="0" err="1" smtClean="0">
                <a:solidFill>
                  <a:srgbClr val="FF0000"/>
                </a:solidFill>
                <a:cs typeface="B Lotus" panose="00000400000000000000" pitchFamily="2" charset="-78"/>
              </a:rPr>
              <a:t>تمركز</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مطلق</a:t>
            </a:r>
            <a:r>
              <a:rPr lang="fa-IR" altLang="en-US" sz="2400" b="1" dirty="0" smtClean="0">
                <a:solidFill>
                  <a:srgbClr val="FF0000"/>
                </a:solidFill>
                <a:cs typeface="B Lotus" panose="00000400000000000000" pitchFamily="2" charset="-78"/>
              </a:rPr>
              <a:t> بر </a:t>
            </a:r>
            <a:r>
              <a:rPr lang="fa-IR" altLang="en-US" sz="2400" b="1" dirty="0" err="1" smtClean="0">
                <a:solidFill>
                  <a:srgbClr val="FF0000"/>
                </a:solidFill>
                <a:cs typeface="B Lotus" panose="00000400000000000000" pitchFamily="2" charset="-78"/>
              </a:rPr>
              <a:t>آمارهاي</a:t>
            </a:r>
            <a:r>
              <a:rPr lang="fa-IR" altLang="en-US" sz="2400" b="1" dirty="0" smtClean="0">
                <a:solidFill>
                  <a:srgbClr val="FF0000"/>
                </a:solidFill>
                <a:cs typeface="B Lotus" panose="00000400000000000000" pitchFamily="2" charset="-78"/>
              </a:rPr>
              <a:t> مرگ و </a:t>
            </a:r>
            <a:r>
              <a:rPr lang="fa-IR" altLang="en-US" sz="2400" b="1" dirty="0" err="1" smtClean="0">
                <a:solidFill>
                  <a:srgbClr val="FF0000"/>
                </a:solidFill>
                <a:cs typeface="B Lotus" panose="00000400000000000000" pitchFamily="2" charset="-78"/>
              </a:rPr>
              <a:t>مير</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ممكن</a:t>
            </a:r>
            <a:r>
              <a:rPr lang="fa-IR" altLang="en-US" sz="2400" b="1" dirty="0" smtClean="0">
                <a:solidFill>
                  <a:srgbClr val="FF0000"/>
                </a:solidFill>
                <a:cs typeface="B Lotus" panose="00000400000000000000" pitchFamily="2" charset="-78"/>
              </a:rPr>
              <a:t> است موجب غفلت از </a:t>
            </a:r>
            <a:r>
              <a:rPr lang="fa-IR" altLang="en-US" sz="2400" b="1" dirty="0" err="1" smtClean="0">
                <a:solidFill>
                  <a:srgbClr val="FF0000"/>
                </a:solidFill>
                <a:cs typeface="B Lotus" panose="00000400000000000000" pitchFamily="2" charset="-78"/>
              </a:rPr>
              <a:t>سياست‌هاي</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پيشگيرانه</a:t>
            </a:r>
            <a:r>
              <a:rPr lang="fa-IR" altLang="en-US" sz="2400" b="1" dirty="0" smtClean="0">
                <a:solidFill>
                  <a:srgbClr val="FF0000"/>
                </a:solidFill>
                <a:cs typeface="B Lotus" panose="00000400000000000000" pitchFamily="2" charset="-78"/>
              </a:rPr>
              <a:t> شود. این در حالی است که اتخاذ چنین </a:t>
            </a:r>
            <a:r>
              <a:rPr lang="fa-IR" altLang="en-US" sz="2400" b="1" dirty="0" err="1" smtClean="0">
                <a:solidFill>
                  <a:srgbClr val="FF0000"/>
                </a:solidFill>
                <a:cs typeface="B Lotus" panose="00000400000000000000" pitchFamily="2" charset="-78"/>
              </a:rPr>
              <a:t>تدابيري</a:t>
            </a:r>
            <a:r>
              <a:rPr lang="fa-IR" altLang="en-US" sz="2400" b="1" dirty="0" smtClean="0">
                <a:solidFill>
                  <a:srgbClr val="FF0000"/>
                </a:solidFill>
                <a:cs typeface="B Lotus" panose="00000400000000000000" pitchFamily="2" charset="-78"/>
              </a:rPr>
              <a:t> در </a:t>
            </a:r>
            <a:r>
              <a:rPr lang="fa-IR" altLang="en-US" sz="2400" b="1" dirty="0" err="1" smtClean="0">
                <a:solidFill>
                  <a:srgbClr val="FF0000"/>
                </a:solidFill>
                <a:cs typeface="B Lotus" panose="00000400000000000000" pitchFamily="2" charset="-78"/>
              </a:rPr>
              <a:t>سيستم‌هاي</a:t>
            </a:r>
            <a:r>
              <a:rPr lang="fa-IR" altLang="en-US" sz="2400" b="1" dirty="0" smtClean="0">
                <a:solidFill>
                  <a:srgbClr val="FF0000"/>
                </a:solidFill>
                <a:cs typeface="B Lotus" panose="00000400000000000000" pitchFamily="2" charset="-78"/>
              </a:rPr>
              <a:t> حفاظت از سلامت بسیار </a:t>
            </a:r>
            <a:r>
              <a:rPr lang="fa-IR" altLang="en-US" sz="2400" b="1" dirty="0" err="1" smtClean="0">
                <a:solidFill>
                  <a:srgbClr val="FF0000"/>
                </a:solidFill>
                <a:cs typeface="B Lotus" panose="00000400000000000000" pitchFamily="2" charset="-78"/>
              </a:rPr>
              <a:t>حايز</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اهميت</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مي‌باشند</a:t>
            </a:r>
            <a:r>
              <a:rPr lang="fa-IR" altLang="en-US" sz="2400" b="1" dirty="0" smtClean="0">
                <a:solidFill>
                  <a:srgbClr val="FF0000"/>
                </a:solidFill>
                <a:cs typeface="B Lotus" panose="00000400000000000000" pitchFamily="2" charset="-78"/>
              </a:rPr>
              <a:t>. </a:t>
            </a:r>
            <a:endParaRPr lang="en-US" altLang="en-US" sz="2400" b="1" dirty="0" smtClean="0">
              <a:solidFill>
                <a:srgbClr val="FF0000"/>
              </a:solidFill>
              <a:cs typeface="B Lotus" panose="00000400000000000000" pitchFamily="2" charset="-78"/>
            </a:endParaRPr>
          </a:p>
          <a:p>
            <a:pPr algn="justLow">
              <a:buFont typeface="Wingdings 2" panose="05020102010507070707" pitchFamily="18" charset="2"/>
              <a:buNone/>
            </a:pPr>
            <a:endParaRPr lang="en-US" altLang="en-US" sz="2400" b="1" dirty="0" smtClean="0">
              <a:cs typeface="B Lotus" panose="00000400000000000000" pitchFamily="2" charset="-78"/>
            </a:endParaRPr>
          </a:p>
          <a:p>
            <a:pPr algn="justLow"/>
            <a:endParaRPr lang="fa-IR" altLang="en-US" sz="2400" b="1" dirty="0" smtClean="0">
              <a:cs typeface="B Lotus" panose="00000400000000000000" pitchFamily="2" charset="-78"/>
            </a:endParaRPr>
          </a:p>
        </p:txBody>
      </p:sp>
    </p:spTree>
    <p:extLst>
      <p:ext uri="{BB962C8B-B14F-4D97-AF65-F5344CB8AC3E}">
        <p14:creationId xmlns:p14="http://schemas.microsoft.com/office/powerpoint/2010/main" val="4263943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86531"/>
            <a:ext cx="8229600" cy="938213"/>
          </a:xfrm>
        </p:spPr>
        <p:txBody>
          <a:bodyPr>
            <a:normAutofit/>
          </a:bodyPr>
          <a:lstStyle/>
          <a:p>
            <a:r>
              <a:rPr lang="en-US" altLang="en-US" b="1" dirty="0" smtClean="0">
                <a:solidFill>
                  <a:srgbClr val="C00000"/>
                </a:solidFill>
                <a:cs typeface="B Titr" panose="00000700000000000000" pitchFamily="2" charset="-78"/>
              </a:rPr>
              <a:t> </a:t>
            </a:r>
            <a:r>
              <a:rPr lang="fa-IR" altLang="en-US" b="1" dirty="0" smtClean="0">
                <a:solidFill>
                  <a:srgbClr val="C00000"/>
                </a:solidFill>
                <a:cs typeface="B Titr" panose="00000700000000000000" pitchFamily="2" charset="-78"/>
              </a:rPr>
              <a:t> </a:t>
            </a:r>
            <a:r>
              <a:rPr lang="fa-IR" altLang="en-US" sz="3600" b="1" dirty="0" smtClean="0">
                <a:solidFill>
                  <a:srgbClr val="C00000"/>
                </a:solidFill>
                <a:cs typeface="B Titr" panose="00000700000000000000" pitchFamily="2" charset="-78"/>
              </a:rPr>
              <a:t>آسیب های کودکان معضلی جهانی و رو به رشد</a:t>
            </a:r>
            <a:endParaRPr lang="en-US" altLang="en-US" sz="3600" dirty="0" smtClean="0">
              <a:cs typeface="B Titr" panose="00000700000000000000" pitchFamily="2" charset="-78"/>
            </a:endParaRPr>
          </a:p>
        </p:txBody>
      </p:sp>
      <p:sp>
        <p:nvSpPr>
          <p:cNvPr id="6147" name="Content Placeholder 2"/>
          <p:cNvSpPr>
            <a:spLocks noGrp="1"/>
          </p:cNvSpPr>
          <p:nvPr>
            <p:ph idx="1"/>
          </p:nvPr>
        </p:nvSpPr>
        <p:spPr>
          <a:xfrm>
            <a:off x="457200" y="1340768"/>
            <a:ext cx="8229600" cy="4681537"/>
          </a:xfrm>
        </p:spPr>
        <p:txBody>
          <a:bodyPr>
            <a:noAutofit/>
          </a:bodyPr>
          <a:lstStyle/>
          <a:p>
            <a:pPr algn="justLow"/>
            <a:r>
              <a:rPr lang="fa-IR" altLang="en-US" sz="2800" b="1" dirty="0" err="1" smtClean="0">
                <a:cs typeface="B Lotus" panose="00000400000000000000" pitchFamily="2" charset="-78"/>
              </a:rPr>
              <a:t>آسيب</a:t>
            </a:r>
            <a:r>
              <a:rPr lang="fa-IR" altLang="en-US" sz="2800" b="1" dirty="0" smtClean="0">
                <a:cs typeface="B Lotus" panose="00000400000000000000" pitchFamily="2" charset="-78"/>
              </a:rPr>
              <a:t> </a:t>
            </a:r>
            <a:r>
              <a:rPr lang="fa-IR" altLang="en-US" sz="2800" b="1" dirty="0" err="1" smtClean="0">
                <a:cs typeface="B Lotus" panose="00000400000000000000" pitchFamily="2" charset="-78"/>
              </a:rPr>
              <a:t>هاي</a:t>
            </a:r>
            <a:r>
              <a:rPr lang="fa-IR" altLang="en-US" sz="2800" b="1" dirty="0" smtClean="0">
                <a:cs typeface="B Lotus" panose="00000400000000000000" pitchFamily="2" charset="-78"/>
              </a:rPr>
              <a:t> كودكان </a:t>
            </a:r>
            <a:r>
              <a:rPr lang="fa-IR" altLang="en-US" sz="2800" b="1" dirty="0" err="1" smtClean="0">
                <a:cs typeface="B Lotus" panose="00000400000000000000" pitchFamily="2" charset="-78"/>
              </a:rPr>
              <a:t>معضلي</a:t>
            </a:r>
            <a:r>
              <a:rPr lang="fa-IR" altLang="en-US" sz="2800" b="1" dirty="0" smtClean="0">
                <a:cs typeface="B Lotus" panose="00000400000000000000" pitchFamily="2" charset="-78"/>
              </a:rPr>
              <a:t> </a:t>
            </a:r>
            <a:r>
              <a:rPr lang="fa-IR" altLang="en-US" sz="2800" b="1" dirty="0" err="1" smtClean="0">
                <a:cs typeface="B Lotus" panose="00000400000000000000" pitchFamily="2" charset="-78"/>
              </a:rPr>
              <a:t>جهاني</a:t>
            </a:r>
            <a:r>
              <a:rPr lang="fa-IR" altLang="en-US" sz="2800" b="1" dirty="0" smtClean="0">
                <a:cs typeface="B Lotus" panose="00000400000000000000" pitchFamily="2" charset="-78"/>
              </a:rPr>
              <a:t> و روبه رشد است.  </a:t>
            </a:r>
            <a:r>
              <a:rPr lang="fa-IR" altLang="en-US" sz="2800" b="1" dirty="0" smtClean="0">
                <a:solidFill>
                  <a:srgbClr val="FF0000"/>
                </a:solidFill>
                <a:cs typeface="B Lotus" panose="00000400000000000000" pitchFamily="2" charset="-78"/>
              </a:rPr>
              <a:t>و </a:t>
            </a:r>
            <a:r>
              <a:rPr lang="fa-IR" altLang="en-US" sz="2800" b="1" dirty="0" err="1" smtClean="0">
                <a:solidFill>
                  <a:srgbClr val="FF0000"/>
                </a:solidFill>
                <a:cs typeface="B Lotus" panose="00000400000000000000" pitchFamily="2" charset="-78"/>
              </a:rPr>
              <a:t>بيشترين</a:t>
            </a:r>
            <a:r>
              <a:rPr lang="fa-IR" altLang="en-US" sz="2800" b="1" dirty="0" smtClean="0">
                <a:solidFill>
                  <a:srgbClr val="FF0000"/>
                </a:solidFill>
                <a:cs typeface="B Lotus" panose="00000400000000000000" pitchFamily="2" charset="-78"/>
              </a:rPr>
              <a:t> </a:t>
            </a:r>
            <a:r>
              <a:rPr lang="fa-IR" altLang="en-US" sz="2800" b="1" dirty="0" err="1" smtClean="0">
                <a:solidFill>
                  <a:srgbClr val="FF0000"/>
                </a:solidFill>
                <a:cs typeface="B Lotus" panose="00000400000000000000" pitchFamily="2" charset="-78"/>
              </a:rPr>
              <a:t>ميزان</a:t>
            </a:r>
            <a:r>
              <a:rPr lang="fa-IR" altLang="en-US" sz="2800" b="1" dirty="0" smtClean="0">
                <a:solidFill>
                  <a:srgbClr val="FF0000"/>
                </a:solidFill>
                <a:cs typeface="B Lotus" panose="00000400000000000000" pitchFamily="2" charset="-78"/>
              </a:rPr>
              <a:t> مرگ و </a:t>
            </a:r>
            <a:r>
              <a:rPr lang="fa-IR" altLang="en-US" sz="2800" b="1" dirty="0" err="1" smtClean="0">
                <a:solidFill>
                  <a:srgbClr val="FF0000"/>
                </a:solidFill>
                <a:cs typeface="B Lotus" panose="00000400000000000000" pitchFamily="2" charset="-78"/>
              </a:rPr>
              <a:t>مير</a:t>
            </a:r>
            <a:r>
              <a:rPr lang="fa-IR" altLang="en-US" sz="2800" b="1" dirty="0" smtClean="0">
                <a:solidFill>
                  <a:srgbClr val="FF0000"/>
                </a:solidFill>
                <a:cs typeface="B Lotus" panose="00000400000000000000" pitchFamily="2" charset="-78"/>
              </a:rPr>
              <a:t> </a:t>
            </a:r>
            <a:r>
              <a:rPr lang="fa-IR" altLang="en-US" sz="2800" b="1" dirty="0" smtClean="0">
                <a:solidFill>
                  <a:srgbClr val="FF0000"/>
                </a:solidFill>
                <a:cs typeface="B Lotus" panose="00000400000000000000" pitchFamily="2" charset="-78"/>
              </a:rPr>
              <a:t>ناشی از آسیب ها </a:t>
            </a:r>
            <a:r>
              <a:rPr lang="fa-IR" altLang="en-US" sz="2800" b="1" dirty="0" smtClean="0">
                <a:solidFill>
                  <a:srgbClr val="FF0000"/>
                </a:solidFill>
                <a:cs typeface="B Lotus" panose="00000400000000000000" pitchFamily="2" charset="-78"/>
              </a:rPr>
              <a:t>در </a:t>
            </a:r>
            <a:r>
              <a:rPr lang="fa-IR" altLang="en-US" sz="2800" b="1" dirty="0" err="1" smtClean="0">
                <a:solidFill>
                  <a:srgbClr val="FF0000"/>
                </a:solidFill>
                <a:cs typeface="B Lotus" panose="00000400000000000000" pitchFamily="2" charset="-78"/>
              </a:rPr>
              <a:t>اين</a:t>
            </a:r>
            <a:r>
              <a:rPr lang="fa-IR" altLang="en-US" sz="2800" b="1" dirty="0" smtClean="0">
                <a:solidFill>
                  <a:srgbClr val="FF0000"/>
                </a:solidFill>
                <a:cs typeface="B Lotus" panose="00000400000000000000" pitchFamily="2" charset="-78"/>
              </a:rPr>
              <a:t> </a:t>
            </a:r>
            <a:r>
              <a:rPr lang="fa-IR" altLang="en-US" sz="2800" b="1" dirty="0" err="1" smtClean="0">
                <a:solidFill>
                  <a:srgbClr val="FF0000"/>
                </a:solidFill>
                <a:cs typeface="B Lotus" panose="00000400000000000000" pitchFamily="2" charset="-78"/>
              </a:rPr>
              <a:t>سنين</a:t>
            </a:r>
            <a:r>
              <a:rPr lang="fa-IR" altLang="en-US" sz="2800" b="1" dirty="0" smtClean="0">
                <a:solidFill>
                  <a:srgbClr val="FF0000"/>
                </a:solidFill>
                <a:cs typeface="B Lotus" panose="00000400000000000000" pitchFamily="2" charset="-78"/>
              </a:rPr>
              <a:t> اتفاق </a:t>
            </a:r>
            <a:r>
              <a:rPr lang="fa-IR" altLang="en-US" sz="2800" b="1" dirty="0" err="1" smtClean="0">
                <a:solidFill>
                  <a:srgbClr val="FF0000"/>
                </a:solidFill>
                <a:cs typeface="B Lotus" panose="00000400000000000000" pitchFamily="2" charset="-78"/>
              </a:rPr>
              <a:t>مي</a:t>
            </a:r>
            <a:r>
              <a:rPr lang="fa-IR" altLang="en-US" sz="2800" b="1" dirty="0" smtClean="0">
                <a:solidFill>
                  <a:srgbClr val="FF0000"/>
                </a:solidFill>
                <a:cs typeface="B Lotus" panose="00000400000000000000" pitchFamily="2" charset="-78"/>
              </a:rPr>
              <a:t> افتد</a:t>
            </a:r>
            <a:r>
              <a:rPr lang="fa-IR" altLang="en-US" sz="2800" b="1" dirty="0" smtClean="0">
                <a:cs typeface="B Lotus" panose="00000400000000000000" pitchFamily="2" charset="-78"/>
              </a:rPr>
              <a:t>. </a:t>
            </a:r>
            <a:endParaRPr lang="fa-IR" altLang="en-US" sz="2800" b="1" dirty="0" smtClean="0">
              <a:cs typeface="B Lotus" panose="00000400000000000000" pitchFamily="2" charset="-78"/>
            </a:endParaRPr>
          </a:p>
          <a:p>
            <a:pPr algn="justLow"/>
            <a:endParaRPr lang="en-US" altLang="en-US" sz="2800" b="1" dirty="0" smtClean="0">
              <a:cs typeface="B Lotus" panose="00000400000000000000" pitchFamily="2" charset="-78"/>
            </a:endParaRPr>
          </a:p>
          <a:p>
            <a:pPr algn="justLow"/>
            <a:r>
              <a:rPr lang="fa-IR" altLang="en-US" sz="2800" b="1" dirty="0" smtClean="0">
                <a:cs typeface="B Lotus" panose="00000400000000000000" pitchFamily="2" charset="-78"/>
              </a:rPr>
              <a:t>هر ساله صدها هزار </a:t>
            </a:r>
            <a:r>
              <a:rPr lang="fa-IR" altLang="en-US" sz="2800" b="1" dirty="0" err="1" smtClean="0">
                <a:cs typeface="B Lotus" panose="00000400000000000000" pitchFamily="2" charset="-78"/>
              </a:rPr>
              <a:t>كودك</a:t>
            </a:r>
            <a:r>
              <a:rPr lang="fa-IR" altLang="en-US" sz="2800" b="1" dirty="0" smtClean="0">
                <a:cs typeface="B Lotus" panose="00000400000000000000" pitchFamily="2" charset="-78"/>
              </a:rPr>
              <a:t> بر اثر حوادث </a:t>
            </a:r>
            <a:r>
              <a:rPr lang="fa-IR" altLang="en-US" sz="2800" b="1" dirty="0" err="1" smtClean="0">
                <a:cs typeface="B Lotus" panose="00000400000000000000" pitchFamily="2" charset="-78"/>
              </a:rPr>
              <a:t>غيرعمدي</a:t>
            </a:r>
            <a:r>
              <a:rPr lang="fa-IR" altLang="en-US" sz="2800" b="1" dirty="0" smtClean="0">
                <a:cs typeface="B Lotus" panose="00000400000000000000" pitchFamily="2" charset="-78"/>
              </a:rPr>
              <a:t> و خشونت </a:t>
            </a:r>
            <a:r>
              <a:rPr lang="fa-IR" altLang="en-US" sz="2800" b="1" dirty="0" err="1" smtClean="0">
                <a:cs typeface="B Lotus" panose="00000400000000000000" pitchFamily="2" charset="-78"/>
              </a:rPr>
              <a:t>كشته</a:t>
            </a:r>
            <a:r>
              <a:rPr lang="fa-IR" altLang="en-US" sz="2800" b="1" dirty="0" smtClean="0">
                <a:cs typeface="B Lotus" panose="00000400000000000000" pitchFamily="2" charset="-78"/>
              </a:rPr>
              <a:t> شده و </a:t>
            </a:r>
            <a:r>
              <a:rPr lang="fa-IR" altLang="en-US" sz="2800" b="1" dirty="0" err="1" smtClean="0">
                <a:cs typeface="B Lotus" panose="00000400000000000000" pitchFamily="2" charset="-78"/>
              </a:rPr>
              <a:t>ميليون</a:t>
            </a:r>
            <a:r>
              <a:rPr lang="fa-IR" altLang="en-US" sz="2800" b="1" dirty="0" smtClean="0">
                <a:cs typeface="B Lotus" panose="00000400000000000000" pitchFamily="2" charset="-78"/>
              </a:rPr>
              <a:t> ها </a:t>
            </a:r>
            <a:r>
              <a:rPr lang="fa-IR" altLang="en-US" sz="2800" b="1" dirty="0" err="1" smtClean="0">
                <a:cs typeface="B Lotus" panose="00000400000000000000" pitchFamily="2" charset="-78"/>
              </a:rPr>
              <a:t>كودك</a:t>
            </a:r>
            <a:r>
              <a:rPr lang="fa-IR" altLang="en-US" sz="2800" b="1" dirty="0" smtClean="0">
                <a:cs typeface="B Lotus" panose="00000400000000000000" pitchFamily="2" charset="-78"/>
              </a:rPr>
              <a:t> </a:t>
            </a:r>
            <a:r>
              <a:rPr lang="fa-IR" altLang="en-US" sz="2800" b="1" dirty="0" err="1" smtClean="0">
                <a:cs typeface="B Lotus" panose="00000400000000000000" pitchFamily="2" charset="-78"/>
              </a:rPr>
              <a:t>ديگر</a:t>
            </a:r>
            <a:r>
              <a:rPr lang="fa-IR" altLang="en-US" sz="2800" b="1" dirty="0" smtClean="0">
                <a:cs typeface="B Lotus" panose="00000400000000000000" pitchFamily="2" charset="-78"/>
              </a:rPr>
              <a:t> </a:t>
            </a:r>
            <a:r>
              <a:rPr lang="fa-IR" altLang="en-US" sz="2800" b="1" dirty="0" err="1" smtClean="0">
                <a:cs typeface="B Lotus" panose="00000400000000000000" pitchFamily="2" charset="-78"/>
              </a:rPr>
              <a:t>نيز</a:t>
            </a:r>
            <a:r>
              <a:rPr lang="fa-IR" altLang="en-US" sz="2800" b="1" dirty="0" smtClean="0">
                <a:cs typeface="B Lotus" panose="00000400000000000000" pitchFamily="2" charset="-78"/>
              </a:rPr>
              <a:t> دچار عوارض و </a:t>
            </a:r>
            <a:r>
              <a:rPr lang="fa-IR" altLang="en-US" sz="2800" b="1" dirty="0" err="1" smtClean="0">
                <a:cs typeface="B Lotus" panose="00000400000000000000" pitchFamily="2" charset="-78"/>
              </a:rPr>
              <a:t>بيماري</a:t>
            </a:r>
            <a:r>
              <a:rPr lang="fa-IR" altLang="en-US" sz="2800" b="1" dirty="0" smtClean="0">
                <a:cs typeface="B Lotus" panose="00000400000000000000" pitchFamily="2" charset="-78"/>
              </a:rPr>
              <a:t> </a:t>
            </a:r>
            <a:r>
              <a:rPr lang="fa-IR" altLang="en-US" sz="2800" b="1" dirty="0" err="1" smtClean="0">
                <a:cs typeface="B Lotus" panose="00000400000000000000" pitchFamily="2" charset="-78"/>
              </a:rPr>
              <a:t>هاي</a:t>
            </a:r>
            <a:r>
              <a:rPr lang="fa-IR" altLang="en-US" sz="2800" b="1" dirty="0" smtClean="0">
                <a:cs typeface="B Lotus" panose="00000400000000000000" pitchFamily="2" charset="-78"/>
              </a:rPr>
              <a:t> </a:t>
            </a:r>
            <a:r>
              <a:rPr lang="fa-IR" altLang="en-US" sz="2800" b="1" dirty="0" err="1" smtClean="0">
                <a:cs typeface="B Lotus" panose="00000400000000000000" pitchFamily="2" charset="-78"/>
              </a:rPr>
              <a:t>ناشي</a:t>
            </a:r>
            <a:r>
              <a:rPr lang="fa-IR" altLang="en-US" sz="2800" b="1" dirty="0" smtClean="0">
                <a:cs typeface="B Lotus" panose="00000400000000000000" pitchFamily="2" charset="-78"/>
              </a:rPr>
              <a:t> از </a:t>
            </a:r>
            <a:r>
              <a:rPr lang="fa-IR" altLang="en-US" sz="2800" b="1" dirty="0" err="1" smtClean="0">
                <a:cs typeface="B Lotus" panose="00000400000000000000" pitchFamily="2" charset="-78"/>
              </a:rPr>
              <a:t>آسيب</a:t>
            </a:r>
            <a:r>
              <a:rPr lang="fa-IR" altLang="en-US" sz="2800" b="1" dirty="0" smtClean="0">
                <a:cs typeface="B Lotus" panose="00000400000000000000" pitchFamily="2" charset="-78"/>
              </a:rPr>
              <a:t> ها  </a:t>
            </a:r>
            <a:r>
              <a:rPr lang="fa-IR" altLang="en-US" sz="2800" b="1" dirty="0" err="1" smtClean="0">
                <a:cs typeface="B Lotus" panose="00000400000000000000" pitchFamily="2" charset="-78"/>
              </a:rPr>
              <a:t>مي</a:t>
            </a:r>
            <a:r>
              <a:rPr lang="fa-IR" altLang="en-US" sz="2800" b="1" dirty="0" smtClean="0">
                <a:cs typeface="B Lotus" panose="00000400000000000000" pitchFamily="2" charset="-78"/>
              </a:rPr>
              <a:t> شوند</a:t>
            </a:r>
            <a:r>
              <a:rPr lang="fa-IR" altLang="en-US" sz="2800" b="1" dirty="0" smtClean="0">
                <a:cs typeface="B Lotus" panose="00000400000000000000" pitchFamily="2" charset="-78"/>
              </a:rPr>
              <a:t>.</a:t>
            </a:r>
          </a:p>
          <a:p>
            <a:pPr algn="justLow"/>
            <a:endParaRPr lang="en-US" altLang="en-US" sz="2800" b="1" dirty="0" smtClean="0">
              <a:cs typeface="B Lotus" panose="00000400000000000000" pitchFamily="2" charset="-78"/>
            </a:endParaRPr>
          </a:p>
          <a:p>
            <a:pPr algn="justLow"/>
            <a:r>
              <a:rPr lang="fa-IR" altLang="en-US" sz="2800" b="1" dirty="0" smtClean="0">
                <a:solidFill>
                  <a:srgbClr val="FF0000"/>
                </a:solidFill>
                <a:cs typeface="B Lotus" panose="00000400000000000000" pitchFamily="2" charset="-78"/>
              </a:rPr>
              <a:t>در مورد هر یک از انواع </a:t>
            </a:r>
            <a:r>
              <a:rPr lang="fa-IR" altLang="en-US" sz="2800" b="1" dirty="0" err="1" smtClean="0">
                <a:solidFill>
                  <a:srgbClr val="FF0000"/>
                </a:solidFill>
                <a:cs typeface="B Lotus" panose="00000400000000000000" pitchFamily="2" charset="-78"/>
              </a:rPr>
              <a:t>آسيب</a:t>
            </a:r>
            <a:r>
              <a:rPr lang="fa-IR" altLang="en-US" sz="2800" b="1" dirty="0" smtClean="0">
                <a:solidFill>
                  <a:srgbClr val="FF0000"/>
                </a:solidFill>
                <a:cs typeface="B Lotus" panose="00000400000000000000" pitchFamily="2" charset="-78"/>
              </a:rPr>
              <a:t> </a:t>
            </a:r>
            <a:r>
              <a:rPr lang="fa-IR" altLang="en-US" sz="2800" b="1" dirty="0" err="1" smtClean="0">
                <a:solidFill>
                  <a:srgbClr val="FF0000"/>
                </a:solidFill>
                <a:cs typeface="B Lotus" panose="00000400000000000000" pitchFamily="2" charset="-78"/>
              </a:rPr>
              <a:t>هاي</a:t>
            </a:r>
            <a:r>
              <a:rPr lang="fa-IR" altLang="en-US" sz="2800" b="1" dirty="0" smtClean="0">
                <a:solidFill>
                  <a:srgbClr val="FF0000"/>
                </a:solidFill>
                <a:cs typeface="B Lotus" panose="00000400000000000000" pitchFamily="2" charset="-78"/>
              </a:rPr>
              <a:t> كودكان، مداخلات </a:t>
            </a:r>
            <a:r>
              <a:rPr lang="fa-IR" altLang="en-US" sz="2800" b="1" dirty="0" err="1" smtClean="0">
                <a:solidFill>
                  <a:srgbClr val="FF0000"/>
                </a:solidFill>
                <a:cs typeface="B Lotus" panose="00000400000000000000" pitchFamily="2" charset="-78"/>
              </a:rPr>
              <a:t>پيشگيرانه</a:t>
            </a:r>
            <a:r>
              <a:rPr lang="fa-IR" altLang="en-US" sz="2800" b="1" dirty="0" smtClean="0">
                <a:solidFill>
                  <a:srgbClr val="FF0000"/>
                </a:solidFill>
                <a:cs typeface="B Lotus" panose="00000400000000000000" pitchFamily="2" charset="-78"/>
              </a:rPr>
              <a:t> </a:t>
            </a:r>
            <a:r>
              <a:rPr lang="fa-IR" altLang="en-US" sz="2800" b="1" dirty="0" err="1" smtClean="0">
                <a:solidFill>
                  <a:srgbClr val="FF0000"/>
                </a:solidFill>
                <a:cs typeface="B Lotus" panose="00000400000000000000" pitchFamily="2" charset="-78"/>
              </a:rPr>
              <a:t>اي</a:t>
            </a:r>
            <a:r>
              <a:rPr lang="fa-IR" altLang="en-US" sz="2800" b="1" dirty="0" smtClean="0">
                <a:solidFill>
                  <a:srgbClr val="FF0000"/>
                </a:solidFill>
                <a:cs typeface="B Lotus" panose="00000400000000000000" pitchFamily="2" charset="-78"/>
              </a:rPr>
              <a:t> وجود دارد </a:t>
            </a:r>
            <a:r>
              <a:rPr lang="fa-IR" altLang="en-US" sz="2800" b="1" dirty="0" err="1" smtClean="0">
                <a:solidFill>
                  <a:srgbClr val="FF0000"/>
                </a:solidFill>
                <a:cs typeface="B Lotus" panose="00000400000000000000" pitchFamily="2" charset="-78"/>
              </a:rPr>
              <a:t>كه</a:t>
            </a:r>
            <a:r>
              <a:rPr lang="fa-IR" altLang="en-US" sz="2800" b="1" dirty="0" smtClean="0">
                <a:solidFill>
                  <a:srgbClr val="FF0000"/>
                </a:solidFill>
                <a:cs typeface="B Lotus" panose="00000400000000000000" pitchFamily="2" charset="-78"/>
              </a:rPr>
              <a:t> از بروز و شدت </a:t>
            </a:r>
            <a:r>
              <a:rPr lang="fa-IR" altLang="en-US" sz="2800" b="1" dirty="0" err="1" smtClean="0">
                <a:solidFill>
                  <a:srgbClr val="FF0000"/>
                </a:solidFill>
                <a:cs typeface="B Lotus" panose="00000400000000000000" pitchFamily="2" charset="-78"/>
              </a:rPr>
              <a:t>اين</a:t>
            </a:r>
            <a:r>
              <a:rPr lang="fa-IR" altLang="en-US" sz="2800" b="1" dirty="0" smtClean="0">
                <a:solidFill>
                  <a:srgbClr val="FF0000"/>
                </a:solidFill>
                <a:cs typeface="B Lotus" panose="00000400000000000000" pitchFamily="2" charset="-78"/>
              </a:rPr>
              <a:t> خطرات  </a:t>
            </a:r>
            <a:r>
              <a:rPr lang="fa-IR" altLang="en-US" sz="2800" b="1" dirty="0" err="1" smtClean="0">
                <a:solidFill>
                  <a:srgbClr val="FF0000"/>
                </a:solidFill>
                <a:cs typeface="B Lotus" panose="00000400000000000000" pitchFamily="2" charset="-78"/>
              </a:rPr>
              <a:t>مي</a:t>
            </a:r>
            <a:r>
              <a:rPr lang="fa-IR" altLang="en-US" sz="2800" b="1" dirty="0" smtClean="0">
                <a:solidFill>
                  <a:srgbClr val="FF0000"/>
                </a:solidFill>
                <a:cs typeface="B Lotus" panose="00000400000000000000" pitchFamily="2" charset="-78"/>
              </a:rPr>
              <a:t> </a:t>
            </a:r>
            <a:r>
              <a:rPr lang="fa-IR" altLang="en-US" sz="2800" b="1" dirty="0" err="1" smtClean="0">
                <a:solidFill>
                  <a:srgbClr val="FF0000"/>
                </a:solidFill>
                <a:cs typeface="B Lotus" panose="00000400000000000000" pitchFamily="2" charset="-78"/>
              </a:rPr>
              <a:t>كاهد</a:t>
            </a:r>
            <a:r>
              <a:rPr lang="fa-IR" altLang="en-US" sz="2800" b="1" dirty="0" smtClean="0">
                <a:cs typeface="B Lotus" panose="00000400000000000000" pitchFamily="2" charset="-78"/>
              </a:rPr>
              <a:t>. اساس </a:t>
            </a:r>
            <a:r>
              <a:rPr lang="fa-IR" altLang="en-US" sz="2800" b="1" dirty="0" err="1" smtClean="0">
                <a:cs typeface="B Lotus" panose="00000400000000000000" pitchFamily="2" charset="-78"/>
              </a:rPr>
              <a:t>اين</a:t>
            </a:r>
            <a:r>
              <a:rPr lang="fa-IR" altLang="en-US" sz="2800" b="1" dirty="0" smtClean="0">
                <a:cs typeface="B Lotus" panose="00000400000000000000" pitchFamily="2" charset="-78"/>
              </a:rPr>
              <a:t> مداخلات </a:t>
            </a:r>
            <a:r>
              <a:rPr lang="fa-IR" altLang="en-US" sz="2800" b="1" dirty="0" err="1" smtClean="0">
                <a:cs typeface="B Lotus" panose="00000400000000000000" pitchFamily="2" charset="-78"/>
              </a:rPr>
              <a:t>پيشگيرانه</a:t>
            </a:r>
            <a:r>
              <a:rPr lang="fa-IR" altLang="en-US" sz="2800" b="1" dirty="0" smtClean="0">
                <a:cs typeface="B Lotus" panose="00000400000000000000" pitchFamily="2" charset="-78"/>
              </a:rPr>
              <a:t>، شناخت و </a:t>
            </a:r>
            <a:r>
              <a:rPr lang="fa-IR" altLang="en-US" sz="2800" b="1" dirty="0" err="1" smtClean="0">
                <a:cs typeface="B Lotus" panose="00000400000000000000" pitchFamily="2" charset="-78"/>
              </a:rPr>
              <a:t>پيشگيري</a:t>
            </a:r>
            <a:r>
              <a:rPr lang="fa-IR" altLang="en-US" sz="2800" b="1" dirty="0" smtClean="0">
                <a:cs typeface="B Lotus" panose="00000400000000000000" pitchFamily="2" charset="-78"/>
              </a:rPr>
              <a:t> از حوادث </a:t>
            </a:r>
            <a:r>
              <a:rPr lang="fa-IR" altLang="en-US" sz="2800" b="1" dirty="0" err="1" smtClean="0">
                <a:cs typeface="B Lotus" panose="00000400000000000000" pitchFamily="2" charset="-78"/>
              </a:rPr>
              <a:t>عمدي</a:t>
            </a:r>
            <a:r>
              <a:rPr lang="fa-IR" altLang="en-US" sz="2800" b="1" dirty="0" smtClean="0">
                <a:cs typeface="B Lotus" panose="00000400000000000000" pitchFamily="2" charset="-78"/>
              </a:rPr>
              <a:t> و </a:t>
            </a:r>
            <a:r>
              <a:rPr lang="fa-IR" altLang="en-US" sz="2800" b="1" dirty="0" err="1" smtClean="0">
                <a:cs typeface="B Lotus" panose="00000400000000000000" pitchFamily="2" charset="-78"/>
              </a:rPr>
              <a:t>غيرعمدي</a:t>
            </a:r>
            <a:r>
              <a:rPr lang="fa-IR" altLang="en-US" sz="2800" b="1" dirty="0" smtClean="0">
                <a:cs typeface="B Lotus" panose="00000400000000000000" pitchFamily="2" charset="-78"/>
              </a:rPr>
              <a:t> است.  </a:t>
            </a:r>
            <a:endParaRPr lang="en-US" altLang="en-US" sz="2800" b="1" dirty="0" smtClean="0">
              <a:cs typeface="B Lotus" panose="00000400000000000000" pitchFamily="2" charset="-78"/>
            </a:endParaRPr>
          </a:p>
          <a:p>
            <a:endParaRPr lang="en-US" altLang="en-US" sz="3600" dirty="0" smtClean="0">
              <a:cs typeface="Majalla UI"/>
            </a:endParaRPr>
          </a:p>
        </p:txBody>
      </p:sp>
    </p:spTree>
    <p:extLst>
      <p:ext uri="{BB962C8B-B14F-4D97-AF65-F5344CB8AC3E}">
        <p14:creationId xmlns:p14="http://schemas.microsoft.com/office/powerpoint/2010/main" val="23317903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88640"/>
            <a:ext cx="8229600" cy="864096"/>
          </a:xfrm>
        </p:spPr>
        <p:txBody>
          <a:bodyPr>
            <a:normAutofit/>
          </a:bodyPr>
          <a:lstStyle/>
          <a:p>
            <a:pPr algn="ctr"/>
            <a:r>
              <a:rPr lang="fa-IR" altLang="en-US" dirty="0" smtClean="0"/>
              <a:t> </a:t>
            </a:r>
            <a:r>
              <a:rPr lang="fa-IR" altLang="en-US" sz="3600" dirty="0" err="1" smtClean="0">
                <a:solidFill>
                  <a:srgbClr val="C00000"/>
                </a:solidFill>
                <a:cs typeface="B Titr" panose="00000700000000000000" pitchFamily="2" charset="-78"/>
              </a:rPr>
              <a:t>آسيب</a:t>
            </a:r>
            <a:r>
              <a:rPr lang="fa-IR" altLang="en-US" sz="3600" dirty="0" smtClean="0">
                <a:solidFill>
                  <a:srgbClr val="C00000"/>
                </a:solidFill>
                <a:cs typeface="B Titr" panose="00000700000000000000" pitchFamily="2" charset="-78"/>
              </a:rPr>
              <a:t> های </a:t>
            </a:r>
            <a:r>
              <a:rPr lang="fa-IR" altLang="en-US" sz="3600" dirty="0" err="1" smtClean="0">
                <a:solidFill>
                  <a:srgbClr val="C00000"/>
                </a:solidFill>
                <a:cs typeface="B Titr" panose="00000700000000000000" pitchFamily="2" charset="-78"/>
              </a:rPr>
              <a:t>غیرعمدی</a:t>
            </a:r>
            <a:r>
              <a:rPr lang="fa-IR" altLang="en-US" sz="3600" dirty="0" smtClean="0">
                <a:solidFill>
                  <a:srgbClr val="C00000"/>
                </a:solidFill>
                <a:cs typeface="B Titr" panose="00000700000000000000" pitchFamily="2" charset="-78"/>
              </a:rPr>
              <a:t> و </a:t>
            </a:r>
            <a:r>
              <a:rPr lang="fa-IR" altLang="en-US" sz="3600" dirty="0" err="1" smtClean="0">
                <a:solidFill>
                  <a:srgbClr val="C00000"/>
                </a:solidFill>
                <a:cs typeface="B Titr" panose="00000700000000000000" pitchFamily="2" charset="-78"/>
              </a:rPr>
              <a:t>ناتواني‌هاي</a:t>
            </a:r>
            <a:r>
              <a:rPr lang="fa-IR" altLang="en-US" sz="3600" dirty="0" smtClean="0">
                <a:solidFill>
                  <a:srgbClr val="C00000"/>
                </a:solidFill>
                <a:cs typeface="B Titr" panose="00000700000000000000" pitchFamily="2" charset="-78"/>
              </a:rPr>
              <a:t> حاصله1 </a:t>
            </a:r>
          </a:p>
        </p:txBody>
      </p:sp>
      <p:sp>
        <p:nvSpPr>
          <p:cNvPr id="24579" name="Content Placeholder 2"/>
          <p:cNvSpPr>
            <a:spLocks noGrp="1"/>
          </p:cNvSpPr>
          <p:nvPr>
            <p:ph idx="1"/>
          </p:nvPr>
        </p:nvSpPr>
        <p:spPr>
          <a:xfrm>
            <a:off x="457200" y="1196752"/>
            <a:ext cx="8229600" cy="5127848"/>
          </a:xfrm>
        </p:spPr>
        <p:txBody>
          <a:bodyPr>
            <a:noAutofit/>
          </a:bodyPr>
          <a:lstStyle/>
          <a:p>
            <a:pPr algn="justLow"/>
            <a:r>
              <a:rPr lang="fa-IR" altLang="en-US" sz="2400" b="1" dirty="0" err="1" smtClean="0">
                <a:cs typeface="B Lotus" panose="00000400000000000000" pitchFamily="2" charset="-78"/>
              </a:rPr>
              <a:t>آسيب‌هاي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ناحيه</a:t>
            </a:r>
            <a:r>
              <a:rPr lang="fa-IR" altLang="en-US" sz="2400" b="1" dirty="0" smtClean="0">
                <a:cs typeface="B Lotus" panose="00000400000000000000" pitchFamily="2" charset="-78"/>
              </a:rPr>
              <a:t> سر اغلب </a:t>
            </a:r>
            <a:r>
              <a:rPr lang="fa-IR" altLang="en-US" sz="2400" b="1" dirty="0" err="1" smtClean="0">
                <a:cs typeface="B Lotus" panose="00000400000000000000" pitchFamily="2" charset="-78"/>
              </a:rPr>
              <a:t>عارضه‌هاي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شايع</a:t>
            </a:r>
            <a:r>
              <a:rPr lang="fa-IR" altLang="en-US" sz="2400" b="1" dirty="0" smtClean="0">
                <a:cs typeface="B Lotus" panose="00000400000000000000" pitchFamily="2" charset="-78"/>
              </a:rPr>
              <a:t> و گاه </a:t>
            </a:r>
            <a:r>
              <a:rPr lang="fa-IR" altLang="en-US" sz="2400" b="1" dirty="0" err="1" smtClean="0">
                <a:cs typeface="B Lotus" panose="00000400000000000000" pitchFamily="2" charset="-78"/>
              </a:rPr>
              <a:t>شديدي</a:t>
            </a:r>
            <a:r>
              <a:rPr lang="fa-IR" altLang="en-US" sz="2400" b="1" dirty="0" smtClean="0">
                <a:cs typeface="B Lotus" panose="00000400000000000000" pitchFamily="2" charset="-78"/>
              </a:rPr>
              <a:t> هستند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در بین كودكان رخ می دهند. </a:t>
            </a:r>
            <a:r>
              <a:rPr lang="fa-IR" altLang="en-US" sz="2400" b="1" dirty="0" err="1" smtClean="0">
                <a:cs typeface="B Lotus" panose="00000400000000000000" pitchFamily="2" charset="-78"/>
              </a:rPr>
              <a:t>بريدگي</a:t>
            </a:r>
            <a:r>
              <a:rPr lang="fa-IR" altLang="en-US" sz="2400" b="1" dirty="0" smtClean="0">
                <a:cs typeface="B Lotus" panose="00000400000000000000" pitchFamily="2" charset="-78"/>
              </a:rPr>
              <a:t> و </a:t>
            </a:r>
            <a:r>
              <a:rPr lang="fa-IR" altLang="en-US" sz="2400" b="1" dirty="0" err="1" smtClean="0">
                <a:cs typeface="B Lotus" panose="00000400000000000000" pitchFamily="2" charset="-78"/>
              </a:rPr>
              <a:t>كبودي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هاي</a:t>
            </a:r>
            <a:r>
              <a:rPr lang="fa-IR" altLang="en-US" sz="2400" b="1" dirty="0" smtClean="0">
                <a:cs typeface="B Lotus" panose="00000400000000000000" pitchFamily="2" charset="-78"/>
              </a:rPr>
              <a:t> خفیفی هستند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معمولا همه در دوران </a:t>
            </a:r>
            <a:r>
              <a:rPr lang="fa-IR" altLang="en-US" sz="2400" b="1" dirty="0" err="1" smtClean="0">
                <a:cs typeface="B Lotus" panose="00000400000000000000" pitchFamily="2" charset="-78"/>
              </a:rPr>
              <a:t>كودكي</a:t>
            </a:r>
            <a:r>
              <a:rPr lang="fa-IR" altLang="en-US" sz="2400" b="1" dirty="0" smtClean="0">
                <a:cs typeface="B Lotus" panose="00000400000000000000" pitchFamily="2" charset="-78"/>
              </a:rPr>
              <a:t> به آن ها دچار می شوند. </a:t>
            </a:r>
            <a:r>
              <a:rPr lang="fa-IR" altLang="en-US" sz="2400" b="1" dirty="0" err="1" smtClean="0">
                <a:cs typeface="B Lotus" panose="00000400000000000000" pitchFamily="2" charset="-78"/>
              </a:rPr>
              <a:t>شايع‌ترين</a:t>
            </a:r>
            <a:r>
              <a:rPr lang="fa-IR" altLang="en-US" sz="2400" b="1" dirty="0" smtClean="0">
                <a:cs typeface="B Lotus" panose="00000400000000000000" pitchFamily="2" charset="-78"/>
              </a:rPr>
              <a:t> دسته از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غيرعمدي</a:t>
            </a:r>
            <a:r>
              <a:rPr lang="fa-IR" altLang="en-US" sz="2400" b="1" dirty="0" smtClean="0">
                <a:cs typeface="B Lotus" panose="00000400000000000000" pitchFamily="2" charset="-78"/>
              </a:rPr>
              <a:t> در كودكان </a:t>
            </a:r>
            <a:r>
              <a:rPr lang="fa-IR" altLang="en-US" sz="2400" b="1" dirty="0" err="1" smtClean="0">
                <a:cs typeface="B Lotus" panose="00000400000000000000" pitchFamily="2" charset="-78"/>
              </a:rPr>
              <a:t>زير</a:t>
            </a:r>
            <a:r>
              <a:rPr lang="fa-IR" altLang="en-US" sz="2400" b="1" dirty="0" smtClean="0">
                <a:cs typeface="B Lotus" panose="00000400000000000000" pitchFamily="2" charset="-78"/>
              </a:rPr>
              <a:t> 15 سال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می تواند به مراجعه </a:t>
            </a:r>
            <a:r>
              <a:rPr lang="fa-IR" altLang="en-US" sz="2400" b="1" dirty="0" err="1" smtClean="0">
                <a:cs typeface="B Lotus" panose="00000400000000000000" pitchFamily="2" charset="-78"/>
              </a:rPr>
              <a:t>بيمارستان</a:t>
            </a:r>
            <a:r>
              <a:rPr lang="fa-IR" altLang="en-US" sz="2400" b="1" dirty="0" smtClean="0">
                <a:cs typeface="B Lotus" panose="00000400000000000000" pitchFamily="2" charset="-78"/>
              </a:rPr>
              <a:t> هم </a:t>
            </a:r>
            <a:r>
              <a:rPr lang="fa-IR" altLang="en-US" sz="2400" b="1" dirty="0" err="1" smtClean="0">
                <a:cs typeface="B Lotus" panose="00000400000000000000" pitchFamily="2" charset="-78"/>
              </a:rPr>
              <a:t>بينجامد</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اشكال</a:t>
            </a:r>
            <a:r>
              <a:rPr lang="fa-IR" altLang="en-US" sz="2400" b="1" dirty="0" smtClean="0">
                <a:cs typeface="B Lotus" panose="00000400000000000000" pitchFamily="2" charset="-78"/>
              </a:rPr>
              <a:t> مختلف </a:t>
            </a:r>
            <a:r>
              <a:rPr lang="fa-IR" altLang="en-US" sz="2400" b="1" dirty="0" err="1" smtClean="0">
                <a:cs typeface="B Lotus" panose="00000400000000000000" pitchFamily="2" charset="-78"/>
              </a:rPr>
              <a:t>شكستگي‌هاي</a:t>
            </a:r>
            <a:r>
              <a:rPr lang="fa-IR" altLang="en-US" sz="2400" b="1" dirty="0" smtClean="0">
                <a:cs typeface="B Lotus" panose="00000400000000000000" pitchFamily="2" charset="-78"/>
              </a:rPr>
              <a:t> دست و </a:t>
            </a:r>
            <a:r>
              <a:rPr lang="fa-IR" altLang="en-US" sz="2400" b="1" dirty="0" err="1" smtClean="0">
                <a:cs typeface="B Lotus" panose="00000400000000000000" pitchFamily="2" charset="-78"/>
              </a:rPr>
              <a:t>پاست</a:t>
            </a:r>
            <a:r>
              <a:rPr lang="fa-IR" altLang="en-US" sz="2400" b="1" dirty="0" smtClean="0">
                <a:cs typeface="B Lotus" panose="00000400000000000000" pitchFamily="2" charset="-78"/>
              </a:rPr>
              <a:t>. </a:t>
            </a:r>
            <a:endParaRPr lang="en-US" altLang="en-US" sz="2400" b="1" dirty="0" smtClean="0">
              <a:cs typeface="B Lotus" panose="00000400000000000000" pitchFamily="2" charset="-78"/>
            </a:endParaRPr>
          </a:p>
          <a:p>
            <a:pPr algn="justLow"/>
            <a:r>
              <a:rPr lang="fa-IR" altLang="en-US" sz="2400" b="1" dirty="0" smtClean="0">
                <a:solidFill>
                  <a:srgbClr val="FF0000"/>
                </a:solidFill>
                <a:cs typeface="B Lotus" panose="00000400000000000000" pitchFamily="2" charset="-78"/>
              </a:rPr>
              <a:t>به جز مرگ، </a:t>
            </a:r>
            <a:r>
              <a:rPr lang="fa-IR" altLang="en-US" sz="2400" b="1" dirty="0" err="1" smtClean="0">
                <a:solidFill>
                  <a:srgbClr val="FF0000"/>
                </a:solidFill>
                <a:cs typeface="B Lotus" panose="00000400000000000000" pitchFamily="2" charset="-78"/>
              </a:rPr>
              <a:t>بستري</a:t>
            </a:r>
            <a:r>
              <a:rPr lang="fa-IR" altLang="en-US" sz="2400" b="1" dirty="0" smtClean="0">
                <a:solidFill>
                  <a:srgbClr val="FF0000"/>
                </a:solidFill>
                <a:cs typeface="B Lotus" panose="00000400000000000000" pitchFamily="2" charset="-78"/>
              </a:rPr>
              <a:t>‌‌ شدن در </a:t>
            </a:r>
            <a:r>
              <a:rPr lang="fa-IR" altLang="en-US" sz="2400" b="1" dirty="0" err="1" smtClean="0">
                <a:solidFill>
                  <a:srgbClr val="FF0000"/>
                </a:solidFill>
                <a:cs typeface="B Lotus" panose="00000400000000000000" pitchFamily="2" charset="-78"/>
              </a:rPr>
              <a:t>بيمارستان</a:t>
            </a:r>
            <a:r>
              <a:rPr lang="fa-IR" altLang="en-US" sz="2400" b="1" dirty="0" smtClean="0">
                <a:solidFill>
                  <a:srgbClr val="FF0000"/>
                </a:solidFill>
                <a:cs typeface="B Lotus" panose="00000400000000000000" pitchFamily="2" charset="-78"/>
              </a:rPr>
              <a:t>، مراجعه به اورژانس و </a:t>
            </a:r>
            <a:r>
              <a:rPr lang="fa-IR" altLang="en-US" sz="2400" b="1" dirty="0" err="1" smtClean="0">
                <a:solidFill>
                  <a:srgbClr val="FF0000"/>
                </a:solidFill>
                <a:cs typeface="B Lotus" panose="00000400000000000000" pitchFamily="2" charset="-78"/>
              </a:rPr>
              <a:t>روزهاي</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غيبت</a:t>
            </a:r>
            <a:r>
              <a:rPr lang="fa-IR" altLang="en-US" sz="2400" b="1" dirty="0" smtClean="0">
                <a:solidFill>
                  <a:srgbClr val="FF0000"/>
                </a:solidFill>
                <a:cs typeface="B Lotus" panose="00000400000000000000" pitchFamily="2" charset="-78"/>
              </a:rPr>
              <a:t> از </a:t>
            </a:r>
            <a:r>
              <a:rPr lang="fa-IR" altLang="en-US" sz="2400" b="1" dirty="0" err="1" smtClean="0">
                <a:solidFill>
                  <a:srgbClr val="FF0000"/>
                </a:solidFill>
                <a:cs typeface="B Lotus" panose="00000400000000000000" pitchFamily="2" charset="-78"/>
              </a:rPr>
              <a:t>كلاس</a:t>
            </a:r>
            <a:r>
              <a:rPr lang="fa-IR" altLang="en-US" sz="2400" b="1" dirty="0" smtClean="0">
                <a:solidFill>
                  <a:srgbClr val="FF0000"/>
                </a:solidFill>
                <a:cs typeface="B Lotus" panose="00000400000000000000" pitchFamily="2" charset="-78"/>
              </a:rPr>
              <a:t> درس </a:t>
            </a:r>
            <a:r>
              <a:rPr lang="fa-IR" altLang="en-US" sz="2400" b="1" dirty="0" err="1" smtClean="0">
                <a:solidFill>
                  <a:srgbClr val="FF0000"/>
                </a:solidFill>
                <a:cs typeface="B Lotus" panose="00000400000000000000" pitchFamily="2" charset="-78"/>
              </a:rPr>
              <a:t>همگي</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مي‌توانند</a:t>
            </a:r>
            <a:r>
              <a:rPr lang="fa-IR" altLang="en-US" sz="2400" b="1" dirty="0" smtClean="0">
                <a:solidFill>
                  <a:srgbClr val="FF0000"/>
                </a:solidFill>
                <a:cs typeface="B Lotus" panose="00000400000000000000" pitchFamily="2" charset="-78"/>
              </a:rPr>
              <a:t> نشان دهنده وخامت و شدت </a:t>
            </a:r>
            <a:r>
              <a:rPr lang="fa-IR" altLang="en-US" sz="2400" b="1" dirty="0" err="1" smtClean="0">
                <a:solidFill>
                  <a:srgbClr val="FF0000"/>
                </a:solidFill>
                <a:cs typeface="B Lotus" panose="00000400000000000000" pitchFamily="2" charset="-78"/>
              </a:rPr>
              <a:t>آسيب</a:t>
            </a:r>
            <a:r>
              <a:rPr lang="fa-IR" altLang="en-US" sz="2400" b="1" dirty="0" smtClean="0">
                <a:solidFill>
                  <a:srgbClr val="FF0000"/>
                </a:solidFill>
                <a:cs typeface="B Lotus" panose="00000400000000000000" pitchFamily="2" charset="-78"/>
              </a:rPr>
              <a:t> وارده باشند</a:t>
            </a:r>
            <a:r>
              <a:rPr lang="fa-IR" altLang="en-US" sz="2400" b="1" dirty="0" smtClean="0">
                <a:cs typeface="B Lotus" panose="00000400000000000000" pitchFamily="2" charset="-78"/>
              </a:rPr>
              <a:t>. در مطالعات از </a:t>
            </a:r>
            <a:r>
              <a:rPr lang="fa-IR" altLang="en-US" sz="2400" b="1" dirty="0" err="1" smtClean="0">
                <a:cs typeface="B Lotus" panose="00000400000000000000" pitchFamily="2" charset="-78"/>
              </a:rPr>
              <a:t>روش‌هاي</a:t>
            </a:r>
            <a:r>
              <a:rPr lang="fa-IR" altLang="en-US" sz="2400" b="1" dirty="0" smtClean="0">
                <a:cs typeface="B Lotus" panose="00000400000000000000" pitchFamily="2" charset="-78"/>
              </a:rPr>
              <a:t> مختلفی برای رتبه بندی شدت آسیب استفاده می شود که می توان به نوع آسیب، میزان ضربات وارده و ماهیت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اشاره نمود. </a:t>
            </a:r>
            <a:r>
              <a:rPr lang="fa-IR" altLang="en-US" sz="2400" b="1" dirty="0" err="1" smtClean="0">
                <a:cs typeface="B Lotus" panose="00000400000000000000" pitchFamily="2" charset="-78"/>
              </a:rPr>
              <a:t>يك</a:t>
            </a:r>
            <a:r>
              <a:rPr lang="fa-IR" altLang="en-US" sz="2400" b="1" dirty="0" smtClean="0">
                <a:cs typeface="B Lotus" panose="00000400000000000000" pitchFamily="2" charset="-78"/>
              </a:rPr>
              <a:t> مرور </a:t>
            </a:r>
            <a:r>
              <a:rPr lang="fa-IR" altLang="en-US" sz="2400" b="1" dirty="0" err="1" smtClean="0">
                <a:cs typeface="B Lotus" panose="00000400000000000000" pitchFamily="2" charset="-78"/>
              </a:rPr>
              <a:t>كلي</a:t>
            </a:r>
            <a:r>
              <a:rPr lang="fa-IR" altLang="en-US" sz="2400" b="1" dirty="0" smtClean="0">
                <a:cs typeface="B Lotus" panose="00000400000000000000" pitchFamily="2" charset="-78"/>
              </a:rPr>
              <a:t> نشان می دهد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در </a:t>
            </a:r>
            <a:r>
              <a:rPr lang="fa-IR" altLang="en-US" sz="2400" b="1" dirty="0" err="1" smtClean="0">
                <a:cs typeface="B Lotus" panose="00000400000000000000" pitchFamily="2" charset="-78"/>
              </a:rPr>
              <a:t>تمامي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روش‌هاي</a:t>
            </a:r>
            <a:r>
              <a:rPr lang="fa-IR" altLang="en-US" sz="2400" b="1" dirty="0" smtClean="0">
                <a:cs typeface="B Lotus" panose="00000400000000000000" pitchFamily="2" charset="-78"/>
              </a:rPr>
              <a:t> اندازه </a:t>
            </a:r>
            <a:r>
              <a:rPr lang="fa-IR" altLang="en-US" sz="2400" b="1" dirty="0" err="1" smtClean="0">
                <a:cs typeface="B Lotus" panose="00000400000000000000" pitchFamily="2" charset="-78"/>
              </a:rPr>
              <a:t>گيري</a:t>
            </a:r>
            <a:r>
              <a:rPr lang="fa-IR" altLang="en-US" sz="2400" b="1" dirty="0" smtClean="0">
                <a:cs typeface="B Lotus" panose="00000400000000000000" pitchFamily="2" charset="-78"/>
              </a:rPr>
              <a:t> متداول، </a:t>
            </a:r>
            <a:r>
              <a:rPr lang="fa-IR" altLang="en-US" sz="2400" b="1" dirty="0" err="1" smtClean="0">
                <a:cs typeface="B Lotus" panose="00000400000000000000" pitchFamily="2" charset="-78"/>
              </a:rPr>
              <a:t>شيوه</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استانداردي</a:t>
            </a:r>
            <a:r>
              <a:rPr lang="fa-IR" altLang="en-US" sz="2400" b="1" dirty="0" smtClean="0">
                <a:cs typeface="B Lotus" panose="00000400000000000000" pitchFamily="2" charset="-78"/>
              </a:rPr>
              <a:t> براي </a:t>
            </a:r>
            <a:r>
              <a:rPr lang="fa-IR" altLang="en-US" sz="2400" b="1" dirty="0" err="1" smtClean="0">
                <a:cs typeface="B Lotus" panose="00000400000000000000" pitchFamily="2" charset="-78"/>
              </a:rPr>
              <a:t>تعيين</a:t>
            </a:r>
            <a:r>
              <a:rPr lang="fa-IR" altLang="en-US" sz="2400" b="1" dirty="0" smtClean="0">
                <a:cs typeface="B Lotus" panose="00000400000000000000" pitchFamily="2" charset="-78"/>
              </a:rPr>
              <a:t> شدت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كودكان وجود ندارد. هر </a:t>
            </a:r>
            <a:r>
              <a:rPr lang="fa-IR" altLang="en-US" sz="2400" b="1" dirty="0" err="1" smtClean="0">
                <a:cs typeface="B Lotus" panose="00000400000000000000" pitchFamily="2" charset="-78"/>
              </a:rPr>
              <a:t>شيوه</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مسايل</a:t>
            </a:r>
            <a:r>
              <a:rPr lang="fa-IR" altLang="en-US" sz="2400" b="1" dirty="0" smtClean="0">
                <a:cs typeface="B Lotus" panose="00000400000000000000" pitchFamily="2" charset="-78"/>
              </a:rPr>
              <a:t> مربوط به خود را دارد و بسته به نوع آسیب </a:t>
            </a:r>
            <a:r>
              <a:rPr lang="fa-IR" altLang="en-US" sz="2400" b="1" dirty="0" err="1" smtClean="0">
                <a:cs typeface="B Lotus" panose="00000400000000000000" pitchFamily="2" charset="-78"/>
              </a:rPr>
              <a:t>يا</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دسترسي</a:t>
            </a:r>
            <a:r>
              <a:rPr lang="fa-IR" altLang="en-US" sz="2400" b="1" dirty="0" smtClean="0">
                <a:cs typeface="B Lotus" panose="00000400000000000000" pitchFamily="2" charset="-78"/>
              </a:rPr>
              <a:t> به خدمات بهداشتی و اورژانس </a:t>
            </a:r>
            <a:r>
              <a:rPr lang="fa-IR" altLang="en-US" sz="2400" b="1" dirty="0" err="1" smtClean="0">
                <a:cs typeface="B Lotus" panose="00000400000000000000" pitchFamily="2" charset="-78"/>
              </a:rPr>
              <a:t>تفاوت‌هايي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دارد.ارزيابي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معلوليت‌ها</a:t>
            </a:r>
            <a:r>
              <a:rPr lang="fa-IR" altLang="en-US" sz="2400" b="1" dirty="0" smtClean="0">
                <a:cs typeface="B Lotus" panose="00000400000000000000" pitchFamily="2" charset="-78"/>
              </a:rPr>
              <a:t> و </a:t>
            </a:r>
            <a:r>
              <a:rPr lang="fa-IR" altLang="en-US" sz="2400" b="1" dirty="0" err="1" smtClean="0">
                <a:cs typeface="B Lotus" panose="00000400000000000000" pitchFamily="2" charset="-78"/>
              </a:rPr>
              <a:t>ناتواني‌های</a:t>
            </a:r>
            <a:r>
              <a:rPr lang="fa-IR" altLang="en-US" sz="2400" b="1" dirty="0" smtClean="0">
                <a:cs typeface="B Lotus" panose="00000400000000000000" pitchFamily="2" charset="-78"/>
              </a:rPr>
              <a:t> حاصل از آسیب نیز </a:t>
            </a:r>
            <a:r>
              <a:rPr lang="fa-IR" altLang="en-US" sz="2400" b="1" dirty="0" err="1" smtClean="0">
                <a:cs typeface="B Lotus" panose="00000400000000000000" pitchFamily="2" charset="-78"/>
              </a:rPr>
              <a:t>غيراستاندارد</a:t>
            </a:r>
            <a:r>
              <a:rPr lang="fa-IR" altLang="en-US" sz="2400" b="1" dirty="0" smtClean="0">
                <a:cs typeface="B Lotus" panose="00000400000000000000" pitchFamily="2" charset="-78"/>
              </a:rPr>
              <a:t> هستند. </a:t>
            </a:r>
            <a:endParaRPr lang="en-US" altLang="en-US" sz="2400" b="1" dirty="0" smtClean="0">
              <a:cs typeface="B Lotus" panose="00000400000000000000" pitchFamily="2" charset="-78"/>
            </a:endParaRPr>
          </a:p>
        </p:txBody>
      </p:sp>
    </p:spTree>
    <p:extLst>
      <p:ext uri="{BB962C8B-B14F-4D97-AF65-F5344CB8AC3E}">
        <p14:creationId xmlns:p14="http://schemas.microsoft.com/office/powerpoint/2010/main" val="32367397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16632"/>
            <a:ext cx="8229600" cy="785812"/>
          </a:xfrm>
        </p:spPr>
        <p:txBody>
          <a:bodyPr>
            <a:normAutofit/>
          </a:bodyPr>
          <a:lstStyle/>
          <a:p>
            <a:pPr algn="ctr"/>
            <a:r>
              <a:rPr lang="fa-IR" altLang="en-US" sz="3200" dirty="0" err="1" smtClean="0">
                <a:solidFill>
                  <a:srgbClr val="C00000"/>
                </a:solidFill>
                <a:cs typeface="B Titr" panose="00000700000000000000" pitchFamily="2" charset="-78"/>
              </a:rPr>
              <a:t>آسيب</a:t>
            </a:r>
            <a:r>
              <a:rPr lang="fa-IR" altLang="en-US" sz="3200" dirty="0" smtClean="0">
                <a:solidFill>
                  <a:srgbClr val="C00000"/>
                </a:solidFill>
                <a:cs typeface="B Titr" panose="00000700000000000000" pitchFamily="2" charset="-78"/>
              </a:rPr>
              <a:t> های </a:t>
            </a:r>
            <a:r>
              <a:rPr lang="fa-IR" altLang="en-US" sz="3200" dirty="0" err="1" smtClean="0">
                <a:solidFill>
                  <a:srgbClr val="C00000"/>
                </a:solidFill>
                <a:cs typeface="B Titr" panose="00000700000000000000" pitchFamily="2" charset="-78"/>
              </a:rPr>
              <a:t>غیرعمدی</a:t>
            </a:r>
            <a:r>
              <a:rPr lang="fa-IR" altLang="en-US" sz="3200" dirty="0" smtClean="0">
                <a:solidFill>
                  <a:srgbClr val="C00000"/>
                </a:solidFill>
                <a:cs typeface="B Titr" panose="00000700000000000000" pitchFamily="2" charset="-78"/>
              </a:rPr>
              <a:t> و </a:t>
            </a:r>
            <a:r>
              <a:rPr lang="fa-IR" altLang="en-US" sz="3200" dirty="0" err="1" smtClean="0">
                <a:solidFill>
                  <a:srgbClr val="C00000"/>
                </a:solidFill>
                <a:cs typeface="B Titr" panose="00000700000000000000" pitchFamily="2" charset="-78"/>
              </a:rPr>
              <a:t>ناتواني‌هاي</a:t>
            </a:r>
            <a:r>
              <a:rPr lang="fa-IR" altLang="en-US" sz="3200" dirty="0" smtClean="0">
                <a:solidFill>
                  <a:srgbClr val="C00000"/>
                </a:solidFill>
                <a:cs typeface="B Titr" panose="00000700000000000000" pitchFamily="2" charset="-78"/>
              </a:rPr>
              <a:t> حاصله2</a:t>
            </a:r>
            <a:endParaRPr lang="fa-IR" altLang="en-US" sz="3200" dirty="0" smtClean="0"/>
          </a:p>
        </p:txBody>
      </p:sp>
      <p:sp>
        <p:nvSpPr>
          <p:cNvPr id="25603" name="Content Placeholder 2"/>
          <p:cNvSpPr>
            <a:spLocks noGrp="1"/>
          </p:cNvSpPr>
          <p:nvPr>
            <p:ph idx="1"/>
          </p:nvPr>
        </p:nvSpPr>
        <p:spPr>
          <a:xfrm>
            <a:off x="457200" y="1143000"/>
            <a:ext cx="8229600" cy="5382344"/>
          </a:xfrm>
        </p:spPr>
        <p:txBody>
          <a:bodyPr>
            <a:normAutofit/>
          </a:bodyPr>
          <a:lstStyle/>
          <a:p>
            <a:pPr algn="justLow"/>
            <a:r>
              <a:rPr lang="fa-IR" altLang="en-US" sz="2200" b="1" dirty="0" smtClean="0">
                <a:cs typeface="B Lotus" panose="00000400000000000000" pitchFamily="2" charset="-78"/>
              </a:rPr>
              <a:t>اطلاعات ارگان </a:t>
            </a:r>
            <a:r>
              <a:rPr lang="fa-IR" altLang="en-US" sz="2200" b="1" dirty="0" err="1" smtClean="0">
                <a:cs typeface="B Lotus" panose="00000400000000000000" pitchFamily="2" charset="-78"/>
              </a:rPr>
              <a:t>جهاني</a:t>
            </a:r>
            <a:r>
              <a:rPr lang="fa-IR" altLang="en-US" sz="2200" b="1" dirty="0" smtClean="0">
                <a:cs typeface="B Lotus" panose="00000400000000000000" pitchFamily="2" charset="-78"/>
              </a:rPr>
              <a:t> نظارت بر </a:t>
            </a:r>
            <a:r>
              <a:rPr lang="fa-IR" altLang="en-US" sz="2200" b="1" dirty="0" err="1" smtClean="0">
                <a:cs typeface="B Lotus" panose="00000400000000000000" pitchFamily="2" charset="-78"/>
              </a:rPr>
              <a:t>آسيب‌هاي</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غيرعمدي</a:t>
            </a:r>
            <a:r>
              <a:rPr lang="fa-IR" altLang="en-US" sz="2200" b="1" dirty="0" smtClean="0">
                <a:cs typeface="B Lotus" panose="00000400000000000000" pitchFamily="2" charset="-78"/>
              </a:rPr>
              <a:t> كودكان </a:t>
            </a:r>
            <a:r>
              <a:rPr lang="fa-IR" altLang="en-US" sz="2200" b="1" dirty="0" err="1" smtClean="0">
                <a:cs typeface="B Lotus" panose="00000400000000000000" pitchFamily="2" charset="-78"/>
              </a:rPr>
              <a:t>كه</a:t>
            </a:r>
            <a:r>
              <a:rPr lang="fa-IR" altLang="en-US" sz="2200" b="1" dirty="0" smtClean="0">
                <a:cs typeface="B Lotus" panose="00000400000000000000" pitchFamily="2" charset="-78"/>
              </a:rPr>
              <a:t> بر اساس مطالعات انجام شده در مورد </a:t>
            </a:r>
            <a:r>
              <a:rPr lang="fa-IR" altLang="en-US" sz="2200" b="1" dirty="0" smtClean="0">
                <a:solidFill>
                  <a:srgbClr val="FF0000"/>
                </a:solidFill>
                <a:cs typeface="B Lotus" panose="00000400000000000000" pitchFamily="2" charset="-78"/>
              </a:rPr>
              <a:t>كودكان قربانی آسیب </a:t>
            </a:r>
            <a:r>
              <a:rPr lang="fa-IR" altLang="en-US" sz="2200" b="1" dirty="0" err="1" smtClean="0">
                <a:solidFill>
                  <a:srgbClr val="FF0000"/>
                </a:solidFill>
                <a:cs typeface="B Lotus" panose="00000400000000000000" pitchFamily="2" charset="-78"/>
              </a:rPr>
              <a:t>زير</a:t>
            </a:r>
            <a:r>
              <a:rPr lang="fa-IR" altLang="en-US" sz="2200" b="1" dirty="0" smtClean="0">
                <a:solidFill>
                  <a:srgbClr val="FF0000"/>
                </a:solidFill>
                <a:cs typeface="B Lotus" panose="00000400000000000000" pitchFamily="2" charset="-78"/>
              </a:rPr>
              <a:t> 12 سال چهار شهر خاص </a:t>
            </a:r>
            <a:r>
              <a:rPr lang="fa-IR" altLang="en-US" sz="2200" b="1" dirty="0" smtClean="0">
                <a:cs typeface="B Lotus" panose="00000400000000000000" pitchFamily="2" charset="-78"/>
              </a:rPr>
              <a:t>به دست آمده است نشان می دهد </a:t>
            </a:r>
            <a:r>
              <a:rPr lang="fa-IR" altLang="en-US" sz="2200" b="1" dirty="0" err="1" smtClean="0">
                <a:cs typeface="B Lotus" panose="00000400000000000000" pitchFamily="2" charset="-78"/>
              </a:rPr>
              <a:t>كه</a:t>
            </a:r>
            <a:r>
              <a:rPr lang="fa-IR" altLang="en-US" sz="2200" b="1" dirty="0" smtClean="0">
                <a:cs typeface="B Lotus" panose="00000400000000000000" pitchFamily="2" charset="-78"/>
              </a:rPr>
              <a:t> </a:t>
            </a:r>
            <a:r>
              <a:rPr lang="fa-IR" altLang="en-US" sz="2200" b="1" dirty="0" smtClean="0">
                <a:solidFill>
                  <a:srgbClr val="FF0000"/>
                </a:solidFill>
                <a:cs typeface="B Lotus" panose="00000400000000000000" pitchFamily="2" charset="-78"/>
              </a:rPr>
              <a:t>قریب بر 50 درصد از </a:t>
            </a:r>
            <a:r>
              <a:rPr lang="fa-IR" altLang="en-US" sz="2200" b="1" dirty="0" err="1" smtClean="0">
                <a:solidFill>
                  <a:srgbClr val="FF0000"/>
                </a:solidFill>
                <a:cs typeface="B Lotus" panose="00000400000000000000" pitchFamily="2" charset="-78"/>
              </a:rPr>
              <a:t>قربانیانی</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كه</a:t>
            </a:r>
            <a:r>
              <a:rPr lang="fa-IR" altLang="en-US" sz="2200" b="1" dirty="0" smtClean="0">
                <a:solidFill>
                  <a:srgbClr val="FF0000"/>
                </a:solidFill>
                <a:cs typeface="B Lotus" panose="00000400000000000000" pitchFamily="2" charset="-78"/>
              </a:rPr>
              <a:t> متعاقب حادثه </a:t>
            </a:r>
            <a:r>
              <a:rPr lang="fa-IR" altLang="en-US" sz="2200" b="1" dirty="0" err="1" smtClean="0">
                <a:solidFill>
                  <a:srgbClr val="FF0000"/>
                </a:solidFill>
                <a:cs typeface="B Lotus" panose="00000400000000000000" pitchFamily="2" charset="-78"/>
              </a:rPr>
              <a:t>ناگزير</a:t>
            </a:r>
            <a:r>
              <a:rPr lang="fa-IR" altLang="en-US" sz="2200" b="1" dirty="0" smtClean="0">
                <a:solidFill>
                  <a:srgbClr val="FF0000"/>
                </a:solidFill>
                <a:cs typeface="B Lotus" panose="00000400000000000000" pitchFamily="2" charset="-78"/>
              </a:rPr>
              <a:t> از مراجعه به </a:t>
            </a:r>
            <a:r>
              <a:rPr lang="fa-IR" altLang="en-US" sz="2200" b="1" dirty="0" err="1" smtClean="0">
                <a:solidFill>
                  <a:srgbClr val="FF0000"/>
                </a:solidFill>
                <a:cs typeface="B Lotus" panose="00000400000000000000" pitchFamily="2" charset="-78"/>
              </a:rPr>
              <a:t>بيمارستان</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بوده‌اند</a:t>
            </a:r>
            <a:r>
              <a:rPr lang="fa-IR" altLang="en-US" sz="2200" b="1" dirty="0" smtClean="0">
                <a:solidFill>
                  <a:srgbClr val="FF0000"/>
                </a:solidFill>
                <a:cs typeface="B Lotus" panose="00000400000000000000" pitchFamily="2" charset="-78"/>
              </a:rPr>
              <a:t> با انواع </a:t>
            </a:r>
            <a:r>
              <a:rPr lang="fa-IR" altLang="en-US" sz="2200" b="1" dirty="0" err="1" smtClean="0">
                <a:solidFill>
                  <a:srgbClr val="FF0000"/>
                </a:solidFill>
                <a:cs typeface="B Lotus" panose="00000400000000000000" pitchFamily="2" charset="-78"/>
              </a:rPr>
              <a:t>مختلفي</a:t>
            </a:r>
            <a:r>
              <a:rPr lang="fa-IR" altLang="en-US" sz="2200" b="1" dirty="0" smtClean="0">
                <a:solidFill>
                  <a:srgbClr val="FF0000"/>
                </a:solidFill>
                <a:cs typeface="B Lotus" panose="00000400000000000000" pitchFamily="2" charset="-78"/>
              </a:rPr>
              <a:t> از </a:t>
            </a:r>
            <a:r>
              <a:rPr lang="fa-IR" altLang="en-US" sz="2200" b="1" dirty="0" err="1" smtClean="0">
                <a:solidFill>
                  <a:srgbClr val="FF0000"/>
                </a:solidFill>
                <a:cs typeface="B Lotus" panose="00000400000000000000" pitchFamily="2" charset="-78"/>
              </a:rPr>
              <a:t>ناتواني</a:t>
            </a:r>
            <a:r>
              <a:rPr lang="fa-IR" altLang="en-US" sz="2200" b="1" dirty="0" smtClean="0">
                <a:solidFill>
                  <a:srgbClr val="FF0000"/>
                </a:solidFill>
                <a:cs typeface="B Lotus" panose="00000400000000000000" pitchFamily="2" charset="-78"/>
              </a:rPr>
              <a:t> و </a:t>
            </a:r>
            <a:r>
              <a:rPr lang="fa-IR" altLang="en-US" sz="2200" b="1" dirty="0" err="1" smtClean="0">
                <a:solidFill>
                  <a:srgbClr val="FF0000"/>
                </a:solidFill>
                <a:cs typeface="B Lotus" panose="00000400000000000000" pitchFamily="2" charset="-78"/>
              </a:rPr>
              <a:t>معلوليت</a:t>
            </a:r>
            <a:r>
              <a:rPr lang="fa-IR" altLang="en-US" sz="2200" b="1" dirty="0" smtClean="0">
                <a:solidFill>
                  <a:srgbClr val="FF0000"/>
                </a:solidFill>
                <a:cs typeface="B Lotus" panose="00000400000000000000" pitchFamily="2" charset="-78"/>
              </a:rPr>
              <a:t> ترخیص </a:t>
            </a:r>
            <a:r>
              <a:rPr lang="fa-IR" altLang="en-US" sz="2200" b="1" dirty="0" err="1" smtClean="0">
                <a:solidFill>
                  <a:srgbClr val="FF0000"/>
                </a:solidFill>
                <a:cs typeface="B Lotus" panose="00000400000000000000" pitchFamily="2" charset="-78"/>
              </a:rPr>
              <a:t>شده‌اند</a:t>
            </a:r>
            <a:r>
              <a:rPr lang="fa-IR" altLang="en-US" sz="2200" b="1" dirty="0" smtClean="0">
                <a:cs typeface="B Lotus" panose="00000400000000000000" pitchFamily="2" charset="-78"/>
              </a:rPr>
              <a:t>. </a:t>
            </a:r>
            <a:r>
              <a:rPr lang="fa-IR" altLang="en-US" sz="2200" b="1" dirty="0" smtClean="0">
                <a:solidFill>
                  <a:srgbClr val="0000FF"/>
                </a:solidFill>
                <a:cs typeface="B Lotus" panose="00000400000000000000" pitchFamily="2" charset="-78"/>
              </a:rPr>
              <a:t>در </a:t>
            </a:r>
            <a:r>
              <a:rPr lang="fa-IR" altLang="en-US" sz="2200" b="1" dirty="0" err="1" smtClean="0">
                <a:solidFill>
                  <a:srgbClr val="0000FF"/>
                </a:solidFill>
                <a:cs typeface="B Lotus" panose="00000400000000000000" pitchFamily="2" charset="-78"/>
              </a:rPr>
              <a:t>بين</a:t>
            </a:r>
            <a:r>
              <a:rPr lang="fa-IR" altLang="en-US" sz="2200" b="1" dirty="0" smtClean="0">
                <a:solidFill>
                  <a:srgbClr val="0000FF"/>
                </a:solidFill>
                <a:cs typeface="B Lotus" panose="00000400000000000000" pitchFamily="2" charset="-78"/>
              </a:rPr>
              <a:t> </a:t>
            </a:r>
            <a:r>
              <a:rPr lang="fa-IR" altLang="en-US" sz="2200" b="1" dirty="0" err="1" smtClean="0">
                <a:solidFill>
                  <a:srgbClr val="0000FF"/>
                </a:solidFill>
                <a:cs typeface="B Lotus" panose="00000400000000000000" pitchFamily="2" charset="-78"/>
              </a:rPr>
              <a:t>كودكاني</a:t>
            </a:r>
            <a:r>
              <a:rPr lang="fa-IR" altLang="en-US" sz="2200" b="1" dirty="0" smtClean="0">
                <a:solidFill>
                  <a:srgbClr val="0000FF"/>
                </a:solidFill>
                <a:cs typeface="B Lotus" panose="00000400000000000000" pitchFamily="2" charset="-78"/>
              </a:rPr>
              <a:t> </a:t>
            </a:r>
            <a:r>
              <a:rPr lang="fa-IR" altLang="en-US" sz="2200" b="1" dirty="0" err="1" smtClean="0">
                <a:solidFill>
                  <a:srgbClr val="0000FF"/>
                </a:solidFill>
                <a:cs typeface="B Lotus" panose="00000400000000000000" pitchFamily="2" charset="-78"/>
              </a:rPr>
              <a:t>كه</a:t>
            </a:r>
            <a:r>
              <a:rPr lang="fa-IR" altLang="en-US" sz="2200" b="1" dirty="0" smtClean="0">
                <a:solidFill>
                  <a:srgbClr val="0000FF"/>
                </a:solidFill>
                <a:cs typeface="B Lotus" panose="00000400000000000000" pitchFamily="2" charset="-78"/>
              </a:rPr>
              <a:t> دچار </a:t>
            </a:r>
            <a:r>
              <a:rPr lang="fa-IR" altLang="en-US" sz="2200" b="1" dirty="0" err="1" smtClean="0">
                <a:solidFill>
                  <a:srgbClr val="0000FF"/>
                </a:solidFill>
                <a:cs typeface="B Lotus" panose="00000400000000000000" pitchFamily="2" charset="-78"/>
              </a:rPr>
              <a:t>سوختگي</a:t>
            </a:r>
            <a:r>
              <a:rPr lang="fa-IR" altLang="en-US" sz="2200" b="1" dirty="0" smtClean="0">
                <a:solidFill>
                  <a:srgbClr val="0000FF"/>
                </a:solidFill>
                <a:cs typeface="B Lotus" panose="00000400000000000000" pitchFamily="2" charset="-78"/>
              </a:rPr>
              <a:t> </a:t>
            </a:r>
            <a:r>
              <a:rPr lang="fa-IR" altLang="en-US" sz="2200" b="1" dirty="0" err="1" smtClean="0">
                <a:solidFill>
                  <a:srgbClr val="0000FF"/>
                </a:solidFill>
                <a:cs typeface="B Lotus" panose="00000400000000000000" pitchFamily="2" charset="-78"/>
              </a:rPr>
              <a:t>شده‌اند</a:t>
            </a:r>
            <a:r>
              <a:rPr lang="fa-IR" altLang="en-US" sz="2200" b="1" dirty="0" smtClean="0">
                <a:solidFill>
                  <a:srgbClr val="0000FF"/>
                </a:solidFill>
                <a:cs typeface="B Lotus" panose="00000400000000000000" pitchFamily="2" charset="-78"/>
              </a:rPr>
              <a:t>، 8 درصد افراد با </a:t>
            </a:r>
            <a:r>
              <a:rPr lang="fa-IR" altLang="en-US" sz="2200" b="1" dirty="0" err="1" smtClean="0">
                <a:solidFill>
                  <a:srgbClr val="0000FF"/>
                </a:solidFill>
                <a:cs typeface="B Lotus" panose="00000400000000000000" pitchFamily="2" charset="-78"/>
              </a:rPr>
              <a:t>ناتواني‌هاي</a:t>
            </a:r>
            <a:r>
              <a:rPr lang="fa-IR" altLang="en-US" sz="2200" b="1" dirty="0" smtClean="0">
                <a:solidFill>
                  <a:srgbClr val="0000FF"/>
                </a:solidFill>
                <a:cs typeface="B Lotus" panose="00000400000000000000" pitchFamily="2" charset="-78"/>
              </a:rPr>
              <a:t> </a:t>
            </a:r>
            <a:r>
              <a:rPr lang="fa-IR" altLang="en-US" sz="2200" b="1" dirty="0" err="1" smtClean="0">
                <a:solidFill>
                  <a:srgbClr val="0000FF"/>
                </a:solidFill>
                <a:cs typeface="B Lotus" panose="00000400000000000000" pitchFamily="2" charset="-78"/>
              </a:rPr>
              <a:t>دايم</a:t>
            </a:r>
            <a:r>
              <a:rPr lang="fa-IR" altLang="en-US" sz="2200" b="1" dirty="0" smtClean="0">
                <a:solidFill>
                  <a:srgbClr val="0000FF"/>
                </a:solidFill>
                <a:cs typeface="B Lotus" panose="00000400000000000000" pitchFamily="2" charset="-78"/>
              </a:rPr>
              <a:t> به </a:t>
            </a:r>
            <a:r>
              <a:rPr lang="fa-IR" altLang="en-US" sz="2200" b="1" dirty="0" err="1" smtClean="0">
                <a:solidFill>
                  <a:srgbClr val="0000FF"/>
                </a:solidFill>
                <a:cs typeface="B Lotus" panose="00000400000000000000" pitchFamily="2" charset="-78"/>
              </a:rPr>
              <a:t>زندگي</a:t>
            </a:r>
            <a:r>
              <a:rPr lang="fa-IR" altLang="en-US" sz="2200" b="1" dirty="0" smtClean="0">
                <a:solidFill>
                  <a:srgbClr val="0000FF"/>
                </a:solidFill>
                <a:cs typeface="B Lotus" panose="00000400000000000000" pitchFamily="2" charset="-78"/>
              </a:rPr>
              <a:t> </a:t>
            </a:r>
            <a:r>
              <a:rPr lang="fa-IR" altLang="en-US" sz="2200" b="1" dirty="0" err="1" smtClean="0">
                <a:solidFill>
                  <a:srgbClr val="0000FF"/>
                </a:solidFill>
                <a:cs typeface="B Lotus" panose="00000400000000000000" pitchFamily="2" charset="-78"/>
              </a:rPr>
              <a:t>برمي‌گردند</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اين</a:t>
            </a:r>
            <a:r>
              <a:rPr lang="fa-IR" altLang="en-US" sz="2200" b="1" dirty="0" smtClean="0">
                <a:cs typeface="B Lotus" panose="00000400000000000000" pitchFamily="2" charset="-78"/>
              </a:rPr>
              <a:t> در </a:t>
            </a:r>
            <a:r>
              <a:rPr lang="fa-IR" altLang="en-US" sz="2200" b="1" dirty="0" err="1" smtClean="0">
                <a:cs typeface="B Lotus" panose="00000400000000000000" pitchFamily="2" charset="-78"/>
              </a:rPr>
              <a:t>حالي</a:t>
            </a:r>
            <a:r>
              <a:rPr lang="fa-IR" altLang="en-US" sz="2200" b="1" dirty="0" smtClean="0">
                <a:cs typeface="B Lotus" panose="00000400000000000000" pitchFamily="2" charset="-78"/>
              </a:rPr>
              <a:t> است </a:t>
            </a:r>
            <a:r>
              <a:rPr lang="fa-IR" altLang="en-US" sz="2200" b="1" dirty="0" err="1" smtClean="0">
                <a:cs typeface="B Lotus" panose="00000400000000000000" pitchFamily="2" charset="-78"/>
              </a:rPr>
              <a:t>كه</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ميزان</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معلوليت</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كودکان</a:t>
            </a:r>
            <a:r>
              <a:rPr lang="fa-IR" altLang="en-US" sz="2200" b="1" dirty="0" smtClean="0">
                <a:cs typeface="B Lotus" panose="00000400000000000000" pitchFamily="2" charset="-78"/>
              </a:rPr>
              <a:t> دچار حوادث ترافیکی به مراتب </a:t>
            </a:r>
            <a:r>
              <a:rPr lang="fa-IR" altLang="en-US" sz="2200" b="1" dirty="0" err="1" smtClean="0">
                <a:cs typeface="B Lotus" panose="00000400000000000000" pitchFamily="2" charset="-78"/>
              </a:rPr>
              <a:t>بيشتر</a:t>
            </a:r>
            <a:r>
              <a:rPr lang="fa-IR" altLang="en-US" sz="2200" b="1" dirty="0" smtClean="0">
                <a:cs typeface="B Lotus" panose="00000400000000000000" pitchFamily="2" charset="-78"/>
              </a:rPr>
              <a:t> است. </a:t>
            </a:r>
            <a:endParaRPr lang="en-US" altLang="en-US" sz="2200" b="1" dirty="0" smtClean="0">
              <a:solidFill>
                <a:srgbClr val="0000FF"/>
              </a:solidFill>
              <a:cs typeface="B Lotus" panose="00000400000000000000" pitchFamily="2" charset="-78"/>
            </a:endParaRPr>
          </a:p>
          <a:p>
            <a:pPr algn="justLow"/>
            <a:r>
              <a:rPr lang="fa-IR" altLang="en-US" sz="2200" b="1" dirty="0" smtClean="0">
                <a:solidFill>
                  <a:srgbClr val="0000FF"/>
                </a:solidFill>
                <a:cs typeface="B Lotus" panose="00000400000000000000" pitchFamily="2" charset="-78"/>
              </a:rPr>
              <a:t>کودکان </a:t>
            </a:r>
            <a:r>
              <a:rPr lang="fa-IR" altLang="en-US" sz="2200" b="1" dirty="0" err="1" smtClean="0">
                <a:solidFill>
                  <a:srgbClr val="0000FF"/>
                </a:solidFill>
                <a:cs typeface="B Lotus" panose="00000400000000000000" pitchFamily="2" charset="-78"/>
              </a:rPr>
              <a:t>خردسالي</a:t>
            </a:r>
            <a:r>
              <a:rPr lang="fa-IR" altLang="en-US" sz="2200" b="1" dirty="0" smtClean="0">
                <a:solidFill>
                  <a:srgbClr val="0000FF"/>
                </a:solidFill>
                <a:cs typeface="B Lotus" panose="00000400000000000000" pitchFamily="2" charset="-78"/>
              </a:rPr>
              <a:t> </a:t>
            </a:r>
            <a:r>
              <a:rPr lang="fa-IR" altLang="en-US" sz="2200" b="1" dirty="0" err="1" smtClean="0">
                <a:solidFill>
                  <a:srgbClr val="0000FF"/>
                </a:solidFill>
                <a:cs typeface="B Lotus" panose="00000400000000000000" pitchFamily="2" charset="-78"/>
              </a:rPr>
              <a:t>كه</a:t>
            </a:r>
            <a:r>
              <a:rPr lang="fa-IR" altLang="en-US" sz="2200" b="1" dirty="0" smtClean="0">
                <a:solidFill>
                  <a:srgbClr val="0000FF"/>
                </a:solidFill>
                <a:cs typeface="B Lotus" panose="00000400000000000000" pitchFamily="2" charset="-78"/>
              </a:rPr>
              <a:t> از حوادث بزرگ جان سالم به در </a:t>
            </a:r>
            <a:r>
              <a:rPr lang="fa-IR" altLang="en-US" sz="2200" b="1" dirty="0" err="1" smtClean="0">
                <a:solidFill>
                  <a:srgbClr val="0000FF"/>
                </a:solidFill>
                <a:cs typeface="B Lotus" panose="00000400000000000000" pitchFamily="2" charset="-78"/>
              </a:rPr>
              <a:t>مي‌برند</a:t>
            </a:r>
            <a:r>
              <a:rPr lang="fa-IR" altLang="en-US" sz="2200" b="1" dirty="0" smtClean="0">
                <a:solidFill>
                  <a:srgbClr val="0000FF"/>
                </a:solidFill>
                <a:cs typeface="B Lotus" panose="00000400000000000000" pitchFamily="2" charset="-78"/>
              </a:rPr>
              <a:t>، اغلب دچار </a:t>
            </a:r>
            <a:r>
              <a:rPr lang="fa-IR" altLang="en-US" sz="2200" b="1" dirty="0" err="1" smtClean="0">
                <a:solidFill>
                  <a:srgbClr val="0000FF"/>
                </a:solidFill>
                <a:cs typeface="B Lotus" panose="00000400000000000000" pitchFamily="2" charset="-78"/>
              </a:rPr>
              <a:t>معلوليت‌هايي</a:t>
            </a:r>
            <a:r>
              <a:rPr lang="fa-IR" altLang="en-US" sz="2200" b="1" dirty="0" smtClean="0">
                <a:solidFill>
                  <a:srgbClr val="0000FF"/>
                </a:solidFill>
                <a:cs typeface="B Lotus" panose="00000400000000000000" pitchFamily="2" charset="-78"/>
              </a:rPr>
              <a:t> می شوند که آثار سویی را علاوه بر خود آنها، به خانواده و </a:t>
            </a:r>
            <a:r>
              <a:rPr lang="fa-IR" altLang="en-US" sz="2200" b="1" dirty="0" err="1" smtClean="0">
                <a:solidFill>
                  <a:srgbClr val="0000FF"/>
                </a:solidFill>
                <a:cs typeface="B Lotus" panose="00000400000000000000" pitchFamily="2" charset="-78"/>
              </a:rPr>
              <a:t>اطرافيان</a:t>
            </a:r>
            <a:r>
              <a:rPr lang="fa-IR" altLang="en-US" sz="2200" b="1" dirty="0" smtClean="0">
                <a:solidFill>
                  <a:srgbClr val="0000FF"/>
                </a:solidFill>
                <a:cs typeface="B Lotus" panose="00000400000000000000" pitchFamily="2" charset="-78"/>
              </a:rPr>
              <a:t> شان </a:t>
            </a:r>
            <a:r>
              <a:rPr lang="fa-IR" altLang="en-US" sz="2200" b="1" dirty="0" err="1" smtClean="0">
                <a:solidFill>
                  <a:srgbClr val="0000FF"/>
                </a:solidFill>
                <a:cs typeface="B Lotus" panose="00000400000000000000" pitchFamily="2" charset="-78"/>
              </a:rPr>
              <a:t>تحميل</a:t>
            </a:r>
            <a:r>
              <a:rPr lang="fa-IR" altLang="en-US" sz="2200" b="1" dirty="0" smtClean="0">
                <a:solidFill>
                  <a:srgbClr val="0000FF"/>
                </a:solidFill>
                <a:cs typeface="B Lotus" panose="00000400000000000000" pitchFamily="2" charset="-78"/>
              </a:rPr>
              <a:t> </a:t>
            </a:r>
            <a:r>
              <a:rPr lang="fa-IR" altLang="en-US" sz="2200" b="1" dirty="0" err="1" smtClean="0">
                <a:solidFill>
                  <a:srgbClr val="0000FF"/>
                </a:solidFill>
                <a:cs typeface="B Lotus" panose="00000400000000000000" pitchFamily="2" charset="-78"/>
              </a:rPr>
              <a:t>مي‌كند</a:t>
            </a:r>
            <a:r>
              <a:rPr lang="fa-IR" altLang="en-US" sz="2200" b="1" dirty="0" smtClean="0">
                <a:solidFill>
                  <a:srgbClr val="0000FF"/>
                </a:solidFill>
                <a:cs typeface="B Lotus" panose="00000400000000000000" pitchFamily="2" charset="-78"/>
              </a:rPr>
              <a:t>. چنین </a:t>
            </a:r>
            <a:r>
              <a:rPr lang="fa-IR" altLang="en-US" sz="2200" b="1" dirty="0" err="1" smtClean="0">
                <a:solidFill>
                  <a:srgbClr val="0000FF"/>
                </a:solidFill>
                <a:cs typeface="B Lotus" panose="00000400000000000000" pitchFamily="2" charset="-78"/>
              </a:rPr>
              <a:t>ناتواني‌ها</a:t>
            </a:r>
            <a:r>
              <a:rPr lang="fa-IR" altLang="en-US" sz="2200" b="1" dirty="0" smtClean="0">
                <a:solidFill>
                  <a:srgbClr val="0000FF"/>
                </a:solidFill>
                <a:cs typeface="B Lotus" panose="00000400000000000000" pitchFamily="2" charset="-78"/>
              </a:rPr>
              <a:t> و </a:t>
            </a:r>
            <a:r>
              <a:rPr lang="fa-IR" altLang="en-US" sz="2200" b="1" dirty="0" err="1" smtClean="0">
                <a:solidFill>
                  <a:srgbClr val="0000FF"/>
                </a:solidFill>
                <a:cs typeface="B Lotus" panose="00000400000000000000" pitchFamily="2" charset="-78"/>
              </a:rPr>
              <a:t>معلوليت‌هایی</a:t>
            </a:r>
            <a:r>
              <a:rPr lang="fa-IR" altLang="en-US" sz="2200" b="1" dirty="0" smtClean="0">
                <a:solidFill>
                  <a:srgbClr val="0000FF"/>
                </a:solidFill>
                <a:cs typeface="B Lotus" panose="00000400000000000000" pitchFamily="2" charset="-78"/>
              </a:rPr>
              <a:t> </a:t>
            </a:r>
            <a:r>
              <a:rPr lang="fa-IR" altLang="en-US" sz="2200" b="1" dirty="0" err="1" smtClean="0">
                <a:solidFill>
                  <a:srgbClr val="0000FF"/>
                </a:solidFill>
                <a:cs typeface="B Lotus" panose="00000400000000000000" pitchFamily="2" charset="-78"/>
              </a:rPr>
              <a:t>مي‌تواند</a:t>
            </a:r>
            <a:r>
              <a:rPr lang="fa-IR" altLang="en-US" sz="2200" b="1" dirty="0" smtClean="0">
                <a:solidFill>
                  <a:srgbClr val="0000FF"/>
                </a:solidFill>
                <a:cs typeface="B Lotus" panose="00000400000000000000" pitchFamily="2" charset="-78"/>
              </a:rPr>
              <a:t> </a:t>
            </a:r>
            <a:r>
              <a:rPr lang="fa-IR" altLang="en-US" sz="2200" b="1" dirty="0" err="1" smtClean="0">
                <a:solidFill>
                  <a:srgbClr val="0000FF"/>
                </a:solidFill>
                <a:cs typeface="B Lotus" panose="00000400000000000000" pitchFamily="2" charset="-78"/>
              </a:rPr>
              <a:t>فيزيكي</a:t>
            </a:r>
            <a:r>
              <a:rPr lang="fa-IR" altLang="en-US" sz="2200" b="1" dirty="0" smtClean="0">
                <a:solidFill>
                  <a:srgbClr val="0000FF"/>
                </a:solidFill>
                <a:cs typeface="B Lotus" panose="00000400000000000000" pitchFamily="2" charset="-78"/>
              </a:rPr>
              <a:t>، </a:t>
            </a:r>
            <a:r>
              <a:rPr lang="fa-IR" altLang="en-US" sz="2200" b="1" dirty="0" err="1" smtClean="0">
                <a:solidFill>
                  <a:srgbClr val="0000FF"/>
                </a:solidFill>
                <a:cs typeface="B Lotus" panose="00000400000000000000" pitchFamily="2" charset="-78"/>
              </a:rPr>
              <a:t>ذهني</a:t>
            </a:r>
            <a:r>
              <a:rPr lang="fa-IR" altLang="en-US" sz="2200" b="1" dirty="0" smtClean="0">
                <a:solidFill>
                  <a:srgbClr val="0000FF"/>
                </a:solidFill>
                <a:cs typeface="B Lotus" panose="00000400000000000000" pitchFamily="2" charset="-78"/>
              </a:rPr>
              <a:t> </a:t>
            </a:r>
            <a:r>
              <a:rPr lang="fa-IR" altLang="en-US" sz="2200" b="1" dirty="0" err="1" smtClean="0">
                <a:solidFill>
                  <a:srgbClr val="0000FF"/>
                </a:solidFill>
                <a:cs typeface="B Lotus" panose="00000400000000000000" pitchFamily="2" charset="-78"/>
              </a:rPr>
              <a:t>يا</a:t>
            </a:r>
            <a:r>
              <a:rPr lang="fa-IR" altLang="en-US" sz="2200" b="1" dirty="0" smtClean="0">
                <a:solidFill>
                  <a:srgbClr val="0000FF"/>
                </a:solidFill>
                <a:cs typeface="B Lotus" panose="00000400000000000000" pitchFamily="2" charset="-78"/>
              </a:rPr>
              <a:t> </a:t>
            </a:r>
            <a:r>
              <a:rPr lang="fa-IR" altLang="en-US" sz="2200" b="1" dirty="0" err="1" smtClean="0">
                <a:solidFill>
                  <a:srgbClr val="0000FF"/>
                </a:solidFill>
                <a:cs typeface="B Lotus" panose="00000400000000000000" pitchFamily="2" charset="-78"/>
              </a:rPr>
              <a:t>رواني</a:t>
            </a:r>
            <a:r>
              <a:rPr lang="fa-IR" altLang="en-US" sz="2200" b="1" dirty="0" smtClean="0">
                <a:solidFill>
                  <a:srgbClr val="0000FF"/>
                </a:solidFill>
                <a:cs typeface="B Lotus" panose="00000400000000000000" pitchFamily="2" charset="-78"/>
              </a:rPr>
              <a:t> باشد</a:t>
            </a:r>
            <a:r>
              <a:rPr lang="fa-IR" altLang="en-US" sz="2200" b="1" dirty="0" smtClean="0">
                <a:cs typeface="B Lotus" panose="00000400000000000000" pitchFamily="2" charset="-78"/>
              </a:rPr>
              <a:t>. برخی از این </a:t>
            </a:r>
            <a:r>
              <a:rPr lang="fa-IR" altLang="en-US" sz="2200" b="1" dirty="0" err="1" smtClean="0">
                <a:cs typeface="B Lotus" panose="00000400000000000000" pitchFamily="2" charset="-78"/>
              </a:rPr>
              <a:t>مشكلات</a:t>
            </a:r>
            <a:r>
              <a:rPr lang="fa-IR" altLang="en-US" sz="2200" b="1" dirty="0" smtClean="0">
                <a:cs typeface="B Lotus" panose="00000400000000000000" pitchFamily="2" charset="-78"/>
              </a:rPr>
              <a:t> تا </a:t>
            </a:r>
            <a:r>
              <a:rPr lang="fa-IR" altLang="en-US" sz="2200" b="1" dirty="0" err="1" smtClean="0">
                <a:cs typeface="B Lotus" panose="00000400000000000000" pitchFamily="2" charset="-78"/>
              </a:rPr>
              <a:t>سال‌ها</a:t>
            </a:r>
            <a:r>
              <a:rPr lang="fa-IR" altLang="en-US" sz="2200" b="1" dirty="0" smtClean="0">
                <a:cs typeface="B Lotus" panose="00000400000000000000" pitchFamily="2" charset="-78"/>
              </a:rPr>
              <a:t> بعد از حادثه ادامه می یابد </a:t>
            </a:r>
            <a:r>
              <a:rPr lang="fa-IR" altLang="en-US" sz="2200" b="1" dirty="0" err="1" smtClean="0">
                <a:cs typeface="B Lotus" panose="00000400000000000000" pitchFamily="2" charset="-78"/>
              </a:rPr>
              <a:t>كه</a:t>
            </a:r>
            <a:r>
              <a:rPr lang="fa-IR" altLang="en-US" sz="2200" b="1" dirty="0" smtClean="0">
                <a:cs typeface="B Lotus" panose="00000400000000000000" pitchFamily="2" charset="-78"/>
              </a:rPr>
              <a:t> می تواند شامل عدم </a:t>
            </a:r>
            <a:r>
              <a:rPr lang="fa-IR" altLang="en-US" sz="2200" b="1" dirty="0" err="1" smtClean="0">
                <a:cs typeface="B Lotus" panose="00000400000000000000" pitchFamily="2" charset="-78"/>
              </a:rPr>
              <a:t>توانايي</a:t>
            </a:r>
            <a:r>
              <a:rPr lang="fa-IR" altLang="en-US" sz="2200" b="1" dirty="0" smtClean="0">
                <a:cs typeface="B Lotus" panose="00000400000000000000" pitchFamily="2" charset="-78"/>
              </a:rPr>
              <a:t> ادامه </a:t>
            </a:r>
            <a:r>
              <a:rPr lang="fa-IR" altLang="en-US" sz="2200" b="1" dirty="0" err="1" smtClean="0">
                <a:cs typeface="B Lotus" panose="00000400000000000000" pitchFamily="2" charset="-78"/>
              </a:rPr>
              <a:t>تحصيل</a:t>
            </a:r>
            <a:r>
              <a:rPr lang="fa-IR" altLang="en-US" sz="2200" b="1" dirty="0" smtClean="0">
                <a:cs typeface="B Lotus" panose="00000400000000000000" pitchFamily="2" charset="-78"/>
              </a:rPr>
              <a:t> و </a:t>
            </a:r>
            <a:r>
              <a:rPr lang="fa-IR" altLang="en-US" sz="2200" b="1" dirty="0" err="1" smtClean="0">
                <a:cs typeface="B Lotus" panose="00000400000000000000" pitchFamily="2" charset="-78"/>
              </a:rPr>
              <a:t>يافتن</a:t>
            </a:r>
            <a:r>
              <a:rPr lang="fa-IR" altLang="en-US" sz="2200" b="1" dirty="0" smtClean="0">
                <a:cs typeface="B Lotus" panose="00000400000000000000" pitchFamily="2" charset="-78"/>
              </a:rPr>
              <a:t> شغل مناسب </a:t>
            </a:r>
            <a:r>
              <a:rPr lang="fa-IR" altLang="en-US" sz="2200" b="1" dirty="0" err="1" smtClean="0">
                <a:cs typeface="B Lotus" panose="00000400000000000000" pitchFamily="2" charset="-78"/>
              </a:rPr>
              <a:t>يا</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شركت</a:t>
            </a:r>
            <a:r>
              <a:rPr lang="fa-IR" altLang="en-US" sz="2200" b="1" dirty="0" smtClean="0">
                <a:cs typeface="B Lotus" panose="00000400000000000000" pitchFamily="2" charset="-78"/>
              </a:rPr>
              <a:t> در </a:t>
            </a:r>
            <a:r>
              <a:rPr lang="fa-IR" altLang="en-US" sz="2200" b="1" dirty="0" err="1" smtClean="0">
                <a:cs typeface="B Lotus" panose="00000400000000000000" pitchFamily="2" charset="-78"/>
              </a:rPr>
              <a:t>يك</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زندگي</a:t>
            </a:r>
            <a:r>
              <a:rPr lang="fa-IR" altLang="en-US" sz="2200" b="1" dirty="0" smtClean="0">
                <a:cs typeface="B Lotus" panose="00000400000000000000" pitchFamily="2" charset="-78"/>
              </a:rPr>
              <a:t> فعال </a:t>
            </a:r>
            <a:r>
              <a:rPr lang="fa-IR" altLang="en-US" sz="2200" b="1" dirty="0" err="1" smtClean="0">
                <a:cs typeface="B Lotus" panose="00000400000000000000" pitchFamily="2" charset="-78"/>
              </a:rPr>
              <a:t>اجتماعي</a:t>
            </a:r>
            <a:r>
              <a:rPr lang="fa-IR" altLang="en-US" sz="2200" b="1" dirty="0" smtClean="0">
                <a:cs typeface="B Lotus" panose="00000400000000000000" pitchFamily="2" charset="-78"/>
              </a:rPr>
              <a:t> باشد. </a:t>
            </a:r>
            <a:r>
              <a:rPr lang="fa-IR" altLang="en-US" sz="2200" b="1" dirty="0" err="1" smtClean="0">
                <a:cs typeface="B Lotus" panose="00000400000000000000" pitchFamily="2" charset="-78"/>
              </a:rPr>
              <a:t>مشكلات</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ديگري</a:t>
            </a:r>
            <a:r>
              <a:rPr lang="fa-IR" altLang="en-US" sz="2200" b="1" dirty="0" smtClean="0">
                <a:cs typeface="B Lotus" panose="00000400000000000000" pitchFamily="2" charset="-78"/>
              </a:rPr>
              <a:t> از جمله </a:t>
            </a:r>
            <a:r>
              <a:rPr lang="fa-IR" altLang="en-US" sz="2200" b="1" dirty="0" err="1" smtClean="0">
                <a:cs typeface="B Lotus" panose="00000400000000000000" pitchFamily="2" charset="-78"/>
              </a:rPr>
              <a:t>دردهاي</a:t>
            </a:r>
            <a:r>
              <a:rPr lang="fa-IR" altLang="en-US" sz="2200" b="1" dirty="0" smtClean="0">
                <a:cs typeface="B Lotus" panose="00000400000000000000" pitchFamily="2" charset="-78"/>
              </a:rPr>
              <a:t> مزمن و </a:t>
            </a:r>
            <a:r>
              <a:rPr lang="fa-IR" altLang="en-US" sz="2200" b="1" dirty="0" err="1" smtClean="0">
                <a:cs typeface="B Lotus" panose="00000400000000000000" pitchFamily="2" charset="-78"/>
              </a:rPr>
              <a:t>هميشگي</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نيز</a:t>
            </a:r>
            <a:r>
              <a:rPr lang="fa-IR" altLang="en-US" sz="2200" b="1" dirty="0" smtClean="0">
                <a:cs typeface="B Lotus" panose="00000400000000000000" pitchFamily="2" charset="-78"/>
              </a:rPr>
              <a:t> وجود خواهد داشت. گاه نیز </a:t>
            </a:r>
            <a:r>
              <a:rPr lang="fa-IR" altLang="en-US" sz="2200" b="1" dirty="0" err="1" smtClean="0">
                <a:cs typeface="B Lotus" panose="00000400000000000000" pitchFamily="2" charset="-78"/>
              </a:rPr>
              <a:t>حمايت</a:t>
            </a:r>
            <a:r>
              <a:rPr lang="fa-IR" altLang="en-US" sz="2200" b="1" dirty="0" smtClean="0">
                <a:cs typeface="B Lotus" panose="00000400000000000000" pitchFamily="2" charset="-78"/>
              </a:rPr>
              <a:t> و مراقبت </a:t>
            </a:r>
            <a:r>
              <a:rPr lang="fa-IR" altLang="en-US" sz="2200" b="1" dirty="0" err="1" smtClean="0">
                <a:cs typeface="B Lotus" panose="00000400000000000000" pitchFamily="2" charset="-78"/>
              </a:rPr>
              <a:t>اعضاي</a:t>
            </a:r>
            <a:r>
              <a:rPr lang="fa-IR" altLang="en-US" sz="2200" b="1" dirty="0" smtClean="0">
                <a:cs typeface="B Lotus" panose="00000400000000000000" pitchFamily="2" charset="-78"/>
              </a:rPr>
              <a:t> خانواده و دوستان از چنین </a:t>
            </a:r>
            <a:r>
              <a:rPr lang="fa-IR" altLang="en-US" sz="2200" b="1" dirty="0" err="1" smtClean="0">
                <a:cs typeface="B Lotus" panose="00000400000000000000" pitchFamily="2" charset="-78"/>
              </a:rPr>
              <a:t>كودكانی</a:t>
            </a:r>
            <a:r>
              <a:rPr lang="fa-IR" altLang="en-US" sz="2200" b="1" dirty="0" smtClean="0">
                <a:cs typeface="B Lotus" panose="00000400000000000000" pitchFamily="2" charset="-78"/>
              </a:rPr>
              <a:t> دچار اختلال </a:t>
            </a:r>
            <a:r>
              <a:rPr lang="fa-IR" altLang="en-US" sz="2200" b="1" dirty="0" err="1" smtClean="0">
                <a:cs typeface="B Lotus" panose="00000400000000000000" pitchFamily="2" charset="-78"/>
              </a:rPr>
              <a:t>مي‌شود</a:t>
            </a:r>
            <a:r>
              <a:rPr lang="fa-IR" altLang="en-US" sz="2200" b="1" dirty="0" smtClean="0">
                <a:cs typeface="B Lotus" panose="00000400000000000000" pitchFamily="2" charset="-78"/>
              </a:rPr>
              <a:t>. </a:t>
            </a:r>
            <a:endParaRPr lang="en-US" altLang="en-US" sz="2200" b="1" dirty="0" smtClean="0">
              <a:cs typeface="B Lotus" panose="00000400000000000000" pitchFamily="2" charset="-78"/>
            </a:endParaRPr>
          </a:p>
          <a:p>
            <a:endParaRPr lang="fa-IR" altLang="en-US" dirty="0" smtClean="0"/>
          </a:p>
        </p:txBody>
      </p:sp>
    </p:spTree>
    <p:extLst>
      <p:ext uri="{BB962C8B-B14F-4D97-AF65-F5344CB8AC3E}">
        <p14:creationId xmlns:p14="http://schemas.microsoft.com/office/powerpoint/2010/main" val="18583990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98946"/>
            <a:ext cx="8229600" cy="737766"/>
          </a:xfrm>
        </p:spPr>
        <p:txBody>
          <a:bodyPr>
            <a:normAutofit/>
          </a:bodyPr>
          <a:lstStyle/>
          <a:p>
            <a:r>
              <a:rPr lang="fa-IR" altLang="en-US" sz="3600" b="1" dirty="0" smtClean="0"/>
              <a:t>  </a:t>
            </a:r>
            <a:r>
              <a:rPr lang="fa-IR" altLang="en-US" sz="2800" b="1" dirty="0" smtClean="0">
                <a:solidFill>
                  <a:srgbClr val="C00000"/>
                </a:solidFill>
                <a:cs typeface="B Titr" panose="00000700000000000000" pitchFamily="2" charset="-78"/>
              </a:rPr>
              <a:t> </a:t>
            </a:r>
            <a:r>
              <a:rPr lang="fa-IR" altLang="en-US" sz="2800" b="1" dirty="0" err="1" smtClean="0">
                <a:solidFill>
                  <a:srgbClr val="C00000"/>
                </a:solidFill>
                <a:cs typeface="B Titr" panose="00000700000000000000" pitchFamily="2" charset="-78"/>
              </a:rPr>
              <a:t>كودك</a:t>
            </a:r>
            <a:r>
              <a:rPr lang="fa-IR" altLang="en-US" sz="2800" b="1" dirty="0" smtClean="0">
                <a:solidFill>
                  <a:srgbClr val="C00000"/>
                </a:solidFill>
                <a:cs typeface="B Titr" panose="00000700000000000000" pitchFamily="2" charset="-78"/>
              </a:rPr>
              <a:t> بزرگسال </a:t>
            </a:r>
            <a:r>
              <a:rPr lang="fa-IR" altLang="en-US" sz="2800" b="1" dirty="0" err="1" smtClean="0">
                <a:solidFill>
                  <a:srgbClr val="C00000"/>
                </a:solidFill>
                <a:cs typeface="B Titr" panose="00000700000000000000" pitchFamily="2" charset="-78"/>
              </a:rPr>
              <a:t>كوچك</a:t>
            </a:r>
            <a:r>
              <a:rPr lang="fa-IR" altLang="en-US" sz="2800" b="1" dirty="0" smtClean="0">
                <a:solidFill>
                  <a:srgbClr val="C00000"/>
                </a:solidFill>
                <a:cs typeface="B Titr" panose="00000700000000000000" pitchFamily="2" charset="-78"/>
              </a:rPr>
              <a:t> </a:t>
            </a:r>
            <a:r>
              <a:rPr lang="fa-IR" altLang="en-US" sz="2800" b="1" dirty="0" err="1" smtClean="0">
                <a:solidFill>
                  <a:srgbClr val="C00000"/>
                </a:solidFill>
                <a:cs typeface="B Titr" panose="00000700000000000000" pitchFamily="2" charset="-78"/>
              </a:rPr>
              <a:t>نيست</a:t>
            </a:r>
            <a:endParaRPr lang="fa-IR" altLang="en-US" sz="2800" dirty="0" smtClean="0">
              <a:solidFill>
                <a:srgbClr val="C00000"/>
              </a:solidFill>
              <a:cs typeface="B Titr" panose="00000700000000000000" pitchFamily="2" charset="-78"/>
            </a:endParaRPr>
          </a:p>
        </p:txBody>
      </p:sp>
      <p:sp>
        <p:nvSpPr>
          <p:cNvPr id="26627" name="Content Placeholder 2"/>
          <p:cNvSpPr>
            <a:spLocks noGrp="1"/>
          </p:cNvSpPr>
          <p:nvPr>
            <p:ph idx="1"/>
          </p:nvPr>
        </p:nvSpPr>
        <p:spPr>
          <a:xfrm>
            <a:off x="457200" y="980728"/>
            <a:ext cx="8229600" cy="5487888"/>
          </a:xfrm>
        </p:spPr>
        <p:txBody>
          <a:bodyPr>
            <a:normAutofit/>
          </a:bodyPr>
          <a:lstStyle/>
          <a:p>
            <a:pPr algn="justLow"/>
            <a:r>
              <a:rPr lang="fa-IR" altLang="en-US" sz="2400" b="1" dirty="0" err="1" smtClean="0">
                <a:cs typeface="B Lotus" panose="00000400000000000000" pitchFamily="2" charset="-78"/>
              </a:rPr>
              <a:t>توانايي‌هاي</a:t>
            </a:r>
            <a:r>
              <a:rPr lang="fa-IR" altLang="en-US" sz="2400" b="1" dirty="0" smtClean="0">
                <a:cs typeface="B Lotus" panose="00000400000000000000" pitchFamily="2" charset="-78"/>
              </a:rPr>
              <a:t> جسمی و ذهنی، میزان </a:t>
            </a:r>
            <a:r>
              <a:rPr lang="fa-IR" altLang="en-US" sz="2400" b="1" dirty="0" err="1" smtClean="0">
                <a:cs typeface="B Lotus" panose="00000400000000000000" pitchFamily="2" charset="-78"/>
              </a:rPr>
              <a:t>وابستگي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فعاليت‌ها</a:t>
            </a:r>
            <a:r>
              <a:rPr lang="fa-IR" altLang="en-US" sz="2400" b="1" dirty="0" smtClean="0">
                <a:cs typeface="B Lotus" panose="00000400000000000000" pitchFamily="2" charset="-78"/>
              </a:rPr>
              <a:t> و </a:t>
            </a:r>
            <a:r>
              <a:rPr lang="fa-IR" altLang="en-US" sz="2400" b="1" dirty="0" err="1" smtClean="0">
                <a:cs typeface="B Lotus" panose="00000400000000000000" pitchFamily="2" charset="-78"/>
              </a:rPr>
              <a:t>رفتارهاي</a:t>
            </a:r>
            <a:r>
              <a:rPr lang="fa-IR" altLang="en-US" sz="2400" b="1" dirty="0" smtClean="0">
                <a:cs typeface="B Lotus" panose="00000400000000000000" pitchFamily="2" charset="-78"/>
              </a:rPr>
              <a:t> پرخطر، </a:t>
            </a:r>
            <a:r>
              <a:rPr lang="fa-IR" altLang="en-US" sz="2400" b="1" dirty="0" err="1" smtClean="0">
                <a:cs typeface="B Lotus" panose="00000400000000000000" pitchFamily="2" charset="-78"/>
              </a:rPr>
              <a:t>همگي</a:t>
            </a:r>
            <a:r>
              <a:rPr lang="fa-IR" altLang="en-US" sz="2400" b="1" dirty="0" smtClean="0">
                <a:cs typeface="B Lotus" panose="00000400000000000000" pitchFamily="2" charset="-78"/>
              </a:rPr>
              <a:t> با رشد و بلوغ کودکان </a:t>
            </a:r>
            <a:r>
              <a:rPr lang="fa-IR" altLang="en-US" sz="2400" b="1" dirty="0" err="1" smtClean="0">
                <a:cs typeface="B Lotus" panose="00000400000000000000" pitchFamily="2" charset="-78"/>
              </a:rPr>
              <a:t>تغيير</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پيدا</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مي‌كنند</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وقتي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بچه‌ها</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بزرگ‌تر</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مي‌شوند</a:t>
            </a:r>
            <a:r>
              <a:rPr lang="fa-IR" altLang="en-US" sz="2400" b="1" dirty="0" smtClean="0">
                <a:cs typeface="B Lotus" panose="00000400000000000000" pitchFamily="2" charset="-78"/>
              </a:rPr>
              <a:t>، اغلب </a:t>
            </a:r>
            <a:r>
              <a:rPr lang="fa-IR" altLang="en-US" sz="2400" b="1" dirty="0" err="1" smtClean="0">
                <a:cs typeface="B Lotus" panose="00000400000000000000" pitchFamily="2" charset="-78"/>
              </a:rPr>
              <a:t>كنجكاوي‌ها</a:t>
            </a:r>
            <a:r>
              <a:rPr lang="fa-IR" altLang="en-US" sz="2400" b="1" dirty="0" smtClean="0">
                <a:cs typeface="B Lotus" panose="00000400000000000000" pitchFamily="2" charset="-78"/>
              </a:rPr>
              <a:t> و علاقه آن ها به تجربه مسایل با استعدادها </a:t>
            </a:r>
            <a:r>
              <a:rPr lang="fa-IR" altLang="en-US" sz="2400" b="1" dirty="0" err="1" smtClean="0">
                <a:cs typeface="B Lotus" panose="00000400000000000000" pitchFamily="2" charset="-78"/>
              </a:rPr>
              <a:t>يا</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واكنش</a:t>
            </a:r>
            <a:r>
              <a:rPr lang="fa-IR" altLang="en-US" sz="2400" b="1" dirty="0" smtClean="0">
                <a:cs typeface="B Lotus" panose="00000400000000000000" pitchFamily="2" charset="-78"/>
              </a:rPr>
              <a:t> آن ها در مقابل خطرات مختلف </a:t>
            </a:r>
            <a:r>
              <a:rPr lang="fa-IR" altLang="en-US" sz="2400" b="1" dirty="0" err="1" smtClean="0">
                <a:cs typeface="B Lotus" panose="00000400000000000000" pitchFamily="2" charset="-78"/>
              </a:rPr>
              <a:t>هم‌خواني</a:t>
            </a:r>
            <a:r>
              <a:rPr lang="fa-IR" altLang="en-US" sz="2400" b="1" dirty="0" smtClean="0">
                <a:cs typeface="B Lotus" panose="00000400000000000000" pitchFamily="2" charset="-78"/>
              </a:rPr>
              <a:t> ندارد. </a:t>
            </a:r>
            <a:endParaRPr lang="en-US" altLang="en-US" sz="2400" b="1" dirty="0" smtClean="0">
              <a:cs typeface="B Lotus" panose="00000400000000000000" pitchFamily="2" charset="-78"/>
            </a:endParaRPr>
          </a:p>
          <a:p>
            <a:pPr algn="justLow"/>
            <a:r>
              <a:rPr lang="fa-IR" altLang="en-US" sz="2400" b="1" dirty="0" smtClean="0">
                <a:cs typeface="B Lotus" panose="00000400000000000000" pitchFamily="2" charset="-78"/>
              </a:rPr>
              <a:t>با وجود طی مراحل مهم رشد بدنی و ذهنی، كودكان همچنان در معرض </a:t>
            </a:r>
            <a:r>
              <a:rPr lang="fa-IR" altLang="en-US" sz="2400" b="1" dirty="0" err="1" smtClean="0">
                <a:cs typeface="B Lotus" panose="00000400000000000000" pitchFamily="2" charset="-78"/>
              </a:rPr>
              <a:t>آسيب‌هاي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مختلفي</a:t>
            </a:r>
            <a:r>
              <a:rPr lang="fa-IR" altLang="en-US" sz="2400" b="1" dirty="0" smtClean="0">
                <a:cs typeface="B Lotus" panose="00000400000000000000" pitchFamily="2" charset="-78"/>
              </a:rPr>
              <a:t> قرار دارند </a:t>
            </a:r>
            <a:r>
              <a:rPr lang="fa-IR" altLang="en-US" sz="2400" b="1" dirty="0" err="1" smtClean="0">
                <a:cs typeface="B Lotus" panose="00000400000000000000" pitchFamily="2" charset="-78"/>
              </a:rPr>
              <a:t>زيرا</a:t>
            </a:r>
            <a:r>
              <a:rPr lang="fa-IR" altLang="en-US" sz="2400" b="1" dirty="0" smtClean="0">
                <a:cs typeface="B Lotus" panose="00000400000000000000" pitchFamily="2" charset="-78"/>
              </a:rPr>
              <a:t> آن ها در </a:t>
            </a:r>
            <a:r>
              <a:rPr lang="fa-IR" altLang="en-US" sz="2400" b="1" dirty="0" err="1" smtClean="0">
                <a:cs typeface="B Lotus" panose="00000400000000000000" pitchFamily="2" charset="-78"/>
              </a:rPr>
              <a:t>محيطي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زندگي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مي‌كنند</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قدرت و </a:t>
            </a:r>
            <a:r>
              <a:rPr lang="fa-IR" altLang="en-US" sz="2400" b="1" dirty="0" err="1" smtClean="0">
                <a:cs typeface="B Lotus" panose="00000400000000000000" pitchFamily="2" charset="-78"/>
              </a:rPr>
              <a:t>كنترل</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اندكي</a:t>
            </a:r>
            <a:r>
              <a:rPr lang="fa-IR" altLang="en-US" sz="2400" b="1" dirty="0" smtClean="0">
                <a:cs typeface="B Lotus" panose="00000400000000000000" pitchFamily="2" charset="-78"/>
              </a:rPr>
              <a:t> را در </a:t>
            </a:r>
            <a:r>
              <a:rPr lang="fa-IR" altLang="en-US" sz="2400" b="1" dirty="0" err="1" smtClean="0">
                <a:cs typeface="B Lotus" panose="00000400000000000000" pitchFamily="2" charset="-78"/>
              </a:rPr>
              <a:t>اختيار</a:t>
            </a:r>
            <a:r>
              <a:rPr lang="fa-IR" altLang="en-US" sz="2400" b="1" dirty="0" smtClean="0">
                <a:cs typeface="B Lotus" panose="00000400000000000000" pitchFamily="2" charset="-78"/>
              </a:rPr>
              <a:t> آن ها قرار </a:t>
            </a:r>
            <a:r>
              <a:rPr lang="fa-IR" altLang="en-US" sz="2400" b="1" dirty="0" err="1" smtClean="0">
                <a:cs typeface="B Lotus" panose="00000400000000000000" pitchFamily="2" charset="-78"/>
              </a:rPr>
              <a:t>مي‌دهد</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آسيب‌پذيري</a:t>
            </a:r>
            <a:r>
              <a:rPr lang="fa-IR" altLang="en-US" sz="2400" b="1" dirty="0" smtClean="0">
                <a:cs typeface="B Lotus" panose="00000400000000000000" pitchFamily="2" charset="-78"/>
              </a:rPr>
              <a:t> كودكان با </a:t>
            </a:r>
            <a:r>
              <a:rPr lang="fa-IR" altLang="en-US" sz="2400" b="1" dirty="0" err="1" smtClean="0">
                <a:cs typeface="B Lotus" panose="00000400000000000000" pitchFamily="2" charset="-78"/>
              </a:rPr>
              <a:t>كمبود</a:t>
            </a:r>
            <a:r>
              <a:rPr lang="fa-IR" altLang="en-US" sz="2400" b="1" dirty="0" smtClean="0">
                <a:cs typeface="B Lotus" panose="00000400000000000000" pitchFamily="2" charset="-78"/>
              </a:rPr>
              <a:t> قدرت آن ها </a:t>
            </a:r>
            <a:r>
              <a:rPr lang="fa-IR" altLang="en-US" sz="2400" b="1" dirty="0" err="1" smtClean="0">
                <a:cs typeface="B Lotus" panose="00000400000000000000" pitchFamily="2" charset="-78"/>
              </a:rPr>
              <a:t>افزايش</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مي‌يابد</a:t>
            </a:r>
            <a:r>
              <a:rPr lang="fa-IR" altLang="en-US" sz="2400" b="1" dirty="0" smtClean="0">
                <a:cs typeface="B Lotus" panose="00000400000000000000" pitchFamily="2" charset="-78"/>
              </a:rPr>
              <a:t>. آن ها معمولا خودشان را در </a:t>
            </a:r>
            <a:r>
              <a:rPr lang="fa-IR" altLang="en-US" sz="2400" b="1" dirty="0" err="1" smtClean="0">
                <a:cs typeface="B Lotus" panose="00000400000000000000" pitchFamily="2" charset="-78"/>
              </a:rPr>
              <a:t>محيط‌هاي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شهري</a:t>
            </a:r>
            <a:r>
              <a:rPr lang="fa-IR" altLang="en-US" sz="2400" b="1" dirty="0" smtClean="0">
                <a:cs typeface="B Lotus" panose="00000400000000000000" pitchFamily="2" charset="-78"/>
              </a:rPr>
              <a:t> و </a:t>
            </a:r>
            <a:r>
              <a:rPr lang="fa-IR" altLang="en-US" sz="2400" b="1" dirty="0" err="1" smtClean="0">
                <a:cs typeface="B Lotus" panose="00000400000000000000" pitchFamily="2" charset="-78"/>
              </a:rPr>
              <a:t>روستايي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مي‌بينند</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كه</a:t>
            </a:r>
            <a:r>
              <a:rPr lang="fa-IR" altLang="en-US" sz="2400" b="1" dirty="0" smtClean="0">
                <a:cs typeface="B Lotus" panose="00000400000000000000" pitchFamily="2" charset="-78"/>
              </a:rPr>
              <a:t> توسط </a:t>
            </a:r>
            <a:r>
              <a:rPr lang="fa-IR" altLang="en-US" sz="2400" b="1" dirty="0" err="1" smtClean="0">
                <a:cs typeface="B Lotus" panose="00000400000000000000" pitchFamily="2" charset="-78"/>
              </a:rPr>
              <a:t>بزرگ‌ترها</a:t>
            </a:r>
            <a:r>
              <a:rPr lang="fa-IR" altLang="en-US" sz="2400" b="1" dirty="0" smtClean="0">
                <a:cs typeface="B Lotus" panose="00000400000000000000" pitchFamily="2" charset="-78"/>
              </a:rPr>
              <a:t> و براي آنها </a:t>
            </a:r>
            <a:r>
              <a:rPr lang="fa-IR" altLang="en-US" sz="2400" b="1" dirty="0" err="1" smtClean="0">
                <a:cs typeface="B Lotus" panose="00000400000000000000" pitchFamily="2" charset="-78"/>
              </a:rPr>
              <a:t>طراحي</a:t>
            </a:r>
            <a:r>
              <a:rPr lang="fa-IR" altLang="en-US" sz="2400" b="1" dirty="0" smtClean="0">
                <a:cs typeface="B Lotus" panose="00000400000000000000" pitchFamily="2" charset="-78"/>
              </a:rPr>
              <a:t> شده است. </a:t>
            </a:r>
            <a:r>
              <a:rPr lang="fa-IR" altLang="en-US" sz="2400" b="1" dirty="0" err="1" smtClean="0">
                <a:cs typeface="B Lotus" panose="00000400000000000000" pitchFamily="2" charset="-78"/>
              </a:rPr>
              <a:t>صداي</a:t>
            </a:r>
            <a:r>
              <a:rPr lang="fa-IR" altLang="en-US" sz="2400" b="1" dirty="0" smtClean="0">
                <a:cs typeface="B Lotus" panose="00000400000000000000" pitchFamily="2" charset="-78"/>
              </a:rPr>
              <a:t> كودكان به ندرت </a:t>
            </a:r>
            <a:r>
              <a:rPr lang="fa-IR" altLang="en-US" sz="2400" b="1" dirty="0" err="1" smtClean="0">
                <a:cs typeface="B Lotus" panose="00000400000000000000" pitchFamily="2" charset="-78"/>
              </a:rPr>
              <a:t>شنيده</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مي‌شود</a:t>
            </a:r>
            <a:r>
              <a:rPr lang="fa-IR" altLang="en-US" sz="2400" b="1" dirty="0" smtClean="0">
                <a:cs typeface="B Lotus" panose="00000400000000000000" pitchFamily="2" charset="-78"/>
              </a:rPr>
              <a:t> </a:t>
            </a:r>
            <a:r>
              <a:rPr lang="fa-IR" altLang="en-US" sz="2400" b="1" dirty="0" smtClean="0">
                <a:solidFill>
                  <a:srgbClr val="FF0000"/>
                </a:solidFill>
                <a:cs typeface="B Lotus" panose="00000400000000000000" pitchFamily="2" charset="-78"/>
              </a:rPr>
              <a:t>و تنها </a:t>
            </a:r>
            <a:r>
              <a:rPr lang="fa-IR" altLang="en-US" sz="2400" b="1" dirty="0" err="1" smtClean="0">
                <a:solidFill>
                  <a:srgbClr val="FF0000"/>
                </a:solidFill>
                <a:cs typeface="B Lotus" panose="00000400000000000000" pitchFamily="2" charset="-78"/>
              </a:rPr>
              <a:t>معدودي</a:t>
            </a:r>
            <a:r>
              <a:rPr lang="fa-IR" altLang="en-US" sz="2400" b="1" dirty="0" smtClean="0">
                <a:solidFill>
                  <a:srgbClr val="FF0000"/>
                </a:solidFill>
                <a:cs typeface="B Lotus" panose="00000400000000000000" pitchFamily="2" charset="-78"/>
              </a:rPr>
              <a:t> از </a:t>
            </a:r>
            <a:r>
              <a:rPr lang="fa-IR" altLang="en-US" sz="2400" b="1" dirty="0" err="1" smtClean="0">
                <a:solidFill>
                  <a:srgbClr val="FF0000"/>
                </a:solidFill>
                <a:cs typeface="B Lotus" panose="00000400000000000000" pitchFamily="2" charset="-78"/>
              </a:rPr>
              <a:t>فضاهاي</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زندگي</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شهري</a:t>
            </a:r>
            <a:r>
              <a:rPr lang="fa-IR" altLang="en-US" sz="2400" b="1" dirty="0" smtClean="0">
                <a:solidFill>
                  <a:srgbClr val="FF0000"/>
                </a:solidFill>
                <a:cs typeface="B Lotus" panose="00000400000000000000" pitchFamily="2" charset="-78"/>
              </a:rPr>
              <a:t> و </a:t>
            </a:r>
            <a:r>
              <a:rPr lang="fa-IR" altLang="en-US" sz="2400" b="1" dirty="0" err="1" smtClean="0">
                <a:solidFill>
                  <a:srgbClr val="FF0000"/>
                </a:solidFill>
                <a:cs typeface="B Lotus" panose="00000400000000000000" pitchFamily="2" charset="-78"/>
              </a:rPr>
              <a:t>روستايي</a:t>
            </a:r>
            <a:r>
              <a:rPr lang="fa-IR" altLang="en-US" sz="2400" b="1" dirty="0" smtClean="0">
                <a:solidFill>
                  <a:srgbClr val="FF0000"/>
                </a:solidFill>
                <a:cs typeface="B Lotus" panose="00000400000000000000" pitchFamily="2" charset="-78"/>
              </a:rPr>
              <a:t> با </a:t>
            </a:r>
            <a:r>
              <a:rPr lang="fa-IR" altLang="en-US" sz="2400" b="1" dirty="0" err="1" smtClean="0">
                <a:solidFill>
                  <a:srgbClr val="FF0000"/>
                </a:solidFill>
                <a:cs typeface="B Lotus" panose="00000400000000000000" pitchFamily="2" charset="-78"/>
              </a:rPr>
              <a:t>نظرخواهي</a:t>
            </a:r>
            <a:r>
              <a:rPr lang="fa-IR" altLang="en-US" sz="2400" b="1" dirty="0" smtClean="0">
                <a:solidFill>
                  <a:srgbClr val="FF0000"/>
                </a:solidFill>
                <a:cs typeface="B Lotus" panose="00000400000000000000" pitchFamily="2" charset="-78"/>
              </a:rPr>
              <a:t> از کودکان </a:t>
            </a:r>
            <a:r>
              <a:rPr lang="fa-IR" altLang="en-US" sz="2400" b="1" dirty="0" err="1" smtClean="0">
                <a:solidFill>
                  <a:srgbClr val="FF0000"/>
                </a:solidFill>
                <a:cs typeface="B Lotus" panose="00000400000000000000" pitchFamily="2" charset="-78"/>
              </a:rPr>
              <a:t>طراحي</a:t>
            </a:r>
            <a:r>
              <a:rPr lang="fa-IR" altLang="en-US" sz="2400" b="1" dirty="0" smtClean="0">
                <a:solidFill>
                  <a:srgbClr val="FF0000"/>
                </a:solidFill>
                <a:cs typeface="B Lotus" panose="00000400000000000000" pitchFamily="2" charset="-78"/>
              </a:rPr>
              <a:t> و ساخته </a:t>
            </a:r>
            <a:r>
              <a:rPr lang="fa-IR" altLang="en-US" sz="2400" b="1" dirty="0" err="1" smtClean="0">
                <a:solidFill>
                  <a:srgbClr val="FF0000"/>
                </a:solidFill>
                <a:cs typeface="B Lotus" panose="00000400000000000000" pitchFamily="2" charset="-78"/>
              </a:rPr>
              <a:t>مي‌شود</a:t>
            </a:r>
            <a:r>
              <a:rPr lang="fa-IR" altLang="en-US" sz="2400" b="1" dirty="0" smtClean="0">
                <a:solidFill>
                  <a:srgbClr val="FF0000"/>
                </a:solidFill>
                <a:cs typeface="B Lotus" panose="00000400000000000000" pitchFamily="2" charset="-78"/>
              </a:rPr>
              <a:t>.</a:t>
            </a:r>
          </a:p>
          <a:p>
            <a:pPr algn="justLow"/>
            <a:r>
              <a:rPr lang="fa-IR" altLang="en-US" sz="2400" b="1" dirty="0" smtClean="0">
                <a:cs typeface="B Lotus" panose="00000400000000000000" pitchFamily="2" charset="-78"/>
              </a:rPr>
              <a:t> </a:t>
            </a:r>
            <a:r>
              <a:rPr lang="fa-IR" altLang="en-US" sz="2400" b="1" dirty="0" smtClean="0">
                <a:solidFill>
                  <a:srgbClr val="FF0000"/>
                </a:solidFill>
                <a:cs typeface="B Lotus" panose="00000400000000000000" pitchFamily="2" charset="-78"/>
              </a:rPr>
              <a:t>محصولات و </a:t>
            </a:r>
            <a:r>
              <a:rPr lang="fa-IR" altLang="en-US" sz="2400" b="1" dirty="0" err="1" smtClean="0">
                <a:solidFill>
                  <a:srgbClr val="FF0000"/>
                </a:solidFill>
                <a:cs typeface="B Lotus" panose="00000400000000000000" pitchFamily="2" charset="-78"/>
              </a:rPr>
              <a:t>تجهيزات</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جديد</a:t>
            </a:r>
            <a:r>
              <a:rPr lang="fa-IR" altLang="en-US" sz="2400" b="1" dirty="0" smtClean="0">
                <a:solidFill>
                  <a:srgbClr val="FF0000"/>
                </a:solidFill>
                <a:cs typeface="B Lotus" panose="00000400000000000000" pitchFamily="2" charset="-78"/>
              </a:rPr>
              <a:t> نیز اغلب بدون در نظر گرفتن احتمال استفاده كودكان از آنها </a:t>
            </a:r>
            <a:r>
              <a:rPr lang="fa-IR" altLang="en-US" sz="2400" b="1" dirty="0" err="1" smtClean="0">
                <a:solidFill>
                  <a:srgbClr val="FF0000"/>
                </a:solidFill>
                <a:cs typeface="B Lotus" panose="00000400000000000000" pitchFamily="2" charset="-78"/>
              </a:rPr>
              <a:t>طراحي</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مي‌شود</a:t>
            </a:r>
            <a:r>
              <a:rPr lang="fa-IR" altLang="en-US" sz="2400" b="1" dirty="0" smtClean="0">
                <a:solidFill>
                  <a:srgbClr val="FF0000"/>
                </a:solidFill>
                <a:cs typeface="B Lotus" panose="00000400000000000000" pitchFamily="2" charset="-78"/>
              </a:rPr>
              <a:t> و عواقب </a:t>
            </a:r>
            <a:r>
              <a:rPr lang="fa-IR" altLang="en-US" sz="2400" b="1" dirty="0" err="1" smtClean="0">
                <a:solidFill>
                  <a:srgbClr val="FF0000"/>
                </a:solidFill>
                <a:cs typeface="B Lotus" panose="00000400000000000000" pitchFamily="2" charset="-78"/>
              </a:rPr>
              <a:t>احتمالي</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اشان</a:t>
            </a:r>
            <a:r>
              <a:rPr lang="fa-IR" altLang="en-US" sz="2400" b="1" dirty="0" smtClean="0">
                <a:solidFill>
                  <a:srgbClr val="FF0000"/>
                </a:solidFill>
                <a:cs typeface="B Lotus" panose="00000400000000000000" pitchFamily="2" charset="-78"/>
              </a:rPr>
              <a:t> برای کودکان </a:t>
            </a:r>
            <a:r>
              <a:rPr lang="fa-IR" altLang="en-US" sz="2400" b="1" dirty="0" err="1" smtClean="0">
                <a:solidFill>
                  <a:srgbClr val="FF0000"/>
                </a:solidFill>
                <a:cs typeface="B Lotus" panose="00000400000000000000" pitchFamily="2" charset="-78"/>
              </a:rPr>
              <a:t>نيز</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ارزيابي</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نمي‌شود</a:t>
            </a:r>
            <a:r>
              <a:rPr lang="fa-IR" altLang="en-US" sz="2400" b="1" dirty="0" smtClean="0">
                <a:cs typeface="B Lotus" panose="00000400000000000000" pitchFamily="2" charset="-78"/>
              </a:rPr>
              <a:t>. </a:t>
            </a:r>
            <a:endParaRPr lang="en-US" altLang="en-US" sz="2400" b="1" dirty="0" smtClean="0">
              <a:cs typeface="B Lotus" panose="00000400000000000000" pitchFamily="2" charset="-78"/>
            </a:endParaRPr>
          </a:p>
          <a:p>
            <a:pPr algn="justLow"/>
            <a:endParaRPr lang="en-US" altLang="en-US" sz="3600" dirty="0" smtClean="0">
              <a:cs typeface="Majalla UI"/>
            </a:endParaRPr>
          </a:p>
          <a:p>
            <a:endParaRPr lang="fa-IR" altLang="en-US" sz="3600" dirty="0" smtClean="0"/>
          </a:p>
        </p:txBody>
      </p:sp>
    </p:spTree>
    <p:extLst>
      <p:ext uri="{BB962C8B-B14F-4D97-AF65-F5344CB8AC3E}">
        <p14:creationId xmlns:p14="http://schemas.microsoft.com/office/powerpoint/2010/main" val="22078879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88640"/>
            <a:ext cx="8229600" cy="652463"/>
          </a:xfrm>
        </p:spPr>
        <p:txBody>
          <a:bodyPr/>
          <a:lstStyle/>
          <a:p>
            <a:pPr algn="ctr"/>
            <a:r>
              <a:rPr lang="fa-IR" altLang="en-US" sz="3600" b="1" dirty="0" smtClean="0">
                <a:solidFill>
                  <a:srgbClr val="C00000"/>
                </a:solidFill>
                <a:cs typeface="B Titr" panose="00000700000000000000" pitchFamily="2" charset="-78"/>
              </a:rPr>
              <a:t>پسران با خطر </a:t>
            </a:r>
            <a:r>
              <a:rPr lang="fa-IR" altLang="en-US" sz="3600" b="1" dirty="0" err="1" smtClean="0">
                <a:solidFill>
                  <a:srgbClr val="C00000"/>
                </a:solidFill>
                <a:cs typeface="B Titr" panose="00000700000000000000" pitchFamily="2" charset="-78"/>
              </a:rPr>
              <a:t>زندگي</a:t>
            </a:r>
            <a:r>
              <a:rPr lang="fa-IR" altLang="en-US" sz="3600" b="1" dirty="0" smtClean="0">
                <a:solidFill>
                  <a:srgbClr val="C00000"/>
                </a:solidFill>
                <a:cs typeface="B Titr" panose="00000700000000000000" pitchFamily="2" charset="-78"/>
              </a:rPr>
              <a:t> </a:t>
            </a:r>
            <a:r>
              <a:rPr lang="fa-IR" altLang="en-US" sz="3600" b="1" dirty="0" err="1" smtClean="0">
                <a:solidFill>
                  <a:srgbClr val="C00000"/>
                </a:solidFill>
                <a:cs typeface="B Titr" panose="00000700000000000000" pitchFamily="2" charset="-78"/>
              </a:rPr>
              <a:t>مي</a:t>
            </a:r>
            <a:r>
              <a:rPr lang="fa-IR" altLang="en-US" sz="3600" b="1" dirty="0" smtClean="0">
                <a:solidFill>
                  <a:srgbClr val="C00000"/>
                </a:solidFill>
                <a:cs typeface="B Titr" panose="00000700000000000000" pitchFamily="2" charset="-78"/>
              </a:rPr>
              <a:t> </a:t>
            </a:r>
            <a:r>
              <a:rPr lang="fa-IR" altLang="en-US" sz="3600" b="1" dirty="0" err="1" smtClean="0">
                <a:solidFill>
                  <a:srgbClr val="C00000"/>
                </a:solidFill>
                <a:cs typeface="B Titr" panose="00000700000000000000" pitchFamily="2" charset="-78"/>
              </a:rPr>
              <a:t>كنند</a:t>
            </a:r>
            <a:endParaRPr lang="fa-IR" altLang="en-US" sz="3600" b="1" dirty="0" smtClean="0">
              <a:solidFill>
                <a:srgbClr val="C00000"/>
              </a:solidFill>
              <a:cs typeface="B Titr" panose="00000700000000000000" pitchFamily="2" charset="-78"/>
            </a:endParaRPr>
          </a:p>
        </p:txBody>
      </p:sp>
      <p:sp>
        <p:nvSpPr>
          <p:cNvPr id="27651" name="Content Placeholder 2"/>
          <p:cNvSpPr>
            <a:spLocks noGrp="1"/>
          </p:cNvSpPr>
          <p:nvPr>
            <p:ph idx="1"/>
          </p:nvPr>
        </p:nvSpPr>
        <p:spPr>
          <a:xfrm>
            <a:off x="457200" y="980728"/>
            <a:ext cx="8229600" cy="5145435"/>
          </a:xfrm>
        </p:spPr>
        <p:txBody>
          <a:bodyPr>
            <a:normAutofit/>
          </a:bodyPr>
          <a:lstStyle/>
          <a:p>
            <a:pPr algn="justLow"/>
            <a:r>
              <a:rPr lang="fa-IR" altLang="en-US" sz="2600" b="1" dirty="0" err="1" smtClean="0">
                <a:cs typeface="B Lotus" panose="00000400000000000000" pitchFamily="2" charset="-78"/>
              </a:rPr>
              <a:t>آسيب</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هاي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غيرعمدي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پسربچه‌ها</a:t>
            </a:r>
            <a:r>
              <a:rPr lang="fa-IR" altLang="en-US" sz="2600" b="1" dirty="0" smtClean="0">
                <a:cs typeface="B Lotus" panose="00000400000000000000" pitchFamily="2" charset="-78"/>
              </a:rPr>
              <a:t> معمولا </a:t>
            </a:r>
            <a:r>
              <a:rPr lang="fa-IR" altLang="en-US" sz="2600" b="1" dirty="0" err="1" smtClean="0">
                <a:cs typeface="B Lotus" panose="00000400000000000000" pitchFamily="2" charset="-78"/>
              </a:rPr>
              <a:t>بيشتر</a:t>
            </a:r>
            <a:r>
              <a:rPr lang="fa-IR" altLang="en-US" sz="2600" b="1" dirty="0" smtClean="0">
                <a:cs typeface="B Lotus" panose="00000400000000000000" pitchFamily="2" charset="-78"/>
              </a:rPr>
              <a:t> و </a:t>
            </a:r>
            <a:r>
              <a:rPr lang="fa-IR" altLang="en-US" sz="2600" b="1" dirty="0" err="1" smtClean="0">
                <a:cs typeface="B Lotus" panose="00000400000000000000" pitchFamily="2" charset="-78"/>
              </a:rPr>
              <a:t>شديدتر</a:t>
            </a:r>
            <a:r>
              <a:rPr lang="fa-IR" altLang="en-US" sz="2600" b="1" dirty="0" smtClean="0">
                <a:cs typeface="B Lotus" panose="00000400000000000000" pitchFamily="2" charset="-78"/>
              </a:rPr>
              <a:t> از </a:t>
            </a:r>
            <a:r>
              <a:rPr lang="fa-IR" altLang="en-US" sz="2600" b="1" dirty="0" err="1" smtClean="0">
                <a:cs typeface="B Lotus" panose="00000400000000000000" pitchFamily="2" charset="-78"/>
              </a:rPr>
              <a:t>دخترهاست</a:t>
            </a:r>
            <a:r>
              <a:rPr lang="fa-IR" altLang="en-US" sz="2600" b="1" dirty="0" smtClean="0">
                <a:cs typeface="B Lotus" panose="00000400000000000000" pitchFamily="2" charset="-78"/>
              </a:rPr>
              <a:t>. اختلاف </a:t>
            </a:r>
            <a:r>
              <a:rPr lang="fa-IR" altLang="en-US" sz="2600" b="1" dirty="0" err="1" smtClean="0">
                <a:cs typeface="B Lotus" panose="00000400000000000000" pitchFamily="2" charset="-78"/>
              </a:rPr>
              <a:t>جنسي</a:t>
            </a:r>
            <a:r>
              <a:rPr lang="fa-IR" altLang="en-US" sz="2600" b="1" dirty="0" smtClean="0">
                <a:cs typeface="B Lotus" panose="00000400000000000000" pitchFamily="2" charset="-78"/>
              </a:rPr>
              <a:t> در </a:t>
            </a:r>
            <a:r>
              <a:rPr lang="fa-IR" altLang="en-US" sz="2600" b="1" dirty="0" err="1" smtClean="0">
                <a:cs typeface="B Lotus" panose="00000400000000000000" pitchFamily="2" charset="-78"/>
              </a:rPr>
              <a:t>ميزان</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آسيب‌هاي</a:t>
            </a:r>
            <a:r>
              <a:rPr lang="fa-IR" altLang="en-US" sz="2600" b="1" dirty="0" smtClean="0">
                <a:cs typeface="B Lotus" panose="00000400000000000000" pitchFamily="2" charset="-78"/>
              </a:rPr>
              <a:t> وارده به خصوص در سال اول </a:t>
            </a:r>
            <a:r>
              <a:rPr lang="fa-IR" altLang="en-US" sz="2600" b="1" dirty="0" err="1" smtClean="0">
                <a:cs typeface="B Lotus" panose="00000400000000000000" pitchFamily="2" charset="-78"/>
              </a:rPr>
              <a:t>زندگي</a:t>
            </a:r>
            <a:r>
              <a:rPr lang="fa-IR" altLang="en-US" sz="2600" b="1" dirty="0" smtClean="0">
                <a:cs typeface="B Lotus" panose="00000400000000000000" pitchFamily="2" charset="-78"/>
              </a:rPr>
              <a:t> براي تمام انواع </a:t>
            </a:r>
            <a:r>
              <a:rPr lang="fa-IR" altLang="en-US" sz="2600" b="1" dirty="0" err="1" smtClean="0">
                <a:cs typeface="B Lotus" panose="00000400000000000000" pitchFamily="2" charset="-78"/>
              </a:rPr>
              <a:t>آسيب</a:t>
            </a:r>
            <a:r>
              <a:rPr lang="fa-IR" altLang="en-US" sz="2600" b="1" dirty="0" smtClean="0">
                <a:cs typeface="B Lotus" panose="00000400000000000000" pitchFamily="2" charset="-78"/>
              </a:rPr>
              <a:t> ها </a:t>
            </a:r>
            <a:r>
              <a:rPr lang="fa-IR" altLang="en-US" sz="2600" b="1" dirty="0" err="1" smtClean="0">
                <a:cs typeface="B Lotus" panose="00000400000000000000" pitchFamily="2" charset="-78"/>
              </a:rPr>
              <a:t>ديده</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مي‌شود</a:t>
            </a:r>
            <a:r>
              <a:rPr lang="fa-IR" altLang="en-US" sz="2600" b="1" dirty="0" smtClean="0">
                <a:cs typeface="B Lotus" panose="00000400000000000000" pitchFamily="2" charset="-78"/>
              </a:rPr>
              <a:t>. </a:t>
            </a:r>
            <a:r>
              <a:rPr lang="fa-IR" altLang="en-US" sz="2600" b="1" dirty="0" smtClean="0">
                <a:solidFill>
                  <a:srgbClr val="FF0000"/>
                </a:solidFill>
                <a:cs typeface="B Lotus" panose="00000400000000000000" pitchFamily="2" charset="-78"/>
              </a:rPr>
              <a:t>بر اساس اطلاعات </a:t>
            </a:r>
            <a:r>
              <a:rPr lang="en-US" altLang="en-US" sz="2600" b="1" dirty="0" smtClean="0">
                <a:solidFill>
                  <a:srgbClr val="FF0000"/>
                </a:solidFill>
                <a:cs typeface="B Lotus" panose="00000400000000000000" pitchFamily="2" charset="-78"/>
              </a:rPr>
              <a:t>WHO</a:t>
            </a:r>
            <a:r>
              <a:rPr lang="fa-IR" altLang="en-US" sz="2600" b="1" dirty="0" smtClean="0">
                <a:solidFill>
                  <a:srgbClr val="FF0000"/>
                </a:solidFill>
                <a:cs typeface="B Lotus" panose="00000400000000000000" pitchFamily="2" charset="-78"/>
              </a:rPr>
              <a:t> در كودكان </a:t>
            </a:r>
            <a:r>
              <a:rPr lang="fa-IR" altLang="en-US" sz="2600" b="1" dirty="0" err="1" smtClean="0">
                <a:solidFill>
                  <a:srgbClr val="FF0000"/>
                </a:solidFill>
                <a:cs typeface="B Lotus" panose="00000400000000000000" pitchFamily="2" charset="-78"/>
              </a:rPr>
              <a:t>زير</a:t>
            </a:r>
            <a:r>
              <a:rPr lang="fa-IR" altLang="en-US" sz="2600" b="1" dirty="0" smtClean="0">
                <a:solidFill>
                  <a:srgbClr val="FF0000"/>
                </a:solidFill>
                <a:cs typeface="B Lotus" panose="00000400000000000000" pitchFamily="2" charset="-78"/>
              </a:rPr>
              <a:t> 15 سال</a:t>
            </a:r>
            <a:r>
              <a:rPr lang="fa-IR" altLang="en-US" sz="2600" b="1" dirty="0" smtClean="0">
                <a:solidFill>
                  <a:srgbClr val="0000FF"/>
                </a:solidFill>
                <a:cs typeface="B Lotus" panose="00000400000000000000" pitchFamily="2" charset="-78"/>
              </a:rPr>
              <a:t> </a:t>
            </a:r>
            <a:r>
              <a:rPr lang="fa-IR" altLang="en-US" sz="2600" b="1" dirty="0" err="1" smtClean="0">
                <a:solidFill>
                  <a:srgbClr val="0000FF"/>
                </a:solidFill>
                <a:cs typeface="B Lotus" panose="00000400000000000000" pitchFamily="2" charset="-78"/>
              </a:rPr>
              <a:t>ميزان</a:t>
            </a:r>
            <a:r>
              <a:rPr lang="fa-IR" altLang="en-US" sz="2600" b="1" dirty="0" smtClean="0">
                <a:solidFill>
                  <a:srgbClr val="0000FF"/>
                </a:solidFill>
                <a:cs typeface="B Lotus" panose="00000400000000000000" pitchFamily="2" charset="-78"/>
              </a:rPr>
              <a:t> </a:t>
            </a:r>
            <a:r>
              <a:rPr lang="fa-IR" altLang="en-US" sz="2600" b="1" dirty="0" err="1" smtClean="0">
                <a:solidFill>
                  <a:srgbClr val="0000FF"/>
                </a:solidFill>
                <a:cs typeface="B Lotus" panose="00000400000000000000" pitchFamily="2" charset="-78"/>
              </a:rPr>
              <a:t>ضايعات</a:t>
            </a:r>
            <a:r>
              <a:rPr lang="fa-IR" altLang="en-US" sz="2600" b="1" dirty="0" smtClean="0">
                <a:solidFill>
                  <a:srgbClr val="0000FF"/>
                </a:solidFill>
                <a:cs typeface="B Lotus" panose="00000400000000000000" pitchFamily="2" charset="-78"/>
              </a:rPr>
              <a:t> منجر به مرگ در مورد پسرها به طور </a:t>
            </a:r>
            <a:r>
              <a:rPr lang="fa-IR" altLang="en-US" sz="2600" b="1" dirty="0" err="1" smtClean="0">
                <a:solidFill>
                  <a:srgbClr val="0000FF"/>
                </a:solidFill>
                <a:cs typeface="B Lotus" panose="00000400000000000000" pitchFamily="2" charset="-78"/>
              </a:rPr>
              <a:t>ميانگين</a:t>
            </a:r>
            <a:r>
              <a:rPr lang="fa-IR" altLang="en-US" sz="2600" b="1" dirty="0" smtClean="0">
                <a:solidFill>
                  <a:srgbClr val="0000FF"/>
                </a:solidFill>
                <a:cs typeface="B Lotus" panose="00000400000000000000" pitchFamily="2" charset="-78"/>
              </a:rPr>
              <a:t> 24 درصد </a:t>
            </a:r>
            <a:r>
              <a:rPr lang="fa-IR" altLang="en-US" sz="2600" b="1" dirty="0" err="1" smtClean="0">
                <a:solidFill>
                  <a:srgbClr val="0000FF"/>
                </a:solidFill>
                <a:cs typeface="B Lotus" panose="00000400000000000000" pitchFamily="2" charset="-78"/>
              </a:rPr>
              <a:t>بيشتر</a:t>
            </a:r>
            <a:r>
              <a:rPr lang="fa-IR" altLang="en-US" sz="2600" b="1" dirty="0" smtClean="0">
                <a:solidFill>
                  <a:srgbClr val="0000FF"/>
                </a:solidFill>
                <a:cs typeface="B Lotus" panose="00000400000000000000" pitchFamily="2" charset="-78"/>
              </a:rPr>
              <a:t> از </a:t>
            </a:r>
            <a:r>
              <a:rPr lang="fa-IR" altLang="en-US" sz="2600" b="1" dirty="0" err="1" smtClean="0">
                <a:solidFill>
                  <a:srgbClr val="0000FF"/>
                </a:solidFill>
                <a:cs typeface="B Lotus" panose="00000400000000000000" pitchFamily="2" charset="-78"/>
              </a:rPr>
              <a:t>دخترهاست</a:t>
            </a:r>
            <a:r>
              <a:rPr lang="fa-IR" altLang="en-US" sz="2600" b="1" dirty="0" smtClean="0">
                <a:solidFill>
                  <a:srgbClr val="0000FF"/>
                </a:solidFill>
                <a:cs typeface="B Lotus" panose="00000400000000000000" pitchFamily="2" charset="-78"/>
              </a:rPr>
              <a:t>. </a:t>
            </a:r>
            <a:endParaRPr lang="en-US" altLang="en-US" sz="2600" b="1" dirty="0" smtClean="0">
              <a:solidFill>
                <a:srgbClr val="0000FF"/>
              </a:solidFill>
              <a:cs typeface="B Lotus" panose="00000400000000000000" pitchFamily="2" charset="-78"/>
            </a:endParaRPr>
          </a:p>
          <a:p>
            <a:pPr algn="justLow"/>
            <a:r>
              <a:rPr lang="fa-IR" altLang="en-US" sz="2600" b="1" dirty="0" smtClean="0">
                <a:cs typeface="B Lotus" panose="00000400000000000000" pitchFamily="2" charset="-78"/>
              </a:rPr>
              <a:t>اطلاعات به دست آمده از </a:t>
            </a:r>
            <a:r>
              <a:rPr lang="fa-IR" altLang="en-US" sz="2600" b="1" dirty="0" err="1" smtClean="0">
                <a:cs typeface="B Lotus" panose="00000400000000000000" pitchFamily="2" charset="-78"/>
              </a:rPr>
              <a:t>كشورهاي</a:t>
            </a:r>
            <a:r>
              <a:rPr lang="fa-IR" altLang="en-US" sz="2600" b="1" dirty="0" smtClean="0">
                <a:cs typeface="B Lotus" panose="00000400000000000000" pitchFamily="2" charset="-78"/>
              </a:rPr>
              <a:t> توسعه </a:t>
            </a:r>
            <a:r>
              <a:rPr lang="fa-IR" altLang="en-US" sz="2600" b="1" dirty="0" err="1" smtClean="0">
                <a:cs typeface="B Lotus" panose="00000400000000000000" pitchFamily="2" charset="-78"/>
              </a:rPr>
              <a:t>يافته</a:t>
            </a:r>
            <a:r>
              <a:rPr lang="fa-IR" altLang="en-US" sz="2600" b="1" dirty="0" smtClean="0">
                <a:cs typeface="B Lotus" panose="00000400000000000000" pitchFamily="2" charset="-78"/>
              </a:rPr>
              <a:t> نشان می دهد </a:t>
            </a:r>
            <a:r>
              <a:rPr lang="fa-IR" altLang="en-US" sz="2600" b="1" dirty="0" err="1" smtClean="0">
                <a:cs typeface="B Lotus" panose="00000400000000000000" pitchFamily="2" charset="-78"/>
              </a:rPr>
              <a:t>كه</a:t>
            </a:r>
            <a:r>
              <a:rPr lang="fa-IR" altLang="en-US" sz="2600" b="1" dirty="0" smtClean="0">
                <a:cs typeface="B Lotus" panose="00000400000000000000" pitchFamily="2" charset="-78"/>
              </a:rPr>
              <a:t> از نظر </a:t>
            </a:r>
            <a:r>
              <a:rPr lang="fa-IR" altLang="en-US" sz="2600" b="1" dirty="0" err="1" smtClean="0">
                <a:cs typeface="B Lotus" panose="00000400000000000000" pitchFamily="2" charset="-78"/>
              </a:rPr>
              <a:t>تمامي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آسيب</a:t>
            </a:r>
            <a:r>
              <a:rPr lang="fa-IR" altLang="en-US" sz="2600" b="1" dirty="0" smtClean="0">
                <a:cs typeface="B Lotus" panose="00000400000000000000" pitchFamily="2" charset="-78"/>
              </a:rPr>
              <a:t> ها، جنس </a:t>
            </a:r>
            <a:r>
              <a:rPr lang="fa-IR" altLang="en-US" sz="2600" b="1" dirty="0" err="1" smtClean="0">
                <a:cs typeface="B Lotus" panose="00000400000000000000" pitchFamily="2" charset="-78"/>
              </a:rPr>
              <a:t>مذكر</a:t>
            </a:r>
            <a:r>
              <a:rPr lang="fa-IR" altLang="en-US" sz="2600" b="1" dirty="0" smtClean="0">
                <a:cs typeface="B Lotus" panose="00000400000000000000" pitchFamily="2" charset="-78"/>
              </a:rPr>
              <a:t> از بدو تولد </a:t>
            </a:r>
            <a:r>
              <a:rPr lang="fa-IR" altLang="en-US" sz="2600" b="1" dirty="0" err="1" smtClean="0">
                <a:cs typeface="B Lotus" panose="00000400000000000000" pitchFamily="2" charset="-78"/>
              </a:rPr>
              <a:t>بيشتر</a:t>
            </a:r>
            <a:r>
              <a:rPr lang="fa-IR" altLang="en-US" sz="2600" b="1" dirty="0" smtClean="0">
                <a:cs typeface="B Lotus" panose="00000400000000000000" pitchFamily="2" charset="-78"/>
              </a:rPr>
              <a:t> دچار حادثه </a:t>
            </a:r>
            <a:r>
              <a:rPr lang="fa-IR" altLang="en-US" sz="2600" b="1" dirty="0" err="1" smtClean="0">
                <a:cs typeface="B Lotus" panose="00000400000000000000" pitchFamily="2" charset="-78"/>
              </a:rPr>
              <a:t>مي‌شود</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الگوي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اين</a:t>
            </a:r>
            <a:r>
              <a:rPr lang="fa-IR" altLang="en-US" sz="2600" b="1" dirty="0" smtClean="0">
                <a:cs typeface="B Lotus" panose="00000400000000000000" pitchFamily="2" charset="-78"/>
              </a:rPr>
              <a:t> رابطه در </a:t>
            </a:r>
            <a:r>
              <a:rPr lang="fa-IR" altLang="en-US" sz="2600" b="1" dirty="0" err="1" smtClean="0">
                <a:cs typeface="B Lotus" panose="00000400000000000000" pitchFamily="2" charset="-78"/>
              </a:rPr>
              <a:t>كشورهاي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كم</a:t>
            </a:r>
            <a:r>
              <a:rPr lang="fa-IR" altLang="en-US" sz="2600" b="1" dirty="0" smtClean="0">
                <a:cs typeface="B Lotus" panose="00000400000000000000" pitchFamily="2" charset="-78"/>
              </a:rPr>
              <a:t> درآمد و با درآمد متوسط </a:t>
            </a:r>
            <a:r>
              <a:rPr lang="fa-IR" altLang="en-US" sz="2600" b="1" dirty="0" err="1" smtClean="0">
                <a:cs typeface="B Lotus" panose="00000400000000000000" pitchFamily="2" charset="-78"/>
              </a:rPr>
              <a:t>هم‌سويي</a:t>
            </a:r>
            <a:r>
              <a:rPr lang="fa-IR" altLang="en-US" sz="2600" b="1" dirty="0" smtClean="0">
                <a:cs typeface="B Lotus" panose="00000400000000000000" pitchFamily="2" charset="-78"/>
              </a:rPr>
              <a:t> و </a:t>
            </a:r>
            <a:r>
              <a:rPr lang="fa-IR" altLang="en-US" sz="2600" b="1" dirty="0" err="1" smtClean="0">
                <a:cs typeface="B Lotus" panose="00000400000000000000" pitchFamily="2" charset="-78"/>
              </a:rPr>
              <a:t>هم‌شكلي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كمي</a:t>
            </a:r>
            <a:r>
              <a:rPr lang="fa-IR" altLang="en-US" sz="2600" b="1" dirty="0" smtClean="0">
                <a:cs typeface="B Lotus" panose="00000400000000000000" pitchFamily="2" charset="-78"/>
              </a:rPr>
              <a:t> با هم دارند اما </a:t>
            </a:r>
            <a:r>
              <a:rPr lang="fa-IR" altLang="en-US" sz="2600" b="1" dirty="0" err="1" smtClean="0">
                <a:cs typeface="B Lotus" panose="00000400000000000000" pitchFamily="2" charset="-78"/>
              </a:rPr>
              <a:t>تفاوت‌هاي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جنسي</a:t>
            </a:r>
            <a:r>
              <a:rPr lang="fa-IR" altLang="en-US" sz="2600" b="1" dirty="0" smtClean="0">
                <a:cs typeface="B Lotus" panose="00000400000000000000" pitchFamily="2" charset="-78"/>
              </a:rPr>
              <a:t> مشخصی بین میزان </a:t>
            </a:r>
            <a:r>
              <a:rPr lang="fa-IR" altLang="en-US" sz="2600" b="1" dirty="0" err="1" smtClean="0">
                <a:cs typeface="B Lotus" panose="00000400000000000000" pitchFamily="2" charset="-78"/>
              </a:rPr>
              <a:t>آسيب‌پذيري</a:t>
            </a:r>
            <a:r>
              <a:rPr lang="fa-IR" altLang="en-US" sz="2600" b="1" dirty="0" smtClean="0">
                <a:cs typeface="B Lotus" panose="00000400000000000000" pitchFamily="2" charset="-78"/>
              </a:rPr>
              <a:t> و بروز حادثه برای کودکان وجود دارد. </a:t>
            </a:r>
            <a:r>
              <a:rPr lang="fa-IR" altLang="en-US" sz="2600" b="1" dirty="0" err="1" smtClean="0">
                <a:cs typeface="B Lotus" panose="00000400000000000000" pitchFamily="2" charset="-78"/>
              </a:rPr>
              <a:t>ميزان</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آسيب</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هاي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مهلك</a:t>
            </a:r>
            <a:r>
              <a:rPr lang="fa-IR" altLang="en-US" sz="2600" b="1" dirty="0" smtClean="0">
                <a:cs typeface="B Lotus" panose="00000400000000000000" pitchFamily="2" charset="-78"/>
              </a:rPr>
              <a:t> کودکان در جنس </a:t>
            </a:r>
            <a:r>
              <a:rPr lang="fa-IR" altLang="en-US" sz="2600" b="1" dirty="0" err="1" smtClean="0">
                <a:cs typeface="B Lotus" panose="00000400000000000000" pitchFamily="2" charset="-78"/>
              </a:rPr>
              <a:t>مذكر</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زير</a:t>
            </a:r>
            <a:r>
              <a:rPr lang="fa-IR" altLang="en-US" sz="2600" b="1" dirty="0" smtClean="0">
                <a:cs typeface="B Lotus" panose="00000400000000000000" pitchFamily="2" charset="-78"/>
              </a:rPr>
              <a:t> 20 سال، 30 درصد </a:t>
            </a:r>
            <a:r>
              <a:rPr lang="fa-IR" altLang="en-US" sz="2600" b="1" dirty="0" err="1" smtClean="0">
                <a:cs typeface="B Lotus" panose="00000400000000000000" pitchFamily="2" charset="-78"/>
              </a:rPr>
              <a:t>بيشتر</a:t>
            </a:r>
            <a:r>
              <a:rPr lang="fa-IR" altLang="en-US" sz="2600" b="1" dirty="0" smtClean="0">
                <a:cs typeface="B Lotus" panose="00000400000000000000" pitchFamily="2" charset="-78"/>
              </a:rPr>
              <a:t> از </a:t>
            </a:r>
            <a:r>
              <a:rPr lang="fa-IR" altLang="en-US" sz="2600" b="1" dirty="0" err="1" smtClean="0">
                <a:cs typeface="B Lotus" panose="00000400000000000000" pitchFamily="2" charset="-78"/>
              </a:rPr>
              <a:t>ساير</a:t>
            </a:r>
            <a:r>
              <a:rPr lang="fa-IR" altLang="en-US" sz="2600" b="1" dirty="0" smtClean="0">
                <a:cs typeface="B Lotus" panose="00000400000000000000" pitchFamily="2" charset="-78"/>
              </a:rPr>
              <a:t> اعضای خانواده است. </a:t>
            </a:r>
            <a:endParaRPr lang="en-US" altLang="en-US" sz="2600" dirty="0" smtClean="0">
              <a:cs typeface="Majalla UI"/>
            </a:endParaRPr>
          </a:p>
          <a:p>
            <a:endParaRPr lang="fa-IR" altLang="en-US" sz="2600" dirty="0" smtClean="0"/>
          </a:p>
        </p:txBody>
      </p:sp>
    </p:spTree>
    <p:extLst>
      <p:ext uri="{BB962C8B-B14F-4D97-AF65-F5344CB8AC3E}">
        <p14:creationId xmlns:p14="http://schemas.microsoft.com/office/powerpoint/2010/main" val="40410932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704850"/>
            <a:ext cx="8229600" cy="581025"/>
          </a:xfrm>
        </p:spPr>
        <p:txBody>
          <a:bodyPr>
            <a:normAutofit fontScale="90000"/>
          </a:bodyPr>
          <a:lstStyle/>
          <a:p>
            <a:pPr algn="ctr"/>
            <a:r>
              <a:rPr lang="fa-IR" altLang="en-US" sz="4000" smtClean="0">
                <a:solidFill>
                  <a:srgbClr val="C00000"/>
                </a:solidFill>
                <a:cs typeface="B Titr" panose="00000700000000000000" pitchFamily="2" charset="-78"/>
              </a:rPr>
              <a:t>آسيب هاي عمدي كودكان</a:t>
            </a:r>
          </a:p>
        </p:txBody>
      </p:sp>
      <p:sp>
        <p:nvSpPr>
          <p:cNvPr id="28675" name="Content Placeholder 2"/>
          <p:cNvSpPr>
            <a:spLocks noGrp="1"/>
          </p:cNvSpPr>
          <p:nvPr>
            <p:ph idx="1"/>
          </p:nvPr>
        </p:nvSpPr>
        <p:spPr>
          <a:xfrm>
            <a:off x="457200" y="1714500"/>
            <a:ext cx="8229600" cy="4610100"/>
          </a:xfrm>
        </p:spPr>
        <p:txBody>
          <a:bodyPr/>
          <a:lstStyle/>
          <a:p>
            <a:pPr algn="justLow"/>
            <a:r>
              <a:rPr lang="fa-IR" altLang="en-US" sz="2500" b="1" smtClean="0">
                <a:solidFill>
                  <a:srgbClr val="0000FF"/>
                </a:solidFill>
                <a:cs typeface="B Lotus" panose="00000400000000000000" pitchFamily="2" charset="-78"/>
              </a:rPr>
              <a:t>سوء</a:t>
            </a:r>
            <a:r>
              <a:rPr lang="ar-SA" altLang="en-US" sz="2500" b="1" smtClean="0">
                <a:solidFill>
                  <a:srgbClr val="0000FF"/>
                </a:solidFill>
                <a:cs typeface="B Lotus" panose="00000400000000000000" pitchFamily="2" charset="-78"/>
              </a:rPr>
              <a:t>استفاده‌ از كودك‌ </a:t>
            </a:r>
            <a:r>
              <a:rPr lang="ar-SA" altLang="en-US" sz="2500" b="1" smtClean="0">
                <a:cs typeface="B Lotus" panose="00000400000000000000" pitchFamily="2" charset="-78"/>
              </a:rPr>
              <a:t>اشكال‌ مختلفي‌ همچون‌</a:t>
            </a:r>
            <a:r>
              <a:rPr lang="ar-SA" altLang="en-US" sz="2500" b="1" smtClean="0">
                <a:solidFill>
                  <a:srgbClr val="0000FF"/>
                </a:solidFill>
                <a:cs typeface="B Lotus" panose="00000400000000000000" pitchFamily="2" charset="-78"/>
              </a:rPr>
              <a:t> خشونت جسمی‌، جنسي‌، روانی و غفلت‌ </a:t>
            </a:r>
            <a:r>
              <a:rPr lang="ar-SA" altLang="en-US" sz="2500" b="1" smtClean="0">
                <a:cs typeface="B Lotus" panose="00000400000000000000" pitchFamily="2" charset="-78"/>
              </a:rPr>
              <a:t>و </a:t>
            </a:r>
            <a:r>
              <a:rPr lang="ar-SA" altLang="en-US" sz="2500" b="1" smtClean="0">
                <a:solidFill>
                  <a:srgbClr val="0000FF"/>
                </a:solidFill>
                <a:cs typeface="B Lotus" panose="00000400000000000000" pitchFamily="2" charset="-78"/>
              </a:rPr>
              <a:t>بهره‌برداري‌ تجاري‌ از كودك‌ </a:t>
            </a:r>
            <a:r>
              <a:rPr lang="ar-SA" altLang="en-US" sz="2500" b="1" smtClean="0">
                <a:cs typeface="B Lotus" panose="00000400000000000000" pitchFamily="2" charset="-78"/>
              </a:rPr>
              <a:t>را شامل‌ مي‌شود كه‌ می</a:t>
            </a:r>
            <a:r>
              <a:rPr lang="fa-IR" altLang="en-US" sz="2500" b="1" smtClean="0">
                <a:cs typeface="B Lotus" panose="00000400000000000000" pitchFamily="2" charset="-78"/>
              </a:rPr>
              <a:t>‌</a:t>
            </a:r>
            <a:r>
              <a:rPr lang="ar-SA" altLang="en-US" sz="2500" b="1" smtClean="0">
                <a:cs typeface="B Lotus" panose="00000400000000000000" pitchFamily="2" charset="-78"/>
              </a:rPr>
              <a:t>تواند با یا بدون آسیب باشد. </a:t>
            </a:r>
            <a:endParaRPr lang="en-US" altLang="en-US" sz="2500" b="1" smtClean="0">
              <a:cs typeface="B Lotus" panose="00000400000000000000" pitchFamily="2" charset="-78"/>
            </a:endParaRPr>
          </a:p>
          <a:p>
            <a:pPr algn="justLow"/>
            <a:r>
              <a:rPr lang="ar-SA" altLang="en-US" sz="2500" b="1" smtClean="0">
                <a:cs typeface="B Lotus" panose="00000400000000000000" pitchFamily="2" charset="-78"/>
              </a:rPr>
              <a:t>در تعریف سوءاستفاده از کودک گاه تنها بر رفتار و اعمال‌ عمدی بزرگسالان تاکید‌ مي‌شود فارغ از این که منتهی به آسیب شده یا نشده باشد. </a:t>
            </a:r>
            <a:endParaRPr lang="en-US" altLang="en-US" sz="2500" b="1" smtClean="0">
              <a:cs typeface="B Lotus" panose="00000400000000000000" pitchFamily="2" charset="-78"/>
            </a:endParaRPr>
          </a:p>
          <a:p>
            <a:pPr algn="justLow"/>
            <a:r>
              <a:rPr lang="ar-SA" altLang="en-US" sz="2500" b="1" smtClean="0">
                <a:solidFill>
                  <a:srgbClr val="FF0000"/>
                </a:solidFill>
                <a:cs typeface="B Lotus" panose="00000400000000000000" pitchFamily="2" charset="-78"/>
              </a:rPr>
              <a:t>یعنی حتی نیت آسیب والدین به کودکان را به منزله آسیب می</a:t>
            </a:r>
            <a:r>
              <a:rPr lang="fa-IR" altLang="en-US" sz="2500" b="1" smtClean="0">
                <a:solidFill>
                  <a:srgbClr val="FF0000"/>
                </a:solidFill>
                <a:cs typeface="B Lotus" panose="00000400000000000000" pitchFamily="2" charset="-78"/>
              </a:rPr>
              <a:t>‌</a:t>
            </a:r>
            <a:r>
              <a:rPr lang="ar-SA" altLang="en-US" sz="2500" b="1" smtClean="0">
                <a:solidFill>
                  <a:srgbClr val="FF0000"/>
                </a:solidFill>
                <a:cs typeface="B Lotus" panose="00000400000000000000" pitchFamily="2" charset="-78"/>
              </a:rPr>
              <a:t>دانند. بعضي‌ از متخصصان‌، کودکانی را که به هر علتی توسط والدین</a:t>
            </a:r>
            <a:r>
              <a:rPr lang="fa-IR" altLang="en-US" sz="2500" b="1" smtClean="0">
                <a:solidFill>
                  <a:srgbClr val="FF0000"/>
                </a:solidFill>
                <a:cs typeface="B Lotus" panose="00000400000000000000" pitchFamily="2" charset="-78"/>
              </a:rPr>
              <a:t>‌</a:t>
            </a:r>
            <a:r>
              <a:rPr lang="ar-SA" altLang="en-US" sz="2500" b="1" smtClean="0">
                <a:solidFill>
                  <a:srgbClr val="FF0000"/>
                </a:solidFill>
                <a:cs typeface="B Lotus" panose="00000400000000000000" pitchFamily="2" charset="-78"/>
              </a:rPr>
              <a:t>شان تنبیه شده</a:t>
            </a:r>
            <a:r>
              <a:rPr lang="fa-IR" altLang="en-US" sz="2500" b="1" smtClean="0">
                <a:solidFill>
                  <a:srgbClr val="FF0000"/>
                </a:solidFill>
                <a:cs typeface="B Lotus" panose="00000400000000000000" pitchFamily="2" charset="-78"/>
              </a:rPr>
              <a:t>‌</a:t>
            </a:r>
            <a:r>
              <a:rPr lang="ar-SA" altLang="en-US" sz="2500" b="1" smtClean="0">
                <a:solidFill>
                  <a:srgbClr val="FF0000"/>
                </a:solidFill>
                <a:cs typeface="B Lotus" panose="00000400000000000000" pitchFamily="2" charset="-78"/>
              </a:rPr>
              <a:t>اند، آزارديده‌ مي‌دانند</a:t>
            </a:r>
            <a:r>
              <a:rPr lang="ar-SA" altLang="en-US" sz="2500" b="1" smtClean="0">
                <a:cs typeface="B Lotus" panose="00000400000000000000" pitchFamily="2" charset="-78"/>
              </a:rPr>
              <a:t> در حالي ‌كه‌ بقيه، تنها ایجاد آسیب‌ با نيت‌ آزار رساندن‌ به‌ كودك‌ را نشان‌دهنده‌ سوءاستفاده‌ از كودك‌ مي‌دانند. آمار منتشره در مورد سوءاستفاده‌ از كودكان‌،گاه خشونت‌ عليه‌ جوانان‌ در محيط مدرسه‌ يا ساير موقعیت</a:t>
            </a:r>
            <a:r>
              <a:rPr lang="fa-IR" altLang="en-US" sz="2500" b="1" smtClean="0">
                <a:cs typeface="B Lotus" panose="00000400000000000000" pitchFamily="2" charset="-78"/>
              </a:rPr>
              <a:t>‌</a:t>
            </a:r>
            <a:r>
              <a:rPr lang="ar-SA" altLang="en-US" sz="2500" b="1" smtClean="0">
                <a:cs typeface="B Lotus" panose="00000400000000000000" pitchFamily="2" charset="-78"/>
              </a:rPr>
              <a:t>ها را نیز در بر می</a:t>
            </a:r>
            <a:r>
              <a:rPr lang="fa-IR" altLang="en-US" sz="2500" b="1" smtClean="0">
                <a:cs typeface="B Lotus" panose="00000400000000000000" pitchFamily="2" charset="-78"/>
              </a:rPr>
              <a:t>‌</a:t>
            </a:r>
            <a:r>
              <a:rPr lang="ar-SA" altLang="en-US" sz="2500" b="1" smtClean="0">
                <a:cs typeface="B Lotus" panose="00000400000000000000" pitchFamily="2" charset="-78"/>
              </a:rPr>
              <a:t>گیرد. </a:t>
            </a:r>
            <a:endParaRPr lang="en-US" altLang="en-US" sz="2500" b="1" smtClean="0">
              <a:cs typeface="B Lotus" panose="00000400000000000000" pitchFamily="2" charset="-78"/>
            </a:endParaRPr>
          </a:p>
          <a:p>
            <a:pPr>
              <a:buFont typeface="Wingdings 2" panose="05020102010507070707" pitchFamily="18" charset="2"/>
              <a:buNone/>
            </a:pPr>
            <a:endParaRPr lang="en-US" altLang="en-US" smtClean="0">
              <a:cs typeface="Majalla UI"/>
            </a:endParaRPr>
          </a:p>
          <a:p>
            <a:endParaRPr lang="fa-IR" altLang="en-US" smtClean="0"/>
          </a:p>
        </p:txBody>
      </p:sp>
    </p:spTree>
    <p:extLst>
      <p:ext uri="{BB962C8B-B14F-4D97-AF65-F5344CB8AC3E}">
        <p14:creationId xmlns:p14="http://schemas.microsoft.com/office/powerpoint/2010/main" val="18130820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500063"/>
            <a:ext cx="8229600" cy="785812"/>
          </a:xfrm>
        </p:spPr>
        <p:txBody>
          <a:bodyPr>
            <a:normAutofit fontScale="90000"/>
          </a:bodyPr>
          <a:lstStyle/>
          <a:p>
            <a:pPr algn="ctr"/>
            <a:r>
              <a:rPr lang="ar-SA" altLang="en-US" sz="5400" b="1" smtClean="0">
                <a:cs typeface="B Lotus" panose="00000400000000000000" pitchFamily="2" charset="-78"/>
              </a:rPr>
              <a:t>‌ </a:t>
            </a:r>
            <a:r>
              <a:rPr lang="ar-SA" altLang="en-US" sz="4000" b="1" smtClean="0">
                <a:solidFill>
                  <a:srgbClr val="C00000"/>
                </a:solidFill>
                <a:cs typeface="B Titr" panose="00000700000000000000" pitchFamily="2" charset="-78"/>
              </a:rPr>
              <a:t>خشونت جسمی‌، جنسي‌، روانی و غفلت‌ </a:t>
            </a:r>
            <a:endParaRPr lang="fa-IR" altLang="en-US" sz="4000" smtClean="0">
              <a:solidFill>
                <a:srgbClr val="C00000"/>
              </a:solidFill>
              <a:cs typeface="B Titr" panose="00000700000000000000" pitchFamily="2" charset="-78"/>
            </a:endParaRPr>
          </a:p>
        </p:txBody>
      </p:sp>
      <p:sp>
        <p:nvSpPr>
          <p:cNvPr id="29699" name="Content Placeholder 2"/>
          <p:cNvSpPr>
            <a:spLocks noGrp="1"/>
          </p:cNvSpPr>
          <p:nvPr>
            <p:ph idx="1"/>
          </p:nvPr>
        </p:nvSpPr>
        <p:spPr>
          <a:xfrm>
            <a:off x="457200" y="1357313"/>
            <a:ext cx="8229600" cy="4967287"/>
          </a:xfrm>
        </p:spPr>
        <p:txBody>
          <a:bodyPr/>
          <a:lstStyle/>
          <a:p>
            <a:pPr algn="justLow"/>
            <a:r>
              <a:rPr lang="ar-SA" altLang="en-US" sz="2300" b="1" smtClean="0">
                <a:cs typeface="B Lotus" panose="00000400000000000000" pitchFamily="2" charset="-78"/>
              </a:rPr>
              <a:t>خشونت جسمی علیه کودک شامل‌ آن‌ دسته‌ از اقدامات‌ يك‌ والد يا مراقب‌ است كه‌ موجب آسیب جسمی کودک شود و يا استعداد تبديل‌ شدن‌ به‌ يك‌ آسیب را داشته باشد. </a:t>
            </a:r>
            <a:endParaRPr lang="fa-IR" altLang="en-US" sz="2300" b="1" smtClean="0">
              <a:cs typeface="B Lotus" panose="00000400000000000000" pitchFamily="2" charset="-78"/>
            </a:endParaRPr>
          </a:p>
          <a:p>
            <a:pPr algn="justLow"/>
            <a:r>
              <a:rPr lang="ar-SA" altLang="en-US" sz="2300" b="1" smtClean="0">
                <a:cs typeface="B Lotus" panose="00000400000000000000" pitchFamily="2" charset="-78"/>
              </a:rPr>
              <a:t>خشونت جنسی علیه کودک نیز ‌‌به‌ اين‌ معني‌ است‌ كه‌ والد یا شخص‌ مراقب‌ برای ارضاي‌ خویش از كودك‌ استفاده‌ ‌كند. </a:t>
            </a:r>
            <a:endParaRPr lang="fa-IR" altLang="en-US" sz="2300" b="1" smtClean="0">
              <a:cs typeface="B Lotus" panose="00000400000000000000" pitchFamily="2" charset="-78"/>
            </a:endParaRPr>
          </a:p>
          <a:p>
            <a:pPr algn="justLow"/>
            <a:r>
              <a:rPr lang="ar-SA" altLang="en-US" sz="2300" b="1" smtClean="0">
                <a:solidFill>
                  <a:srgbClr val="FF0000"/>
                </a:solidFill>
                <a:cs typeface="B Lotus" panose="00000400000000000000" pitchFamily="2" charset="-78"/>
              </a:rPr>
              <a:t>خشونت روانی علیه کودک عبارت‌ است‌ از ناتواني‌ والد یا مراقب‌ در فراهم‌ كردن‌ حمایت و محيط روانی مناسب‌ برای رشد و تکامل کودک ‌و همچنين‌ اقداماتي‌ را شامل‌ مي‌شود كه‌ تأثير نامطلوبي‌ بر سلامت‌ عاطفي‌ و پيشرفت‌ كودك‌ دارند.</a:t>
            </a:r>
            <a:r>
              <a:rPr lang="ar-SA" altLang="en-US" sz="2300" b="1" smtClean="0">
                <a:solidFill>
                  <a:srgbClr val="0000FF"/>
                </a:solidFill>
                <a:cs typeface="B Lotus" panose="00000400000000000000" pitchFamily="2" charset="-78"/>
              </a:rPr>
              <a:t> چنين‌ اقداماتي‌ شامل‌ محدود كردن‌ حركات‌ كودك‌، تحقير، تمسخر، تهديد و ارعاب‌، تبعيض‌، عدم‌ پذيرش‌ و ديگر اشكال‌ غيرجسمی رفتار خصمانه‌ مي‌باشد</a:t>
            </a:r>
            <a:r>
              <a:rPr lang="ar-SA" altLang="en-US" sz="2300" b="1" smtClean="0">
                <a:cs typeface="B Lotus" panose="00000400000000000000" pitchFamily="2" charset="-78"/>
              </a:rPr>
              <a:t>. </a:t>
            </a:r>
            <a:endParaRPr lang="fa-IR" altLang="en-US" sz="2300" b="1" smtClean="0">
              <a:cs typeface="B Lotus" panose="00000400000000000000" pitchFamily="2" charset="-78"/>
            </a:endParaRPr>
          </a:p>
          <a:p>
            <a:pPr algn="justLow"/>
            <a:r>
              <a:rPr lang="ar-SA" altLang="en-US" sz="2300" b="1" smtClean="0">
                <a:cs typeface="B Lotus" panose="00000400000000000000" pitchFamily="2" charset="-78"/>
              </a:rPr>
              <a:t>غفلت‌ به‌ ناتواني‌ والدين‌ در فراهم‌ آوردن‌ شرايط مناسب‌ برای پيشرفت‌ کودک‌ در يك‌ يا چند مورد از موارد ذيل‌ اشاره‌ دارد: سلامت‌، تحصيل‌، رشد عاطفی‌، تغذيه‌، سرپناه‌ و شرايط ايمن‌ زندگي‌.</a:t>
            </a:r>
            <a:endParaRPr lang="en-US" altLang="en-US" sz="2300" b="1" smtClean="0">
              <a:cs typeface="B Lotus" panose="00000400000000000000" pitchFamily="2" charset="-78"/>
            </a:endParaRPr>
          </a:p>
          <a:p>
            <a:pPr algn="justLow">
              <a:buFont typeface="Wingdings 2" panose="05020102010507070707" pitchFamily="18" charset="2"/>
              <a:buNone/>
            </a:pPr>
            <a:endParaRPr lang="en-US" altLang="en-US" b="1" smtClean="0">
              <a:cs typeface="B Lotus" panose="00000400000000000000" pitchFamily="2" charset="-78"/>
            </a:endParaRPr>
          </a:p>
          <a:p>
            <a:endParaRPr lang="fa-IR" altLang="en-US" smtClean="0"/>
          </a:p>
        </p:txBody>
      </p:sp>
    </p:spTree>
    <p:extLst>
      <p:ext uri="{BB962C8B-B14F-4D97-AF65-F5344CB8AC3E}">
        <p14:creationId xmlns:p14="http://schemas.microsoft.com/office/powerpoint/2010/main" val="25283536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44624"/>
            <a:ext cx="8229600" cy="809625"/>
          </a:xfrm>
        </p:spPr>
        <p:txBody>
          <a:bodyPr>
            <a:normAutofit/>
          </a:bodyPr>
          <a:lstStyle/>
          <a:p>
            <a:pPr algn="ctr"/>
            <a:r>
              <a:rPr lang="fa-IR" altLang="en-US" sz="3200" dirty="0" err="1" smtClean="0">
                <a:solidFill>
                  <a:srgbClr val="C00000"/>
                </a:solidFill>
                <a:cs typeface="B Titr" panose="00000700000000000000" pitchFamily="2" charset="-78"/>
              </a:rPr>
              <a:t>آسيب</a:t>
            </a:r>
            <a:r>
              <a:rPr lang="fa-IR" altLang="en-US" sz="3200" dirty="0" smtClean="0">
                <a:solidFill>
                  <a:srgbClr val="C00000"/>
                </a:solidFill>
                <a:cs typeface="B Titr" panose="00000700000000000000" pitchFamily="2" charset="-78"/>
              </a:rPr>
              <a:t> </a:t>
            </a:r>
            <a:r>
              <a:rPr lang="fa-IR" altLang="en-US" sz="3200" dirty="0" err="1" smtClean="0">
                <a:solidFill>
                  <a:srgbClr val="C00000"/>
                </a:solidFill>
                <a:cs typeface="B Titr" panose="00000700000000000000" pitchFamily="2" charset="-78"/>
              </a:rPr>
              <a:t>هاي</a:t>
            </a:r>
            <a:r>
              <a:rPr lang="fa-IR" altLang="en-US" sz="3200" dirty="0" smtClean="0">
                <a:solidFill>
                  <a:srgbClr val="C00000"/>
                </a:solidFill>
                <a:cs typeface="B Titr" panose="00000700000000000000" pitchFamily="2" charset="-78"/>
              </a:rPr>
              <a:t> </a:t>
            </a:r>
            <a:r>
              <a:rPr lang="fa-IR" altLang="en-US" sz="3200" dirty="0" err="1" smtClean="0">
                <a:solidFill>
                  <a:srgbClr val="C00000"/>
                </a:solidFill>
                <a:cs typeface="B Titr" panose="00000700000000000000" pitchFamily="2" charset="-78"/>
              </a:rPr>
              <a:t>عمدي</a:t>
            </a:r>
            <a:r>
              <a:rPr lang="fa-IR" altLang="en-US" sz="3200" dirty="0" smtClean="0">
                <a:solidFill>
                  <a:srgbClr val="C00000"/>
                </a:solidFill>
                <a:cs typeface="B Titr" panose="00000700000000000000" pitchFamily="2" charset="-78"/>
              </a:rPr>
              <a:t> مرگبار</a:t>
            </a:r>
            <a:endParaRPr lang="fa-IR" altLang="en-US" sz="3200" dirty="0" smtClean="0"/>
          </a:p>
        </p:txBody>
      </p:sp>
      <p:sp>
        <p:nvSpPr>
          <p:cNvPr id="30723" name="Content Placeholder 2"/>
          <p:cNvSpPr>
            <a:spLocks noGrp="1"/>
          </p:cNvSpPr>
          <p:nvPr>
            <p:ph idx="1"/>
          </p:nvPr>
        </p:nvSpPr>
        <p:spPr>
          <a:xfrm>
            <a:off x="457200" y="908720"/>
            <a:ext cx="8229600" cy="5326335"/>
          </a:xfrm>
        </p:spPr>
        <p:txBody>
          <a:bodyPr>
            <a:noAutofit/>
          </a:bodyPr>
          <a:lstStyle/>
          <a:p>
            <a:pPr algn="justLow"/>
            <a:r>
              <a:rPr lang="ar-SA" altLang="en-US" sz="2400" b="1" dirty="0" smtClean="0">
                <a:cs typeface="B Lotus" panose="00000400000000000000" pitchFamily="2" charset="-78"/>
              </a:rPr>
              <a:t>علت‌ بسياري‌ از موارد مرگ‌ و مير كودكان‌ به</a:t>
            </a:r>
            <a:r>
              <a:rPr lang="fa-IR" altLang="en-US" sz="2400" b="1" dirty="0" smtClean="0">
                <a:cs typeface="B Lotus" panose="00000400000000000000" pitchFamily="2" charset="-78"/>
              </a:rPr>
              <a:t>‌</a:t>
            </a:r>
            <a:r>
              <a:rPr lang="ar-SA" altLang="en-US" sz="2400" b="1" dirty="0" smtClean="0">
                <a:cs typeface="B Lotus" panose="00000400000000000000" pitchFamily="2" charset="-78"/>
              </a:rPr>
              <a:t>‌طور معمول‌ شناسايي‌ نمي‌شود و بررسي‌ كالبدشكافي‌ روي‌ آنها صورت‌ نمي‌گيرد بنابراین تعيين‌ آمار دقيق‌ مرگ‌ و مير ناشي‌ از آزار كودكان‌ در بسياري‌ از كشورها دشوار است. </a:t>
            </a:r>
            <a:endParaRPr lang="en-US" altLang="en-US" sz="2400" b="1" dirty="0" smtClean="0">
              <a:cs typeface="B Lotus" panose="00000400000000000000" pitchFamily="2" charset="-78"/>
            </a:endParaRPr>
          </a:p>
          <a:p>
            <a:pPr algn="justLow"/>
            <a:r>
              <a:rPr lang="ar-SA" altLang="en-US" sz="2400" b="1" dirty="0" smtClean="0">
                <a:cs typeface="B Lotus" panose="00000400000000000000" pitchFamily="2" charset="-78"/>
              </a:rPr>
              <a:t>حتي‌ در كشورهاي‌ ضعيف‌، مشكلاتي‌ در تشخيص‌ مناسب‌ موارد نوزادكشي‌ و سنجش میزان آن‌ وجود دارد. طبق‌ يافته‌هاي‌ موجود در گواهي‌ فوت‌، طبقه‌بندي‌ علل</a:t>
            </a:r>
            <a:r>
              <a:rPr lang="en-US" altLang="en-US" sz="2400" b="1" dirty="0" smtClean="0">
                <a:cs typeface="B Lotus" panose="00000400000000000000" pitchFamily="2" charset="-78"/>
              </a:rPr>
              <a:t>‌</a:t>
            </a:r>
            <a:r>
              <a:rPr lang="ar-SA" altLang="en-US" sz="2400" b="1" dirty="0" smtClean="0">
                <a:cs typeface="B Lotus" panose="00000400000000000000" pitchFamily="2" charset="-78"/>
              </a:rPr>
              <a:t> مرگ‌ و مير كودكان‌ بسيار نامناسب‌ است‌ و به‌ عنوان‌ مثال‌، حتی در چندين‌ ايالت‌ از ايالات‌ متحده‌ آمريكا نیز چنين ‌مشکلی ديده‌ مي‌شود.تفکیک آمار مرگ‌ و مير کودک به‌ علل‌ ديگر مثل‌ سندرم‌ مرگ‌ ناگهاني‌ کودک يا تصادف از موارد قتل کودک کار آسانی نیست. علي‌رغم‌ طبقه‌بندي‌ نامناسب‌ متداول‌، </a:t>
            </a:r>
            <a:r>
              <a:rPr lang="ar-SA" altLang="en-US" sz="2400" b="1" dirty="0" smtClean="0">
                <a:solidFill>
                  <a:srgbClr val="FF0000"/>
                </a:solidFill>
                <a:cs typeface="B Lotus" panose="00000400000000000000" pitchFamily="2" charset="-78"/>
              </a:rPr>
              <a:t>توافق‌ عمومي‌ بر اين‌ است‌ كه‌ مرگ‌ و مير ناشي‌ از آزار كودكان‌ بسيار بيشتر از گزارش‌هاي‌ رسمي‌ است که توسط دولت</a:t>
            </a:r>
            <a:r>
              <a:rPr lang="fa-IR" altLang="en-US" sz="2400" b="1" dirty="0" smtClean="0">
                <a:solidFill>
                  <a:srgbClr val="FF0000"/>
                </a:solidFill>
                <a:cs typeface="B Lotus" panose="00000400000000000000" pitchFamily="2" charset="-78"/>
              </a:rPr>
              <a:t>‌</a:t>
            </a:r>
            <a:r>
              <a:rPr lang="ar-SA" altLang="en-US" sz="2400" b="1" dirty="0" smtClean="0">
                <a:solidFill>
                  <a:srgbClr val="FF0000"/>
                </a:solidFill>
                <a:cs typeface="B Lotus" panose="00000400000000000000" pitchFamily="2" charset="-78"/>
              </a:rPr>
              <a:t>ها ارائه می</a:t>
            </a:r>
            <a:r>
              <a:rPr lang="fa-IR" altLang="en-US" sz="2400" b="1" dirty="0" smtClean="0">
                <a:solidFill>
                  <a:srgbClr val="FF0000"/>
                </a:solidFill>
                <a:cs typeface="B Lotus" panose="00000400000000000000" pitchFamily="2" charset="-78"/>
              </a:rPr>
              <a:t>‌</a:t>
            </a:r>
            <a:r>
              <a:rPr lang="ar-SA" altLang="en-US" sz="2400" b="1" dirty="0" smtClean="0">
                <a:solidFill>
                  <a:srgbClr val="FF0000"/>
                </a:solidFill>
                <a:cs typeface="B Lotus" panose="00000400000000000000" pitchFamily="2" charset="-78"/>
              </a:rPr>
              <a:t>شود</a:t>
            </a:r>
            <a:r>
              <a:rPr lang="ar-SA" altLang="en-US" sz="2400" b="1" dirty="0" smtClean="0">
                <a:cs typeface="B Lotus" panose="00000400000000000000" pitchFamily="2" charset="-78"/>
              </a:rPr>
              <a:t>. </a:t>
            </a:r>
            <a:endParaRPr lang="en-US" altLang="en-US" sz="2400" b="1" dirty="0" smtClean="0">
              <a:cs typeface="B Lotus" panose="00000400000000000000" pitchFamily="2" charset="-78"/>
            </a:endParaRPr>
          </a:p>
          <a:p>
            <a:pPr algn="justLow"/>
            <a:r>
              <a:rPr lang="ar-SA" altLang="en-US" sz="2400" b="1" dirty="0" smtClean="0">
                <a:cs typeface="B Lotus" panose="00000400000000000000" pitchFamily="2" charset="-78"/>
              </a:rPr>
              <a:t>در كشورهايي‌ كه‌ مطالعات‌ مرگ‌ و مير کودکان‌ در آنها صورت‌ مي‌گيرد، علت ‌مشترك‌ اکثر مرگ‌ و ميرهاي‌ ناشي‌ از آزار كودكان‌، ضربه‌ مغزي‌ و پس‌ از آن‌، ضربه‌ به‌ شكم‌ کودک مي‌باشد. خفگي‌ عمدي‌ نيز به</a:t>
            </a:r>
            <a:r>
              <a:rPr lang="fa-IR" altLang="en-US" sz="2400" b="1" dirty="0" smtClean="0">
                <a:cs typeface="B Lotus" panose="00000400000000000000" pitchFamily="2" charset="-78"/>
              </a:rPr>
              <a:t>‌</a:t>
            </a:r>
            <a:r>
              <a:rPr lang="ar-SA" altLang="en-US" sz="2400" b="1" dirty="0" smtClean="0">
                <a:cs typeface="B Lotus" panose="00000400000000000000" pitchFamily="2" charset="-78"/>
              </a:rPr>
              <a:t>‌طور گسترده‌اي‌ به‌عنوان‌ يكي‌ از علل‌ مرگ‌ و مير کودکان گزارش‌ شده ‌است‌. </a:t>
            </a:r>
            <a:endParaRPr lang="en-US" altLang="en-US" sz="2400" b="1" dirty="0" smtClean="0">
              <a:cs typeface="B Lotus" panose="00000400000000000000" pitchFamily="2" charset="-78"/>
            </a:endParaRPr>
          </a:p>
          <a:p>
            <a:pPr>
              <a:buFont typeface="Wingdings 2" panose="05020102010507070707" pitchFamily="18" charset="2"/>
              <a:buNone/>
            </a:pPr>
            <a:endParaRPr lang="fa-IR" altLang="en-US" sz="3600" dirty="0" smtClean="0"/>
          </a:p>
          <a:p>
            <a:endParaRPr lang="fa-IR" altLang="en-US" sz="3600" dirty="0" smtClean="0"/>
          </a:p>
        </p:txBody>
      </p:sp>
    </p:spTree>
    <p:extLst>
      <p:ext uri="{BB962C8B-B14F-4D97-AF65-F5344CB8AC3E}">
        <p14:creationId xmlns:p14="http://schemas.microsoft.com/office/powerpoint/2010/main" val="42930404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pPr>
              <a:defRPr/>
            </a:pPr>
            <a:fld id="{DF4ECE87-8215-4462-91DC-C74D7818D313}" type="slidenum">
              <a:rPr lang="fa-IR" smtClean="0"/>
              <a:pPr>
                <a:defRPr/>
              </a:pPr>
              <a:t>27</a:t>
            </a:fld>
            <a:endParaRPr lang="fa-IR"/>
          </a:p>
        </p:txBody>
      </p:sp>
      <p:sp>
        <p:nvSpPr>
          <p:cNvPr id="8" name="Rectangle 2"/>
          <p:cNvSpPr txBox="1">
            <a:spLocks noChangeArrowheads="1"/>
          </p:cNvSpPr>
          <p:nvPr/>
        </p:nvSpPr>
        <p:spPr>
          <a:xfrm>
            <a:off x="2123728" y="4221088"/>
            <a:ext cx="5256584" cy="1368152"/>
          </a:xfrm>
          <a:prstGeom prst="rect">
            <a:avLst/>
          </a:prstGeom>
        </p:spPr>
        <p:txBody>
          <a:bodyPr vert="horz" lIns="91440" tIns="45720" rIns="91440" bIns="45720" rtlCol="1"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3600" b="0" i="0" u="none" strike="noStrike" kern="1200" cap="none" spc="0" normalizeH="0" baseline="0" noProof="0" dirty="0" smtClean="0">
              <a:ln>
                <a:noFill/>
              </a:ln>
              <a:solidFill>
                <a:srgbClr val="0070C0"/>
              </a:solidFill>
              <a:effectLst/>
              <a:uLnTx/>
              <a:uFillTx/>
              <a:latin typeface="+mj-lt"/>
              <a:ea typeface="+mj-ea"/>
              <a:cs typeface="B Nazanin" pitchFamily="2" charset="-78"/>
            </a:endParaRPr>
          </a:p>
        </p:txBody>
      </p:sp>
      <p:sp>
        <p:nvSpPr>
          <p:cNvPr id="10" name="Title 9"/>
          <p:cNvSpPr>
            <a:spLocks noGrp="1"/>
          </p:cNvSpPr>
          <p:nvPr>
            <p:ph type="ctrTitle"/>
          </p:nvPr>
        </p:nvSpPr>
        <p:spPr>
          <a:xfrm>
            <a:off x="611560" y="2348880"/>
            <a:ext cx="7848872" cy="1944215"/>
          </a:xfrm>
        </p:spPr>
        <p:txBody>
          <a:bodyPr>
            <a:noAutofit/>
          </a:bodyPr>
          <a:lstStyle/>
          <a:p>
            <a:r>
              <a:rPr lang="fa-IR" sz="4000" b="1" dirty="0" smtClean="0">
                <a:solidFill>
                  <a:srgbClr val="0070C0"/>
                </a:solidFill>
                <a:cs typeface="B Nazanin" pitchFamily="2" charset="-78"/>
              </a:rPr>
              <a:t>نظام </a:t>
            </a:r>
            <a:r>
              <a:rPr lang="fa-IR" sz="4000" b="1" dirty="0">
                <a:solidFill>
                  <a:srgbClr val="0070C0"/>
                </a:solidFill>
                <a:cs typeface="B Nazanin" pitchFamily="2" charset="-78"/>
              </a:rPr>
              <a:t>مراقبت مرگ كودكان 59-1 ماهه </a:t>
            </a:r>
            <a:r>
              <a:rPr lang="fa-IR" sz="4000" b="1" dirty="0" smtClean="0">
                <a:solidFill>
                  <a:srgbClr val="0070C0"/>
                </a:solidFill>
                <a:cs typeface="B Nazanin" pitchFamily="2" charset="-78"/>
              </a:rPr>
              <a:t/>
            </a:r>
            <a:br>
              <a:rPr lang="fa-IR" sz="4000" b="1" dirty="0" smtClean="0">
                <a:solidFill>
                  <a:srgbClr val="0070C0"/>
                </a:solidFill>
                <a:cs typeface="B Nazanin" pitchFamily="2" charset="-78"/>
              </a:rPr>
            </a:br>
            <a:r>
              <a:rPr lang="fa-IR" sz="4000" b="1" dirty="0" smtClean="0">
                <a:solidFill>
                  <a:srgbClr val="FF0000"/>
                </a:solidFill>
                <a:cs typeface="B Nazanin" pitchFamily="2" charset="-78"/>
              </a:rPr>
              <a:t>و </a:t>
            </a:r>
            <a:r>
              <a:rPr lang="fa-IR" sz="4000" b="1" dirty="0">
                <a:solidFill>
                  <a:srgbClr val="FF0000"/>
                </a:solidFill>
                <a:cs typeface="B Nazanin" pitchFamily="2" charset="-78"/>
              </a:rPr>
              <a:t>گزارش وضعيت </a:t>
            </a:r>
            <a:r>
              <a:rPr lang="fa-IR" sz="4000" b="1" dirty="0" smtClean="0">
                <a:solidFill>
                  <a:srgbClr val="FF0000"/>
                </a:solidFill>
                <a:cs typeface="B Nazanin" pitchFamily="2" charset="-78"/>
              </a:rPr>
              <a:t>مرگ كودكان 59-1 ماهه</a:t>
            </a:r>
            <a:endParaRPr lang="fa-IR" sz="4000" b="1" dirty="0">
              <a:solidFill>
                <a:srgbClr val="FF0000"/>
              </a:solidFill>
            </a:endParaRPr>
          </a:p>
        </p:txBody>
      </p:sp>
    </p:spTree>
    <p:extLst>
      <p:ext uri="{BB962C8B-B14F-4D97-AF65-F5344CB8AC3E}">
        <p14:creationId xmlns:p14="http://schemas.microsoft.com/office/powerpoint/2010/main" val="12420730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xfrm>
            <a:off x="395536" y="332656"/>
            <a:ext cx="8229600" cy="720080"/>
          </a:xfrm>
        </p:spPr>
        <p:style>
          <a:lnRef idx="2">
            <a:schemeClr val="accent1"/>
          </a:lnRef>
          <a:fillRef idx="1">
            <a:schemeClr val="lt1"/>
          </a:fillRef>
          <a:effectRef idx="0">
            <a:schemeClr val="accent1"/>
          </a:effectRef>
          <a:fontRef idx="minor">
            <a:schemeClr val="dk1"/>
          </a:fontRef>
        </p:style>
        <p:txBody>
          <a:bodyPr rtlCol="1">
            <a:normAutofit fontScale="90000"/>
          </a:bodyPr>
          <a:lstStyle/>
          <a:p>
            <a:pPr eaLnBrk="1" fontAlgn="auto" hangingPunct="1">
              <a:spcAft>
                <a:spcPts val="0"/>
              </a:spcAft>
              <a:defRPr/>
            </a:pPr>
            <a:r>
              <a:rPr lang="fa-IR" sz="2800" dirty="0" smtClean="0">
                <a:solidFill>
                  <a:srgbClr val="0070C0"/>
                </a:solidFill>
                <a:effectLst>
                  <a:outerShdw blurRad="38100" dist="38100" dir="2700000" algn="tl">
                    <a:srgbClr val="C0C0C0"/>
                  </a:outerShdw>
                </a:effectLst>
              </a:rPr>
              <a:t/>
            </a:r>
            <a:br>
              <a:rPr lang="fa-IR" sz="2800" dirty="0" smtClean="0">
                <a:solidFill>
                  <a:srgbClr val="0070C0"/>
                </a:solidFill>
                <a:effectLst>
                  <a:outerShdw blurRad="38100" dist="38100" dir="2700000" algn="tl">
                    <a:srgbClr val="C0C0C0"/>
                  </a:outerShdw>
                </a:effectLst>
              </a:rPr>
            </a:br>
            <a:r>
              <a:rPr lang="fa-IR" sz="2800" dirty="0" smtClean="0">
                <a:solidFill>
                  <a:srgbClr val="0070C0"/>
                </a:solidFill>
                <a:effectLst>
                  <a:outerShdw blurRad="38100" dist="38100" dir="2700000" algn="tl">
                    <a:srgbClr val="C0C0C0"/>
                  </a:outerShdw>
                </a:effectLst>
              </a:rPr>
              <a:t/>
            </a:r>
            <a:br>
              <a:rPr lang="fa-IR" sz="2800" dirty="0" smtClean="0">
                <a:solidFill>
                  <a:srgbClr val="0070C0"/>
                </a:solidFill>
                <a:effectLst>
                  <a:outerShdw blurRad="38100" dist="38100" dir="2700000" algn="tl">
                    <a:srgbClr val="C0C0C0"/>
                  </a:outerShdw>
                </a:effectLst>
              </a:rPr>
            </a:br>
            <a:r>
              <a:rPr lang="fa-IR" sz="2800" dirty="0" smtClean="0">
                <a:solidFill>
                  <a:srgbClr val="0070C0"/>
                </a:solidFill>
                <a:effectLst>
                  <a:outerShdw blurRad="38100" dist="38100" dir="2700000" algn="tl">
                    <a:srgbClr val="C0C0C0"/>
                  </a:outerShdw>
                </a:effectLst>
              </a:rPr>
              <a:t/>
            </a:r>
            <a:br>
              <a:rPr lang="fa-IR" sz="2800" dirty="0" smtClean="0">
                <a:solidFill>
                  <a:srgbClr val="0070C0"/>
                </a:solidFill>
                <a:effectLst>
                  <a:outerShdw blurRad="38100" dist="38100" dir="2700000" algn="tl">
                    <a:srgbClr val="C0C0C0"/>
                  </a:outerShdw>
                </a:effectLst>
              </a:rPr>
            </a:br>
            <a:r>
              <a:rPr lang="fa-IR" sz="2400" b="1" dirty="0" smtClean="0">
                <a:solidFill>
                  <a:srgbClr val="0070C0"/>
                </a:solidFill>
                <a:cs typeface="B Nazanin" pitchFamily="2" charset="-78"/>
              </a:rPr>
              <a:t>مروی بر جريان اطلاعات در نظام مراقبت مرگ كودكان59-1 ماهه</a:t>
            </a:r>
            <a:r>
              <a:rPr lang="en-US" sz="2800" dirty="0" smtClean="0">
                <a:solidFill>
                  <a:srgbClr val="0070C0"/>
                </a:solidFill>
                <a:effectLst>
                  <a:outerShdw blurRad="38100" dist="38100" dir="2700000" algn="tl">
                    <a:srgbClr val="C0C0C0"/>
                  </a:outerShdw>
                </a:effectLst>
              </a:rPr>
              <a:t/>
            </a:r>
            <a:br>
              <a:rPr lang="en-US" sz="2800" dirty="0" smtClean="0">
                <a:solidFill>
                  <a:srgbClr val="0070C0"/>
                </a:solidFill>
                <a:effectLst>
                  <a:outerShdw blurRad="38100" dist="38100" dir="2700000" algn="tl">
                    <a:srgbClr val="C0C0C0"/>
                  </a:outerShdw>
                </a:effectLst>
              </a:rPr>
            </a:br>
            <a:r>
              <a:rPr lang="fa-IR" sz="2800" dirty="0" smtClean="0">
                <a:solidFill>
                  <a:srgbClr val="0070C0"/>
                </a:solidFill>
                <a:effectLst>
                  <a:outerShdw blurRad="38100" dist="38100" dir="2700000" algn="tl">
                    <a:srgbClr val="C0C0C0"/>
                  </a:outerShdw>
                </a:effectLst>
              </a:rPr>
              <a:t/>
            </a:r>
            <a:br>
              <a:rPr lang="fa-IR" sz="2800" dirty="0" smtClean="0">
                <a:solidFill>
                  <a:srgbClr val="0070C0"/>
                </a:solidFill>
                <a:effectLst>
                  <a:outerShdw blurRad="38100" dist="38100" dir="2700000" algn="tl">
                    <a:srgbClr val="C0C0C0"/>
                  </a:outerShdw>
                </a:effectLst>
              </a:rPr>
            </a:br>
            <a:r>
              <a:rPr lang="en-US" sz="2800" dirty="0" smtClean="0">
                <a:solidFill>
                  <a:srgbClr val="0070C0"/>
                </a:solidFill>
                <a:effectLst>
                  <a:outerShdw blurRad="38100" dist="38100" dir="2700000" algn="tl">
                    <a:srgbClr val="C0C0C0"/>
                  </a:outerShdw>
                </a:effectLst>
              </a:rPr>
              <a:t/>
            </a:r>
            <a:br>
              <a:rPr lang="en-US" sz="2800" dirty="0" smtClean="0">
                <a:solidFill>
                  <a:srgbClr val="0070C0"/>
                </a:solidFill>
                <a:effectLst>
                  <a:outerShdw blurRad="38100" dist="38100" dir="2700000" algn="tl">
                    <a:srgbClr val="C0C0C0"/>
                  </a:outerShdw>
                </a:effectLst>
              </a:rPr>
            </a:br>
            <a:endParaRPr lang="en-US" sz="2800" dirty="0" smtClean="0">
              <a:solidFill>
                <a:srgbClr val="0070C0"/>
              </a:solidFill>
              <a:effectLst>
                <a:outerShdw blurRad="38100" dist="38100" dir="2700000" algn="tl">
                  <a:srgbClr val="C0C0C0"/>
                </a:outerShdw>
              </a:effectLst>
            </a:endParaRPr>
          </a:p>
        </p:txBody>
      </p:sp>
      <p:sp>
        <p:nvSpPr>
          <p:cNvPr id="15363" name="Rectangle 3"/>
          <p:cNvSpPr>
            <a:spLocks noGrp="1" noChangeArrowheads="1"/>
          </p:cNvSpPr>
          <p:nvPr>
            <p:ph type="body" idx="4294967295"/>
          </p:nvPr>
        </p:nvSpPr>
        <p:spPr>
          <a:xfrm>
            <a:off x="249486" y="1700808"/>
            <a:ext cx="8375650" cy="4014762"/>
          </a:xfrm>
        </p:spPr>
        <p:txBody>
          <a:bodyPr rtlCol="1">
            <a:normAutofit/>
          </a:bodyPr>
          <a:lstStyle/>
          <a:p>
            <a:pPr eaLnBrk="1" fontAlgn="auto" hangingPunct="1">
              <a:spcAft>
                <a:spcPts val="0"/>
              </a:spcAft>
              <a:defRPr/>
            </a:pPr>
            <a:r>
              <a:rPr lang="fa-IR" sz="2800" dirty="0" err="1" smtClean="0">
                <a:cs typeface="B Nazanin" pitchFamily="2" charset="-78"/>
              </a:rPr>
              <a:t>طراحي</a:t>
            </a:r>
            <a:r>
              <a:rPr lang="fa-IR" sz="2800" dirty="0" smtClean="0">
                <a:cs typeface="B Nazanin" pitchFamily="2" charset="-78"/>
              </a:rPr>
              <a:t> نظام كشوري مراقبت كودكان 59-1 ماهه </a:t>
            </a:r>
            <a:endParaRPr lang="en-US" sz="2800" dirty="0" smtClean="0">
              <a:cs typeface="B Nazanin" pitchFamily="2" charset="-78"/>
            </a:endParaRPr>
          </a:p>
          <a:p>
            <a:pPr lvl="1">
              <a:defRPr/>
            </a:pPr>
            <a:r>
              <a:rPr lang="fa-IR" sz="2400" dirty="0" smtClean="0">
                <a:cs typeface="B Nazanin" pitchFamily="2" charset="-78"/>
              </a:rPr>
              <a:t>توسط  اداره سلامت كودكان</a:t>
            </a:r>
            <a:endParaRPr lang="en-US" sz="2400" dirty="0" smtClean="0">
              <a:cs typeface="B Nazanin" pitchFamily="2" charset="-78"/>
            </a:endParaRPr>
          </a:p>
          <a:p>
            <a:pPr lvl="1">
              <a:defRPr/>
            </a:pPr>
            <a:r>
              <a:rPr lang="fa-IR" sz="2400" dirty="0" smtClean="0">
                <a:cs typeface="B Nazanin" pitchFamily="2" charset="-78"/>
              </a:rPr>
              <a:t> از نيمه دوم سال 1385به صورت آزمایشی در دانشگاه های علوم پزشکی کشور و</a:t>
            </a:r>
            <a:endParaRPr lang="en-US" sz="2400" dirty="0" smtClean="0">
              <a:cs typeface="B Nazanin" pitchFamily="2" charset="-78"/>
            </a:endParaRPr>
          </a:p>
          <a:p>
            <a:pPr lvl="1">
              <a:defRPr/>
            </a:pPr>
            <a:r>
              <a:rPr lang="fa-IR" sz="2400" dirty="0" smtClean="0">
                <a:cs typeface="B Nazanin" pitchFamily="2" charset="-78"/>
              </a:rPr>
              <a:t> اجرای آن از اول سال 1386 در سراسر دانشگاه‌های کشور آغاز گردید</a:t>
            </a:r>
          </a:p>
          <a:p>
            <a:pPr lvl="1">
              <a:defRPr/>
            </a:pPr>
            <a:r>
              <a:rPr lang="fa-IR" sz="2400" dirty="0" smtClean="0">
                <a:cs typeface="B Nazanin" pitchFamily="2" charset="-78"/>
              </a:rPr>
              <a:t>استقرار از نیمه دوم 1387 و ابتدای 1388</a:t>
            </a:r>
          </a:p>
          <a:p>
            <a:pPr lvl="1">
              <a:defRPr/>
            </a:pPr>
            <a:endParaRPr lang="en-US" sz="2400" dirty="0" smtClean="0">
              <a:cs typeface="B Nazanin" pitchFamily="2" charset="-78"/>
            </a:endParaRPr>
          </a:p>
          <a:p>
            <a:pPr>
              <a:defRPr/>
            </a:pPr>
            <a:r>
              <a:rPr lang="fa-IR" b="1" dirty="0">
                <a:solidFill>
                  <a:srgbClr val="FF0000"/>
                </a:solidFill>
                <a:cs typeface="B Nazanin" pitchFamily="2" charset="-78"/>
              </a:rPr>
              <a:t>هدف </a:t>
            </a:r>
            <a:r>
              <a:rPr lang="fa-IR" b="1" dirty="0" err="1" smtClean="0">
                <a:solidFill>
                  <a:srgbClr val="FF0000"/>
                </a:solidFill>
                <a:cs typeface="B Nazanin" pitchFamily="2" charset="-78"/>
              </a:rPr>
              <a:t>كلي</a:t>
            </a:r>
            <a:r>
              <a:rPr lang="en-US" b="1" dirty="0" smtClean="0">
                <a:solidFill>
                  <a:srgbClr val="FF0000"/>
                </a:solidFill>
                <a:cs typeface="B Nazanin" pitchFamily="2" charset="-78"/>
              </a:rPr>
              <a:t> </a:t>
            </a:r>
            <a:r>
              <a:rPr lang="fa-IR" b="1" dirty="0" smtClean="0">
                <a:solidFill>
                  <a:srgbClr val="FF0000"/>
                </a:solidFill>
                <a:cs typeface="B Nazanin" pitchFamily="2" charset="-78"/>
              </a:rPr>
              <a:t> این نظام: </a:t>
            </a:r>
            <a:r>
              <a:rPr lang="fa-IR" b="1" dirty="0" err="1">
                <a:solidFill>
                  <a:srgbClr val="FF0000"/>
                </a:solidFill>
                <a:cs typeface="B Nazanin" pitchFamily="2" charset="-78"/>
              </a:rPr>
              <a:t>كاهش</a:t>
            </a:r>
            <a:r>
              <a:rPr lang="fa-IR" b="1" dirty="0">
                <a:solidFill>
                  <a:srgbClr val="FF0000"/>
                </a:solidFill>
                <a:cs typeface="B Nazanin" pitchFamily="2" charset="-78"/>
              </a:rPr>
              <a:t> مرگ </a:t>
            </a:r>
            <a:r>
              <a:rPr lang="fa-IR" b="1" dirty="0" smtClean="0">
                <a:solidFill>
                  <a:srgbClr val="FF0000"/>
                </a:solidFill>
                <a:cs typeface="B Nazanin" pitchFamily="2" charset="-78"/>
              </a:rPr>
              <a:t>و</a:t>
            </a:r>
            <a:r>
              <a:rPr lang="en-US" b="1" dirty="0" smtClean="0">
                <a:solidFill>
                  <a:srgbClr val="FF0000"/>
                </a:solidFill>
                <a:cs typeface="B Nazanin" pitchFamily="2" charset="-78"/>
              </a:rPr>
              <a:t> </a:t>
            </a:r>
            <a:r>
              <a:rPr lang="fa-IR" b="1" dirty="0" err="1" smtClean="0">
                <a:solidFill>
                  <a:srgbClr val="FF0000"/>
                </a:solidFill>
                <a:cs typeface="B Nazanin" pitchFamily="2" charset="-78"/>
              </a:rPr>
              <a:t>مير</a:t>
            </a:r>
            <a:r>
              <a:rPr lang="fa-IR" b="1" dirty="0" smtClean="0">
                <a:solidFill>
                  <a:srgbClr val="FF0000"/>
                </a:solidFill>
                <a:cs typeface="B Nazanin" pitchFamily="2" charset="-78"/>
              </a:rPr>
              <a:t> </a:t>
            </a:r>
            <a:r>
              <a:rPr lang="fa-IR" b="1" dirty="0">
                <a:solidFill>
                  <a:srgbClr val="FF0000"/>
                </a:solidFill>
                <a:cs typeface="B Nazanin" pitchFamily="2" charset="-78"/>
              </a:rPr>
              <a:t>كودكان</a:t>
            </a:r>
            <a:endParaRPr lang="en-US" b="1" dirty="0">
              <a:solidFill>
                <a:srgbClr val="FF0000"/>
              </a:solidFill>
              <a:cs typeface="B Nazanin" pitchFamily="2" charset="-78"/>
            </a:endParaRPr>
          </a:p>
          <a:p>
            <a:pPr lvl="1">
              <a:defRPr/>
            </a:pPr>
            <a:endParaRPr lang="fa-IR" sz="2400" dirty="0" smtClean="0">
              <a:cs typeface="B Nazanin" pitchFamily="2" charset="-78"/>
            </a:endParaRPr>
          </a:p>
        </p:txBody>
      </p:sp>
      <p:sp>
        <p:nvSpPr>
          <p:cNvPr id="4" name="Slide Number Placeholder 3"/>
          <p:cNvSpPr>
            <a:spLocks noGrp="1"/>
          </p:cNvSpPr>
          <p:nvPr>
            <p:ph type="sldNum" sz="quarter" idx="12"/>
          </p:nvPr>
        </p:nvSpPr>
        <p:spPr/>
        <p:txBody>
          <a:bodyPr/>
          <a:lstStyle/>
          <a:p>
            <a:pPr>
              <a:defRPr/>
            </a:pPr>
            <a:fld id="{1E830C77-9CA1-4B3E-90DE-634CCE7F377F}" type="slidenum">
              <a:rPr lang="fa-IR" smtClean="0"/>
              <a:pPr>
                <a:defRPr/>
              </a:pPr>
              <a:t>28</a:t>
            </a:fld>
            <a:endParaRPr lang="fa-IR"/>
          </a:p>
        </p:txBody>
      </p:sp>
    </p:spTree>
    <p:extLst>
      <p:ext uri="{BB962C8B-B14F-4D97-AF65-F5344CB8AC3E}">
        <p14:creationId xmlns:p14="http://schemas.microsoft.com/office/powerpoint/2010/main" val="722053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1000" fill="hold"/>
                                        <p:tgtEl>
                                          <p:spTgt spid="1536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1536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3" fill="hold" grpId="0" nodeType="after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 calcmode="lin" valueType="num">
                                      <p:cBhvr additive="base">
                                        <p:cTn id="12" dur="1000" fill="hold"/>
                                        <p:tgtEl>
                                          <p:spTgt spid="15363">
                                            <p:txEl>
                                              <p:pRg st="1" end="1"/>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15363">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3" fill="hold" grpId="0" nodeType="after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 calcmode="lin" valueType="num">
                                      <p:cBhvr additive="base">
                                        <p:cTn id="17" dur="1000" fill="hold"/>
                                        <p:tgtEl>
                                          <p:spTgt spid="15363">
                                            <p:txEl>
                                              <p:pRg st="2" end="2"/>
                                            </p:txEl>
                                          </p:spTgt>
                                        </p:tgtEl>
                                        <p:attrNameLst>
                                          <p:attrName>ppt_x</p:attrName>
                                        </p:attrNameLst>
                                      </p:cBhvr>
                                      <p:tavLst>
                                        <p:tav tm="0">
                                          <p:val>
                                            <p:strVal val="1+#ppt_w/2"/>
                                          </p:val>
                                        </p:tav>
                                        <p:tav tm="100000">
                                          <p:val>
                                            <p:strVal val="#ppt_x"/>
                                          </p:val>
                                        </p:tav>
                                      </p:tavLst>
                                    </p:anim>
                                    <p:anim calcmode="lin" valueType="num">
                                      <p:cBhvr additive="base">
                                        <p:cTn id="18" dur="1000" fill="hold"/>
                                        <p:tgtEl>
                                          <p:spTgt spid="15363">
                                            <p:txEl>
                                              <p:pRg st="2" end="2"/>
                                            </p:txEl>
                                          </p:spTgt>
                                        </p:tgtEl>
                                        <p:attrNameLst>
                                          <p:attrName>ppt_y</p:attrName>
                                        </p:attrNameLst>
                                      </p:cBhvr>
                                      <p:tavLst>
                                        <p:tav tm="0">
                                          <p:val>
                                            <p:strVal val="0-#ppt_h/2"/>
                                          </p:val>
                                        </p:tav>
                                        <p:tav tm="100000">
                                          <p:val>
                                            <p:strVal val="#ppt_y"/>
                                          </p:val>
                                        </p:tav>
                                      </p:tavLst>
                                    </p:anim>
                                  </p:childTnLst>
                                </p:cTn>
                              </p:par>
                            </p:childTnLst>
                          </p:cTn>
                        </p:par>
                        <p:par>
                          <p:cTn id="19" fill="hold">
                            <p:stCondLst>
                              <p:cond delay="3000"/>
                            </p:stCondLst>
                            <p:childTnLst>
                              <p:par>
                                <p:cTn id="20" presetID="2" presetClass="entr" presetSubtype="3" fill="hold" grpId="0" nodeType="after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 calcmode="lin" valueType="num">
                                      <p:cBhvr additive="base">
                                        <p:cTn id="22" dur="1000" fill="hold"/>
                                        <p:tgtEl>
                                          <p:spTgt spid="15363">
                                            <p:txEl>
                                              <p:pRg st="3" end="3"/>
                                            </p:txEl>
                                          </p:spTgt>
                                        </p:tgtEl>
                                        <p:attrNameLst>
                                          <p:attrName>ppt_x</p:attrName>
                                        </p:attrNameLst>
                                      </p:cBhvr>
                                      <p:tavLst>
                                        <p:tav tm="0">
                                          <p:val>
                                            <p:strVal val="1+#ppt_w/2"/>
                                          </p:val>
                                        </p:tav>
                                        <p:tav tm="100000">
                                          <p:val>
                                            <p:strVal val="#ppt_x"/>
                                          </p:val>
                                        </p:tav>
                                      </p:tavLst>
                                    </p:anim>
                                    <p:anim calcmode="lin" valueType="num">
                                      <p:cBhvr additive="base">
                                        <p:cTn id="23" dur="1000" fill="hold"/>
                                        <p:tgtEl>
                                          <p:spTgt spid="15363">
                                            <p:txEl>
                                              <p:pRg st="3" end="3"/>
                                            </p:txEl>
                                          </p:spTgt>
                                        </p:tgtEl>
                                        <p:attrNameLst>
                                          <p:attrName>ppt_y</p:attrName>
                                        </p:attrNameLst>
                                      </p:cBhvr>
                                      <p:tavLst>
                                        <p:tav tm="0">
                                          <p:val>
                                            <p:strVal val="0-#ppt_h/2"/>
                                          </p:val>
                                        </p:tav>
                                        <p:tav tm="100000">
                                          <p:val>
                                            <p:strVal val="#ppt_y"/>
                                          </p:val>
                                        </p:tav>
                                      </p:tavLst>
                                    </p:anim>
                                  </p:childTnLst>
                                </p:cTn>
                              </p:par>
                            </p:childTnLst>
                          </p:cTn>
                        </p:par>
                        <p:par>
                          <p:cTn id="24" fill="hold">
                            <p:stCondLst>
                              <p:cond delay="4000"/>
                            </p:stCondLst>
                            <p:childTnLst>
                              <p:par>
                                <p:cTn id="25" presetID="2" presetClass="entr" presetSubtype="3" fill="hold" grpId="0" nodeType="after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 calcmode="lin" valueType="num">
                                      <p:cBhvr additive="base">
                                        <p:cTn id="27" dur="1000" fill="hold"/>
                                        <p:tgtEl>
                                          <p:spTgt spid="15363">
                                            <p:txEl>
                                              <p:pRg st="4" end="4"/>
                                            </p:tx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1536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3" fill="hold" grpId="0" nodeType="clickEffect">
                                  <p:stCondLst>
                                    <p:cond delay="0"/>
                                  </p:stCondLst>
                                  <p:childTnLst>
                                    <p:set>
                                      <p:cBhvr>
                                        <p:cTn id="32" dur="1" fill="hold">
                                          <p:stCondLst>
                                            <p:cond delay="0"/>
                                          </p:stCondLst>
                                        </p:cTn>
                                        <p:tgtEl>
                                          <p:spTgt spid="15363">
                                            <p:txEl>
                                              <p:pRg st="6" end="6"/>
                                            </p:txEl>
                                          </p:spTgt>
                                        </p:tgtEl>
                                        <p:attrNameLst>
                                          <p:attrName>style.visibility</p:attrName>
                                        </p:attrNameLst>
                                      </p:cBhvr>
                                      <p:to>
                                        <p:strVal val="visible"/>
                                      </p:to>
                                    </p:set>
                                    <p:anim calcmode="lin" valueType="num">
                                      <p:cBhvr additive="base">
                                        <p:cTn id="33" dur="1000" fill="hold"/>
                                        <p:tgtEl>
                                          <p:spTgt spid="15363">
                                            <p:txEl>
                                              <p:pRg st="6" end="6"/>
                                            </p:txEl>
                                          </p:spTgt>
                                        </p:tgtEl>
                                        <p:attrNameLst>
                                          <p:attrName>ppt_x</p:attrName>
                                        </p:attrNameLst>
                                      </p:cBhvr>
                                      <p:tavLst>
                                        <p:tav tm="0">
                                          <p:val>
                                            <p:strVal val="1+#ppt_w/2"/>
                                          </p:val>
                                        </p:tav>
                                        <p:tav tm="100000">
                                          <p:val>
                                            <p:strVal val="#ppt_x"/>
                                          </p:val>
                                        </p:tav>
                                      </p:tavLst>
                                    </p:anim>
                                    <p:anim calcmode="lin" valueType="num">
                                      <p:cBhvr additive="base">
                                        <p:cTn id="34" dur="1000" fill="hold"/>
                                        <p:tgtEl>
                                          <p:spTgt spid="1536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xfrm>
            <a:off x="395536" y="332656"/>
            <a:ext cx="8229600" cy="720080"/>
          </a:xfrm>
        </p:spPr>
        <p:style>
          <a:lnRef idx="2">
            <a:schemeClr val="accent1"/>
          </a:lnRef>
          <a:fillRef idx="1">
            <a:schemeClr val="lt1"/>
          </a:fillRef>
          <a:effectRef idx="0">
            <a:schemeClr val="accent1"/>
          </a:effectRef>
          <a:fontRef idx="minor">
            <a:schemeClr val="dk1"/>
          </a:fontRef>
        </p:style>
        <p:txBody>
          <a:bodyPr rtlCol="1">
            <a:normAutofit fontScale="90000"/>
          </a:bodyPr>
          <a:lstStyle/>
          <a:p>
            <a:pPr eaLnBrk="1" fontAlgn="auto" hangingPunct="1">
              <a:spcAft>
                <a:spcPts val="0"/>
              </a:spcAft>
              <a:defRPr/>
            </a:pPr>
            <a:r>
              <a:rPr lang="fa-IR" sz="2800" dirty="0" smtClean="0">
                <a:solidFill>
                  <a:srgbClr val="0070C0"/>
                </a:solidFill>
                <a:effectLst>
                  <a:outerShdw blurRad="38100" dist="38100" dir="2700000" algn="tl">
                    <a:srgbClr val="C0C0C0"/>
                  </a:outerShdw>
                </a:effectLst>
              </a:rPr>
              <a:t/>
            </a:r>
            <a:br>
              <a:rPr lang="fa-IR" sz="2800" dirty="0" smtClean="0">
                <a:solidFill>
                  <a:srgbClr val="0070C0"/>
                </a:solidFill>
                <a:effectLst>
                  <a:outerShdw blurRad="38100" dist="38100" dir="2700000" algn="tl">
                    <a:srgbClr val="C0C0C0"/>
                  </a:outerShdw>
                </a:effectLst>
              </a:rPr>
            </a:br>
            <a:r>
              <a:rPr lang="fa-IR" sz="2800" dirty="0" smtClean="0">
                <a:solidFill>
                  <a:srgbClr val="0070C0"/>
                </a:solidFill>
                <a:effectLst>
                  <a:outerShdw blurRad="38100" dist="38100" dir="2700000" algn="tl">
                    <a:srgbClr val="C0C0C0"/>
                  </a:outerShdw>
                </a:effectLst>
              </a:rPr>
              <a:t/>
            </a:r>
            <a:br>
              <a:rPr lang="fa-IR" sz="2800" dirty="0" smtClean="0">
                <a:solidFill>
                  <a:srgbClr val="0070C0"/>
                </a:solidFill>
                <a:effectLst>
                  <a:outerShdw blurRad="38100" dist="38100" dir="2700000" algn="tl">
                    <a:srgbClr val="C0C0C0"/>
                  </a:outerShdw>
                </a:effectLst>
              </a:rPr>
            </a:br>
            <a:r>
              <a:rPr lang="fa-IR" sz="2800" dirty="0" smtClean="0">
                <a:solidFill>
                  <a:srgbClr val="0070C0"/>
                </a:solidFill>
                <a:effectLst>
                  <a:outerShdw blurRad="38100" dist="38100" dir="2700000" algn="tl">
                    <a:srgbClr val="C0C0C0"/>
                  </a:outerShdw>
                </a:effectLst>
              </a:rPr>
              <a:t/>
            </a:r>
            <a:br>
              <a:rPr lang="fa-IR" sz="2800" dirty="0" smtClean="0">
                <a:solidFill>
                  <a:srgbClr val="0070C0"/>
                </a:solidFill>
                <a:effectLst>
                  <a:outerShdw blurRad="38100" dist="38100" dir="2700000" algn="tl">
                    <a:srgbClr val="C0C0C0"/>
                  </a:outerShdw>
                </a:effectLst>
              </a:rPr>
            </a:br>
            <a:r>
              <a:rPr lang="fa-IR" sz="2400" b="1" dirty="0" smtClean="0">
                <a:solidFill>
                  <a:srgbClr val="0070C0"/>
                </a:solidFill>
                <a:cs typeface="B Nazanin" pitchFamily="2" charset="-78"/>
              </a:rPr>
              <a:t>مروی بر جريان اطلاعات در نظام مراقبت مرگ كودكان59-1 ماهه</a:t>
            </a:r>
            <a:r>
              <a:rPr lang="en-US" sz="2800" dirty="0" smtClean="0">
                <a:solidFill>
                  <a:srgbClr val="0070C0"/>
                </a:solidFill>
                <a:effectLst>
                  <a:outerShdw blurRad="38100" dist="38100" dir="2700000" algn="tl">
                    <a:srgbClr val="C0C0C0"/>
                  </a:outerShdw>
                </a:effectLst>
              </a:rPr>
              <a:t/>
            </a:r>
            <a:br>
              <a:rPr lang="en-US" sz="2800" dirty="0" smtClean="0">
                <a:solidFill>
                  <a:srgbClr val="0070C0"/>
                </a:solidFill>
                <a:effectLst>
                  <a:outerShdw blurRad="38100" dist="38100" dir="2700000" algn="tl">
                    <a:srgbClr val="C0C0C0"/>
                  </a:outerShdw>
                </a:effectLst>
              </a:rPr>
            </a:br>
            <a:r>
              <a:rPr lang="fa-IR" sz="2800" dirty="0" smtClean="0">
                <a:solidFill>
                  <a:srgbClr val="0070C0"/>
                </a:solidFill>
                <a:effectLst>
                  <a:outerShdw blurRad="38100" dist="38100" dir="2700000" algn="tl">
                    <a:srgbClr val="C0C0C0"/>
                  </a:outerShdw>
                </a:effectLst>
              </a:rPr>
              <a:t/>
            </a:r>
            <a:br>
              <a:rPr lang="fa-IR" sz="2800" dirty="0" smtClean="0">
                <a:solidFill>
                  <a:srgbClr val="0070C0"/>
                </a:solidFill>
                <a:effectLst>
                  <a:outerShdw blurRad="38100" dist="38100" dir="2700000" algn="tl">
                    <a:srgbClr val="C0C0C0"/>
                  </a:outerShdw>
                </a:effectLst>
              </a:rPr>
            </a:br>
            <a:r>
              <a:rPr lang="en-US" sz="2800" dirty="0" smtClean="0">
                <a:solidFill>
                  <a:srgbClr val="0070C0"/>
                </a:solidFill>
                <a:effectLst>
                  <a:outerShdw blurRad="38100" dist="38100" dir="2700000" algn="tl">
                    <a:srgbClr val="C0C0C0"/>
                  </a:outerShdw>
                </a:effectLst>
              </a:rPr>
              <a:t/>
            </a:r>
            <a:br>
              <a:rPr lang="en-US" sz="2800" dirty="0" smtClean="0">
                <a:solidFill>
                  <a:srgbClr val="0070C0"/>
                </a:solidFill>
                <a:effectLst>
                  <a:outerShdw blurRad="38100" dist="38100" dir="2700000" algn="tl">
                    <a:srgbClr val="C0C0C0"/>
                  </a:outerShdw>
                </a:effectLst>
              </a:rPr>
            </a:br>
            <a:endParaRPr lang="en-US" sz="2800" dirty="0" smtClean="0">
              <a:solidFill>
                <a:srgbClr val="0070C0"/>
              </a:solidFill>
              <a:effectLst>
                <a:outerShdw blurRad="38100" dist="38100" dir="2700000" algn="tl">
                  <a:srgbClr val="C0C0C0"/>
                </a:outerShdw>
              </a:effectLst>
            </a:endParaRPr>
          </a:p>
        </p:txBody>
      </p:sp>
      <p:sp>
        <p:nvSpPr>
          <p:cNvPr id="15363" name="Rectangle 3"/>
          <p:cNvSpPr>
            <a:spLocks noGrp="1" noChangeArrowheads="1"/>
          </p:cNvSpPr>
          <p:nvPr>
            <p:ph type="body" idx="4294967295"/>
          </p:nvPr>
        </p:nvSpPr>
        <p:spPr>
          <a:xfrm>
            <a:off x="357188" y="1214438"/>
            <a:ext cx="8375650" cy="5373687"/>
          </a:xfrm>
        </p:spPr>
        <p:txBody>
          <a:bodyPr rtlCol="1">
            <a:normAutofit/>
          </a:bodyPr>
          <a:lstStyle/>
          <a:p>
            <a:pPr eaLnBrk="1" fontAlgn="auto" hangingPunct="1">
              <a:spcAft>
                <a:spcPts val="0"/>
              </a:spcAft>
              <a:defRPr/>
            </a:pPr>
            <a:r>
              <a:rPr lang="fa-IR" sz="2800" b="1" dirty="0" smtClean="0">
                <a:solidFill>
                  <a:srgbClr val="FF0000"/>
                </a:solidFill>
                <a:cs typeface="B Nazanin" pitchFamily="2" charset="-78"/>
              </a:rPr>
              <a:t>هدف كلي: </a:t>
            </a:r>
            <a:r>
              <a:rPr lang="fa-IR" sz="2400" b="1" dirty="0" smtClean="0">
                <a:solidFill>
                  <a:srgbClr val="FF0000"/>
                </a:solidFill>
                <a:cs typeface="B Nazanin" pitchFamily="2" charset="-78"/>
              </a:rPr>
              <a:t>كاهش مرگ </a:t>
            </a:r>
            <a:r>
              <a:rPr lang="fa-IR" sz="2400" b="1" dirty="0" err="1" smtClean="0">
                <a:solidFill>
                  <a:srgbClr val="FF0000"/>
                </a:solidFill>
                <a:cs typeface="B Nazanin" pitchFamily="2" charset="-78"/>
              </a:rPr>
              <a:t>ومير</a:t>
            </a:r>
            <a:r>
              <a:rPr lang="fa-IR" sz="2400" b="1" dirty="0" smtClean="0">
                <a:solidFill>
                  <a:srgbClr val="FF0000"/>
                </a:solidFill>
                <a:cs typeface="B Nazanin" pitchFamily="2" charset="-78"/>
              </a:rPr>
              <a:t> كودكان</a:t>
            </a:r>
          </a:p>
          <a:p>
            <a:pPr eaLnBrk="1" fontAlgn="auto" hangingPunct="1">
              <a:spcAft>
                <a:spcPts val="0"/>
              </a:spcAft>
              <a:defRPr/>
            </a:pPr>
            <a:endParaRPr lang="fa-IR" sz="2400" b="1" dirty="0" smtClean="0">
              <a:solidFill>
                <a:srgbClr val="FF0000"/>
              </a:solidFill>
              <a:cs typeface="B Nazanin" pitchFamily="2" charset="-78"/>
            </a:endParaRPr>
          </a:p>
          <a:p>
            <a:pPr eaLnBrk="1" fontAlgn="auto" hangingPunct="1">
              <a:spcAft>
                <a:spcPts val="0"/>
              </a:spcAft>
              <a:defRPr/>
            </a:pPr>
            <a:r>
              <a:rPr lang="fa-IR" sz="2600" b="1" dirty="0" smtClean="0">
                <a:solidFill>
                  <a:srgbClr val="0070C0"/>
                </a:solidFill>
                <a:cs typeface="B Nazanin" pitchFamily="2" charset="-78"/>
              </a:rPr>
              <a:t>اهداف اختصاصي:</a:t>
            </a:r>
          </a:p>
          <a:p>
            <a:pPr lvl="1" eaLnBrk="1" fontAlgn="auto" hangingPunct="1">
              <a:spcAft>
                <a:spcPts val="0"/>
              </a:spcAft>
              <a:defRPr/>
            </a:pPr>
            <a:r>
              <a:rPr lang="fa-IR" sz="2400" dirty="0" smtClean="0">
                <a:cs typeface="B Nazanin" pitchFamily="2" charset="-78"/>
              </a:rPr>
              <a:t> تعيين دقيق ميزان بروز مرگ </a:t>
            </a:r>
          </a:p>
          <a:p>
            <a:pPr lvl="1" eaLnBrk="1" fontAlgn="auto" hangingPunct="1">
              <a:spcAft>
                <a:spcPts val="0"/>
              </a:spcAft>
              <a:defRPr/>
            </a:pPr>
            <a:r>
              <a:rPr lang="fa-IR" sz="2400" dirty="0" smtClean="0">
                <a:cs typeface="B Nazanin" pitchFamily="2" charset="-78"/>
              </a:rPr>
              <a:t>كشف سيري كه هر كودك تا زمان مرگ طي كرده</a:t>
            </a:r>
          </a:p>
          <a:p>
            <a:pPr lvl="1" eaLnBrk="1" fontAlgn="auto" hangingPunct="1">
              <a:spcAft>
                <a:spcPts val="0"/>
              </a:spcAft>
              <a:defRPr/>
            </a:pPr>
            <a:r>
              <a:rPr lang="fa-IR" sz="2400" dirty="0" smtClean="0">
                <a:cs typeface="B Nazanin" pitchFamily="2" charset="-78"/>
              </a:rPr>
              <a:t>شناسايي عوامل خطر مرتبط با مرگ </a:t>
            </a:r>
          </a:p>
          <a:p>
            <a:pPr lvl="1" eaLnBrk="1" fontAlgn="auto" hangingPunct="1">
              <a:spcAft>
                <a:spcPts val="0"/>
              </a:spcAft>
              <a:defRPr/>
            </a:pPr>
            <a:r>
              <a:rPr lang="fa-IR" sz="2400" dirty="0" smtClean="0">
                <a:cs typeface="B Nazanin" pitchFamily="2" charset="-78"/>
              </a:rPr>
              <a:t> شناسايي عوامل قابل اجتناب</a:t>
            </a:r>
          </a:p>
          <a:p>
            <a:pPr lvl="1" eaLnBrk="1" fontAlgn="auto" hangingPunct="1">
              <a:spcAft>
                <a:spcPts val="0"/>
              </a:spcAft>
              <a:defRPr/>
            </a:pPr>
            <a:r>
              <a:rPr lang="fa-IR" sz="2400" dirty="0" smtClean="0">
                <a:cs typeface="B Nazanin" pitchFamily="2" charset="-78"/>
              </a:rPr>
              <a:t> طراحي مداخله </a:t>
            </a:r>
          </a:p>
          <a:p>
            <a:pPr lvl="1" eaLnBrk="1" fontAlgn="auto" hangingPunct="1">
              <a:spcAft>
                <a:spcPts val="0"/>
              </a:spcAft>
              <a:defRPr/>
            </a:pPr>
            <a:r>
              <a:rPr lang="fa-IR" sz="2400" dirty="0" smtClean="0">
                <a:cs typeface="B Nazanin" pitchFamily="2" charset="-78"/>
              </a:rPr>
              <a:t>انجام مداخلات  مناسب </a:t>
            </a:r>
          </a:p>
          <a:p>
            <a:pPr lvl="1" eaLnBrk="1" fontAlgn="auto" hangingPunct="1">
              <a:spcAft>
                <a:spcPts val="0"/>
              </a:spcAft>
              <a:defRPr/>
            </a:pPr>
            <a:r>
              <a:rPr lang="fa-IR" sz="2400" dirty="0" smtClean="0">
                <a:cs typeface="B Nazanin" pitchFamily="2" charset="-78"/>
              </a:rPr>
              <a:t>حل مشكلات </a:t>
            </a:r>
          </a:p>
          <a:p>
            <a:pPr lvl="1" eaLnBrk="1" fontAlgn="auto" hangingPunct="1">
              <a:spcAft>
                <a:spcPts val="0"/>
              </a:spcAft>
              <a:defRPr/>
            </a:pPr>
            <a:r>
              <a:rPr lang="fa-IR" sz="2400" dirty="0" smtClean="0">
                <a:cs typeface="B Nazanin" pitchFamily="2" charset="-78"/>
              </a:rPr>
              <a:t> جلوگيري از وقوع مرگ هاي مشابه</a:t>
            </a:r>
            <a:endParaRPr lang="en-US" sz="2400" dirty="0" smtClean="0">
              <a:cs typeface="B Nazanin" pitchFamily="2" charset="-78"/>
            </a:endParaRPr>
          </a:p>
        </p:txBody>
      </p:sp>
      <p:sp>
        <p:nvSpPr>
          <p:cNvPr id="4" name="Slide Number Placeholder 3"/>
          <p:cNvSpPr>
            <a:spLocks noGrp="1"/>
          </p:cNvSpPr>
          <p:nvPr>
            <p:ph type="sldNum" sz="quarter" idx="12"/>
          </p:nvPr>
        </p:nvSpPr>
        <p:spPr/>
        <p:txBody>
          <a:bodyPr/>
          <a:lstStyle/>
          <a:p>
            <a:pPr>
              <a:defRPr/>
            </a:pPr>
            <a:fld id="{1E830C77-9CA1-4B3E-90DE-634CCE7F377F}" type="slidenum">
              <a:rPr lang="fa-IR" smtClean="0"/>
              <a:pPr>
                <a:defRPr/>
              </a:pPr>
              <a:t>29</a:t>
            </a:fld>
            <a:endParaRPr lang="fa-IR"/>
          </a:p>
        </p:txBody>
      </p:sp>
    </p:spTree>
    <p:extLst>
      <p:ext uri="{BB962C8B-B14F-4D97-AF65-F5344CB8AC3E}">
        <p14:creationId xmlns:p14="http://schemas.microsoft.com/office/powerpoint/2010/main" val="114147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anim calcmode="lin" valueType="num">
                                      <p:cBhvr additive="base">
                                        <p:cTn id="13" dur="500" fill="hold"/>
                                        <p:tgtEl>
                                          <p:spTgt spid="1536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363">
                                            <p:txEl>
                                              <p:pRg st="2" end="2"/>
                                            </p:txEl>
                                          </p:spTgt>
                                        </p:tgtEl>
                                        <p:attrNameLst>
                                          <p:attrName>ppt_y</p:attrName>
                                        </p:attrNameLst>
                                      </p:cBhvr>
                                      <p:tavLst>
                                        <p:tav tm="0">
                                          <p:val>
                                            <p:strVal val="0-#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5363">
                                            <p:txEl>
                                              <p:pRg st="3" end="3"/>
                                            </p:txEl>
                                          </p:spTgt>
                                        </p:tgtEl>
                                        <p:attrNameLst>
                                          <p:attrName>style.visibility</p:attrName>
                                        </p:attrNameLst>
                                      </p:cBhvr>
                                      <p:to>
                                        <p:strVal val="visible"/>
                                      </p:to>
                                    </p:set>
                                    <p:anim calcmode="lin" valueType="num">
                                      <p:cBhvr additive="base">
                                        <p:cTn id="17"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5363">
                                            <p:txEl>
                                              <p:pRg st="4" end="4"/>
                                            </p:txEl>
                                          </p:spTgt>
                                        </p:tgtEl>
                                        <p:attrNameLst>
                                          <p:attrName>style.visibility</p:attrName>
                                        </p:attrNameLst>
                                      </p:cBhvr>
                                      <p:to>
                                        <p:strVal val="visible"/>
                                      </p:to>
                                    </p:set>
                                    <p:anim calcmode="lin" valueType="num">
                                      <p:cBhvr additive="base">
                                        <p:cTn id="21" dur="5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536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5363">
                                            <p:txEl>
                                              <p:pRg st="5" end="5"/>
                                            </p:txEl>
                                          </p:spTgt>
                                        </p:tgtEl>
                                        <p:attrNameLst>
                                          <p:attrName>style.visibility</p:attrName>
                                        </p:attrNameLst>
                                      </p:cBhvr>
                                      <p:to>
                                        <p:strVal val="visible"/>
                                      </p:to>
                                    </p:set>
                                    <p:anim calcmode="lin" valueType="num">
                                      <p:cBhvr additive="base">
                                        <p:cTn id="25" dur="500" fill="hold"/>
                                        <p:tgtEl>
                                          <p:spTgt spid="1536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5363">
                                            <p:txEl>
                                              <p:pRg st="6" end="6"/>
                                            </p:txEl>
                                          </p:spTgt>
                                        </p:tgtEl>
                                        <p:attrNameLst>
                                          <p:attrName>style.visibility</p:attrName>
                                        </p:attrNameLst>
                                      </p:cBhvr>
                                      <p:to>
                                        <p:strVal val="visible"/>
                                      </p:to>
                                    </p:set>
                                    <p:anim calcmode="lin" valueType="num">
                                      <p:cBhvr additive="base">
                                        <p:cTn id="29" dur="500" fill="hold"/>
                                        <p:tgtEl>
                                          <p:spTgt spid="1536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36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5363">
                                            <p:txEl>
                                              <p:pRg st="7" end="7"/>
                                            </p:txEl>
                                          </p:spTgt>
                                        </p:tgtEl>
                                        <p:attrNameLst>
                                          <p:attrName>style.visibility</p:attrName>
                                        </p:attrNameLst>
                                      </p:cBhvr>
                                      <p:to>
                                        <p:strVal val="visible"/>
                                      </p:to>
                                    </p:set>
                                    <p:anim calcmode="lin" valueType="num">
                                      <p:cBhvr additive="base">
                                        <p:cTn id="33" dur="500" fill="hold"/>
                                        <p:tgtEl>
                                          <p:spTgt spid="1536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536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5363">
                                            <p:txEl>
                                              <p:pRg st="8" end="8"/>
                                            </p:txEl>
                                          </p:spTgt>
                                        </p:tgtEl>
                                        <p:attrNameLst>
                                          <p:attrName>style.visibility</p:attrName>
                                        </p:attrNameLst>
                                      </p:cBhvr>
                                      <p:to>
                                        <p:strVal val="visible"/>
                                      </p:to>
                                    </p:set>
                                    <p:anim calcmode="lin" valueType="num">
                                      <p:cBhvr additive="base">
                                        <p:cTn id="37" dur="500" fill="hold"/>
                                        <p:tgtEl>
                                          <p:spTgt spid="1536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363">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5363">
                                            <p:txEl>
                                              <p:pRg st="9" end="9"/>
                                            </p:txEl>
                                          </p:spTgt>
                                        </p:tgtEl>
                                        <p:attrNameLst>
                                          <p:attrName>style.visibility</p:attrName>
                                        </p:attrNameLst>
                                      </p:cBhvr>
                                      <p:to>
                                        <p:strVal val="visible"/>
                                      </p:to>
                                    </p:set>
                                    <p:anim calcmode="lin" valueType="num">
                                      <p:cBhvr additive="base">
                                        <p:cTn id="41" dur="500" fill="hold"/>
                                        <p:tgtEl>
                                          <p:spTgt spid="1536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5363">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5363">
                                            <p:txEl>
                                              <p:pRg st="10" end="10"/>
                                            </p:txEl>
                                          </p:spTgt>
                                        </p:tgtEl>
                                        <p:attrNameLst>
                                          <p:attrName>style.visibility</p:attrName>
                                        </p:attrNameLst>
                                      </p:cBhvr>
                                      <p:to>
                                        <p:strVal val="visible"/>
                                      </p:to>
                                    </p:set>
                                    <p:anim calcmode="lin" valueType="num">
                                      <p:cBhvr additive="base">
                                        <p:cTn id="45" dur="500" fill="hold"/>
                                        <p:tgtEl>
                                          <p:spTgt spid="1536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536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81967"/>
            <a:ext cx="8229600" cy="942777"/>
          </a:xfrm>
        </p:spPr>
        <p:txBody>
          <a:bodyPr>
            <a:normAutofit/>
          </a:bodyPr>
          <a:lstStyle/>
          <a:p>
            <a:pPr algn="r"/>
            <a:r>
              <a:rPr lang="fa-IR" altLang="en-US" b="1" dirty="0" smtClean="0"/>
              <a:t> </a:t>
            </a:r>
            <a:r>
              <a:rPr lang="fa-IR" altLang="en-US" sz="4000" b="1" dirty="0" smtClean="0">
                <a:solidFill>
                  <a:srgbClr val="C00000"/>
                </a:solidFill>
                <a:cs typeface="B Titr" panose="00000700000000000000" pitchFamily="2" charset="-78"/>
              </a:rPr>
              <a:t>همه کودکان </a:t>
            </a:r>
            <a:r>
              <a:rPr lang="fa-IR" altLang="en-US" sz="4000" b="1" dirty="0" err="1" smtClean="0">
                <a:solidFill>
                  <a:srgbClr val="C00000"/>
                </a:solidFill>
                <a:cs typeface="B Titr" panose="00000700000000000000" pitchFamily="2" charset="-78"/>
              </a:rPr>
              <a:t>ارزشمندند</a:t>
            </a:r>
            <a:endParaRPr lang="en-US" altLang="en-US" sz="4000" dirty="0" smtClean="0">
              <a:solidFill>
                <a:srgbClr val="C00000"/>
              </a:solidFill>
              <a:cs typeface="B Titr" panose="00000700000000000000" pitchFamily="2" charset="-78"/>
            </a:endParaRPr>
          </a:p>
        </p:txBody>
      </p:sp>
      <p:sp>
        <p:nvSpPr>
          <p:cNvPr id="7171" name="Content Placeholder 2"/>
          <p:cNvSpPr>
            <a:spLocks noGrp="1"/>
          </p:cNvSpPr>
          <p:nvPr>
            <p:ph idx="1"/>
          </p:nvPr>
        </p:nvSpPr>
        <p:spPr>
          <a:xfrm>
            <a:off x="457200" y="1343744"/>
            <a:ext cx="8229600" cy="5181600"/>
          </a:xfrm>
        </p:spPr>
        <p:txBody>
          <a:bodyPr>
            <a:normAutofit lnSpcReduction="10000"/>
          </a:bodyPr>
          <a:lstStyle/>
          <a:p>
            <a:pPr algn="justLow"/>
            <a:r>
              <a:rPr lang="fa-IR" altLang="en-US" sz="2500" b="1" dirty="0" err="1" smtClean="0">
                <a:cs typeface="B Lotus" panose="00000400000000000000" pitchFamily="2" charset="-78"/>
              </a:rPr>
              <a:t>پيمان‌نامه‌هاي</a:t>
            </a:r>
            <a:r>
              <a:rPr lang="fa-IR" altLang="en-US" sz="2500" b="1" dirty="0" smtClean="0">
                <a:cs typeface="B Lotus" panose="00000400000000000000" pitchFamily="2" charset="-78"/>
              </a:rPr>
              <a:t> مشخصی به منظور </a:t>
            </a:r>
            <a:r>
              <a:rPr lang="fa-IR" altLang="en-US" sz="2500" b="1" dirty="0" err="1" smtClean="0">
                <a:cs typeface="B Lotus" panose="00000400000000000000" pitchFamily="2" charset="-78"/>
              </a:rPr>
              <a:t>تامين</a:t>
            </a:r>
            <a:r>
              <a:rPr lang="fa-IR" altLang="en-US" sz="2500" b="1" dirty="0" smtClean="0">
                <a:cs typeface="B Lotus" panose="00000400000000000000" pitchFamily="2" charset="-78"/>
              </a:rPr>
              <a:t> حقوق كودكان در داشتن </a:t>
            </a:r>
            <a:r>
              <a:rPr lang="fa-IR" altLang="en-US" sz="2500" b="1" dirty="0" err="1" smtClean="0">
                <a:cs typeface="B Lotus" panose="00000400000000000000" pitchFamily="2" charset="-78"/>
              </a:rPr>
              <a:t>يك</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محيط</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زندگي</a:t>
            </a:r>
            <a:r>
              <a:rPr lang="fa-IR" altLang="en-US" sz="2500" b="1" dirty="0" smtClean="0">
                <a:cs typeface="B Lotus" panose="00000400000000000000" pitchFamily="2" charset="-78"/>
              </a:rPr>
              <a:t> سالم و </a:t>
            </a:r>
            <a:r>
              <a:rPr lang="fa-IR" altLang="en-US" sz="2500" b="1" dirty="0" err="1" smtClean="0">
                <a:cs typeface="B Lotus" panose="00000400000000000000" pitchFamily="2" charset="-78"/>
              </a:rPr>
              <a:t>ايمن</a:t>
            </a:r>
            <a:r>
              <a:rPr lang="fa-IR" altLang="en-US" sz="2500" b="1" dirty="0" smtClean="0">
                <a:cs typeface="B Lotus" panose="00000400000000000000" pitchFamily="2" charset="-78"/>
              </a:rPr>
              <a:t> و نیز حفاظت از آنها در مقابل </a:t>
            </a:r>
            <a:r>
              <a:rPr lang="fa-IR" altLang="en-US" sz="2500" b="1" dirty="0" err="1" smtClean="0">
                <a:cs typeface="B Lotus" panose="00000400000000000000" pitchFamily="2" charset="-78"/>
              </a:rPr>
              <a:t>آسيب</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هاي</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غيرعمدي</a:t>
            </a:r>
            <a:r>
              <a:rPr lang="fa-IR" altLang="en-US" sz="2500" b="1" dirty="0" smtClean="0">
                <a:cs typeface="B Lotus" panose="00000400000000000000" pitchFamily="2" charset="-78"/>
              </a:rPr>
              <a:t> و خشونت توسط </a:t>
            </a:r>
            <a:r>
              <a:rPr lang="fa-IR" altLang="en-US" sz="2500" b="1" dirty="0" err="1" smtClean="0">
                <a:cs typeface="B Lotus" panose="00000400000000000000" pitchFamily="2" charset="-78"/>
              </a:rPr>
              <a:t>دولت‌هاي</a:t>
            </a:r>
            <a:r>
              <a:rPr lang="fa-IR" altLang="en-US" sz="2500" b="1" dirty="0" smtClean="0">
                <a:cs typeface="B Lotus" panose="00000400000000000000" pitchFamily="2" charset="-78"/>
              </a:rPr>
              <a:t> مختلف به </a:t>
            </a:r>
            <a:r>
              <a:rPr lang="fa-IR" altLang="en-US" sz="2500" b="1" dirty="0" err="1" smtClean="0">
                <a:cs typeface="B Lotus" panose="00000400000000000000" pitchFamily="2" charset="-78"/>
              </a:rPr>
              <a:t>تصويب</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رسيده</a:t>
            </a:r>
            <a:r>
              <a:rPr lang="fa-IR" altLang="en-US" sz="2500" b="1" dirty="0" smtClean="0">
                <a:cs typeface="B Lotus" panose="00000400000000000000" pitchFamily="2" charset="-78"/>
              </a:rPr>
              <a:t> است. </a:t>
            </a:r>
            <a:r>
              <a:rPr lang="fa-IR" altLang="en-US" sz="2500" b="1" dirty="0" err="1" smtClean="0">
                <a:cs typeface="B Lotus" panose="00000400000000000000" pitchFamily="2" charset="-78"/>
              </a:rPr>
              <a:t>اين</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پيمان</a:t>
            </a:r>
            <a:r>
              <a:rPr lang="fa-IR" altLang="en-US" sz="2500" b="1" dirty="0" smtClean="0">
                <a:cs typeface="B Lotus" panose="00000400000000000000" pitchFamily="2" charset="-78"/>
              </a:rPr>
              <a:t> ها بر لزوم تشكيل موسسات، </a:t>
            </a:r>
            <a:r>
              <a:rPr lang="fa-IR" altLang="en-US" sz="2500" b="1" dirty="0" err="1" smtClean="0">
                <a:cs typeface="B Lotus" panose="00000400000000000000" pitchFamily="2" charset="-78"/>
              </a:rPr>
              <a:t>سرويس‌ها</a:t>
            </a:r>
            <a:r>
              <a:rPr lang="fa-IR" altLang="en-US" sz="2500" b="1" dirty="0" smtClean="0">
                <a:cs typeface="B Lotus" panose="00000400000000000000" pitchFamily="2" charset="-78"/>
              </a:rPr>
              <a:t> و </a:t>
            </a:r>
            <a:r>
              <a:rPr lang="fa-IR" altLang="en-US" sz="2500" b="1" dirty="0" err="1" smtClean="0">
                <a:cs typeface="B Lotus" panose="00000400000000000000" pitchFamily="2" charset="-78"/>
              </a:rPr>
              <a:t>تسهيلات</a:t>
            </a:r>
            <a:r>
              <a:rPr lang="fa-IR" altLang="en-US" sz="2500" b="1" dirty="0" smtClean="0">
                <a:cs typeface="B Lotus" panose="00000400000000000000" pitchFamily="2" charset="-78"/>
              </a:rPr>
              <a:t> استاندارد </a:t>
            </a:r>
            <a:r>
              <a:rPr lang="fa-IR" altLang="en-US" sz="2500" b="1" dirty="0" err="1" smtClean="0">
                <a:cs typeface="B Lotus" panose="00000400000000000000" pitchFamily="2" charset="-78"/>
              </a:rPr>
              <a:t>مسوول</a:t>
            </a:r>
            <a:r>
              <a:rPr lang="fa-IR" altLang="en-US" sz="2500" b="1" dirty="0" smtClean="0">
                <a:cs typeface="B Lotus" panose="00000400000000000000" pitchFamily="2" charset="-78"/>
              </a:rPr>
              <a:t> در قبال حفاظت از كودكان </a:t>
            </a:r>
            <a:r>
              <a:rPr lang="fa-IR" altLang="en-US" sz="2500" b="1" dirty="0" err="1" smtClean="0">
                <a:cs typeface="B Lotus" panose="00000400000000000000" pitchFamily="2" charset="-78"/>
              </a:rPr>
              <a:t>تاكيد</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مي‌ورزند</a:t>
            </a:r>
            <a:r>
              <a:rPr lang="fa-IR" altLang="en-US" sz="2500" b="1" dirty="0" smtClean="0">
                <a:cs typeface="B Lotus" panose="00000400000000000000" pitchFamily="2" charset="-78"/>
              </a:rPr>
              <a:t>.</a:t>
            </a:r>
          </a:p>
          <a:p>
            <a:pPr algn="justLow"/>
            <a:endParaRPr lang="en-US" altLang="en-US" sz="2500" b="1" dirty="0" smtClean="0">
              <a:cs typeface="B Lotus" panose="00000400000000000000" pitchFamily="2" charset="-78"/>
            </a:endParaRPr>
          </a:p>
          <a:p>
            <a:pPr algn="justLow"/>
            <a:r>
              <a:rPr lang="fa-IR" altLang="en-US" sz="2500" b="1" dirty="0" err="1" smtClean="0">
                <a:cs typeface="B Lotus" panose="00000400000000000000" pitchFamily="2" charset="-78"/>
              </a:rPr>
              <a:t>ايجاد</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ايمني</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هميشه</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كار</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آساني</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نيست</a:t>
            </a:r>
            <a:r>
              <a:rPr lang="fa-IR" altLang="en-US" sz="2500" b="1" dirty="0" smtClean="0">
                <a:cs typeface="B Lotus" panose="00000400000000000000" pitchFamily="2" charset="-78"/>
              </a:rPr>
              <a:t> اما با </a:t>
            </a:r>
            <a:r>
              <a:rPr lang="fa-IR" altLang="en-US" sz="2500" b="1" dirty="0" err="1" smtClean="0">
                <a:cs typeface="B Lotus" panose="00000400000000000000" pitchFamily="2" charset="-78"/>
              </a:rPr>
              <a:t>پيگيري</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بيشتر</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مي</a:t>
            </a:r>
            <a:r>
              <a:rPr lang="fa-IR" altLang="en-US" sz="2500" b="1" dirty="0" smtClean="0">
                <a:cs typeface="B Lotus" panose="00000400000000000000" pitchFamily="2" charset="-78"/>
              </a:rPr>
              <a:t> توان به آن </a:t>
            </a:r>
            <a:r>
              <a:rPr lang="fa-IR" altLang="en-US" sz="2500" b="1" dirty="0" err="1" smtClean="0">
                <a:cs typeface="B Lotus" panose="00000400000000000000" pitchFamily="2" charset="-78"/>
              </a:rPr>
              <a:t>رسيد</a:t>
            </a:r>
            <a:r>
              <a:rPr lang="fa-IR" altLang="en-US" sz="2500" b="1" dirty="0" smtClean="0">
                <a:cs typeface="B Lotus" panose="00000400000000000000" pitchFamily="2" charset="-78"/>
              </a:rPr>
              <a:t>. كودكان در </a:t>
            </a:r>
            <a:r>
              <a:rPr lang="fa-IR" altLang="en-US" sz="2500" b="1" dirty="0" err="1" smtClean="0">
                <a:cs typeface="B Lotus" panose="00000400000000000000" pitchFamily="2" charset="-78"/>
              </a:rPr>
              <a:t>طي</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زندگي</a:t>
            </a:r>
            <a:r>
              <a:rPr lang="fa-IR" altLang="en-US" sz="2500" b="1" dirty="0" smtClean="0">
                <a:cs typeface="B Lotus" panose="00000400000000000000" pitchFamily="2" charset="-78"/>
              </a:rPr>
              <a:t> روزمره خود در معرض خطرات و </a:t>
            </a:r>
            <a:r>
              <a:rPr lang="fa-IR" altLang="en-US" sz="2500" b="1" dirty="0" err="1" smtClean="0">
                <a:cs typeface="B Lotus" panose="00000400000000000000" pitchFamily="2" charset="-78"/>
              </a:rPr>
              <a:t>آسيب</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هاي</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فراواني</a:t>
            </a:r>
            <a:r>
              <a:rPr lang="fa-IR" altLang="en-US" sz="2500" b="1" dirty="0" smtClean="0">
                <a:cs typeface="B Lotus" panose="00000400000000000000" pitchFamily="2" charset="-78"/>
              </a:rPr>
              <a:t> هستند و در </a:t>
            </a:r>
            <a:r>
              <a:rPr lang="fa-IR" altLang="en-US" sz="2500" b="1" dirty="0" err="1" smtClean="0">
                <a:cs typeface="B Lotus" panose="00000400000000000000" pitchFamily="2" charset="-78"/>
              </a:rPr>
              <a:t>مسير</a:t>
            </a:r>
            <a:r>
              <a:rPr lang="fa-IR" altLang="en-US" sz="2500" b="1" dirty="0" smtClean="0">
                <a:cs typeface="B Lotus" panose="00000400000000000000" pitchFamily="2" charset="-78"/>
              </a:rPr>
              <a:t> آن ها، </a:t>
            </a:r>
            <a:r>
              <a:rPr lang="fa-IR" altLang="en-US" sz="2500" b="1" dirty="0" err="1" smtClean="0">
                <a:cs typeface="B Lotus" panose="00000400000000000000" pitchFamily="2" charset="-78"/>
              </a:rPr>
              <a:t>انواعي</a:t>
            </a:r>
            <a:r>
              <a:rPr lang="fa-IR" altLang="en-US" sz="2500" b="1" dirty="0" smtClean="0">
                <a:cs typeface="B Lotus" panose="00000400000000000000" pitchFamily="2" charset="-78"/>
              </a:rPr>
              <a:t> از </a:t>
            </a:r>
            <a:r>
              <a:rPr lang="fa-IR" altLang="en-US" sz="2500" b="1" dirty="0" err="1" smtClean="0">
                <a:cs typeface="B Lotus" panose="00000400000000000000" pitchFamily="2" charset="-78"/>
              </a:rPr>
              <a:t>آسيب</a:t>
            </a:r>
            <a:r>
              <a:rPr lang="fa-IR" altLang="en-US" sz="2500" b="1" dirty="0" smtClean="0">
                <a:cs typeface="B Lotus" panose="00000400000000000000" pitchFamily="2" charset="-78"/>
              </a:rPr>
              <a:t> ها در </a:t>
            </a:r>
            <a:r>
              <a:rPr lang="fa-IR" altLang="en-US" sz="2500" b="1" dirty="0" err="1" smtClean="0">
                <a:cs typeface="B Lotus" panose="00000400000000000000" pitchFamily="2" charset="-78"/>
              </a:rPr>
              <a:t>كمين</a:t>
            </a:r>
            <a:r>
              <a:rPr lang="fa-IR" altLang="en-US" sz="2500" b="1" dirty="0" smtClean="0">
                <a:cs typeface="B Lotus" panose="00000400000000000000" pitchFamily="2" charset="-78"/>
              </a:rPr>
              <a:t> </a:t>
            </a:r>
            <a:r>
              <a:rPr lang="fa-IR" altLang="en-US" sz="2500" b="1" dirty="0" err="1" smtClean="0">
                <a:cs typeface="B Lotus" panose="00000400000000000000" pitchFamily="2" charset="-78"/>
              </a:rPr>
              <a:t>نشسته‌اند</a:t>
            </a:r>
            <a:r>
              <a:rPr lang="fa-IR" altLang="en-US" sz="2500" b="1" dirty="0" smtClean="0">
                <a:cs typeface="B Lotus" panose="00000400000000000000" pitchFamily="2" charset="-78"/>
              </a:rPr>
              <a:t>.</a:t>
            </a:r>
          </a:p>
          <a:p>
            <a:pPr algn="justLow"/>
            <a:r>
              <a:rPr lang="fa-IR" altLang="en-US" sz="2500" b="1" dirty="0" smtClean="0">
                <a:cs typeface="B Lotus" panose="00000400000000000000" pitchFamily="2" charset="-78"/>
              </a:rPr>
              <a:t> </a:t>
            </a:r>
            <a:endParaRPr lang="en-US" altLang="en-US" sz="2500" b="1" dirty="0" smtClean="0">
              <a:cs typeface="B Lotus" panose="00000400000000000000" pitchFamily="2" charset="-78"/>
            </a:endParaRPr>
          </a:p>
          <a:p>
            <a:pPr algn="justLow"/>
            <a:r>
              <a:rPr lang="fa-IR" altLang="en-US" sz="2500" b="1" dirty="0" err="1" smtClean="0">
                <a:solidFill>
                  <a:srgbClr val="FF0000"/>
                </a:solidFill>
                <a:cs typeface="B Lotus" panose="00000400000000000000" pitchFamily="2" charset="-78"/>
              </a:rPr>
              <a:t>شرايط</a:t>
            </a:r>
            <a:r>
              <a:rPr lang="fa-IR" altLang="en-US" sz="2500" b="1" dirty="0" smtClean="0">
                <a:solidFill>
                  <a:srgbClr val="FF0000"/>
                </a:solidFill>
                <a:cs typeface="B Lotus" panose="00000400000000000000" pitchFamily="2" charset="-78"/>
              </a:rPr>
              <a:t> </a:t>
            </a:r>
            <a:r>
              <a:rPr lang="fa-IR" altLang="en-US" sz="2500" b="1" dirty="0" err="1" smtClean="0">
                <a:solidFill>
                  <a:srgbClr val="FF0000"/>
                </a:solidFill>
                <a:cs typeface="B Lotus" panose="00000400000000000000" pitchFamily="2" charset="-78"/>
              </a:rPr>
              <a:t>فيزيكي</a:t>
            </a:r>
            <a:r>
              <a:rPr lang="fa-IR" altLang="en-US" sz="2500" b="1" dirty="0" smtClean="0">
                <a:solidFill>
                  <a:srgbClr val="FF0000"/>
                </a:solidFill>
                <a:cs typeface="B Lotus" panose="00000400000000000000" pitchFamily="2" charset="-78"/>
              </a:rPr>
              <a:t>، </a:t>
            </a:r>
            <a:r>
              <a:rPr lang="fa-IR" altLang="en-US" sz="2500" b="1" dirty="0" err="1" smtClean="0">
                <a:solidFill>
                  <a:srgbClr val="FF0000"/>
                </a:solidFill>
                <a:cs typeface="B Lotus" panose="00000400000000000000" pitchFamily="2" charset="-78"/>
              </a:rPr>
              <a:t>اجتماعي</a:t>
            </a:r>
            <a:r>
              <a:rPr lang="fa-IR" altLang="en-US" sz="2500" b="1" dirty="0" smtClean="0">
                <a:solidFill>
                  <a:srgbClr val="FF0000"/>
                </a:solidFill>
                <a:cs typeface="B Lotus" panose="00000400000000000000" pitchFamily="2" charset="-78"/>
              </a:rPr>
              <a:t>، </a:t>
            </a:r>
            <a:r>
              <a:rPr lang="fa-IR" altLang="en-US" sz="2500" b="1" dirty="0" err="1" smtClean="0">
                <a:solidFill>
                  <a:srgbClr val="FF0000"/>
                </a:solidFill>
                <a:cs typeface="B Lotus" panose="00000400000000000000" pitchFamily="2" charset="-78"/>
              </a:rPr>
              <a:t>فرهنگي</a:t>
            </a:r>
            <a:r>
              <a:rPr lang="fa-IR" altLang="en-US" sz="2500" b="1" dirty="0" smtClean="0">
                <a:solidFill>
                  <a:srgbClr val="FF0000"/>
                </a:solidFill>
                <a:cs typeface="B Lotus" panose="00000400000000000000" pitchFamily="2" charset="-78"/>
              </a:rPr>
              <a:t>، </a:t>
            </a:r>
            <a:r>
              <a:rPr lang="fa-IR" altLang="en-US" sz="2500" b="1" dirty="0" err="1" smtClean="0">
                <a:solidFill>
                  <a:srgbClr val="FF0000"/>
                </a:solidFill>
                <a:cs typeface="B Lotus" panose="00000400000000000000" pitchFamily="2" charset="-78"/>
              </a:rPr>
              <a:t>سياسي</a:t>
            </a:r>
            <a:r>
              <a:rPr lang="fa-IR" altLang="en-US" sz="2500" b="1" dirty="0" smtClean="0">
                <a:solidFill>
                  <a:srgbClr val="FF0000"/>
                </a:solidFill>
                <a:cs typeface="B Lotus" panose="00000400000000000000" pitchFamily="2" charset="-78"/>
              </a:rPr>
              <a:t> و </a:t>
            </a:r>
            <a:r>
              <a:rPr lang="fa-IR" altLang="en-US" sz="2500" b="1" dirty="0" err="1" smtClean="0">
                <a:solidFill>
                  <a:srgbClr val="FF0000"/>
                </a:solidFill>
                <a:cs typeface="B Lotus" panose="00000400000000000000" pitchFamily="2" charset="-78"/>
              </a:rPr>
              <a:t>اقتصادي</a:t>
            </a:r>
            <a:r>
              <a:rPr lang="fa-IR" altLang="en-US" sz="2500" b="1" dirty="0" smtClean="0">
                <a:solidFill>
                  <a:srgbClr val="FF0000"/>
                </a:solidFill>
                <a:cs typeface="B Lotus" panose="00000400000000000000" pitchFamily="2" charset="-78"/>
              </a:rPr>
              <a:t> محیط زندگی كودكان </a:t>
            </a:r>
            <a:r>
              <a:rPr lang="fa-IR" altLang="en-US" sz="2500" b="1" dirty="0" err="1" smtClean="0">
                <a:solidFill>
                  <a:srgbClr val="FF0000"/>
                </a:solidFill>
                <a:cs typeface="B Lotus" panose="00000400000000000000" pitchFamily="2" charset="-78"/>
              </a:rPr>
              <a:t>بسيار</a:t>
            </a:r>
            <a:r>
              <a:rPr lang="fa-IR" altLang="en-US" sz="2500" b="1" dirty="0" smtClean="0">
                <a:solidFill>
                  <a:srgbClr val="FF0000"/>
                </a:solidFill>
                <a:cs typeface="B Lotus" panose="00000400000000000000" pitchFamily="2" charset="-78"/>
              </a:rPr>
              <a:t> متفاوت است. </a:t>
            </a:r>
            <a:r>
              <a:rPr lang="fa-IR" altLang="en-US" sz="2500" b="1" dirty="0" err="1" smtClean="0">
                <a:solidFill>
                  <a:srgbClr val="FF0000"/>
                </a:solidFill>
                <a:cs typeface="B Lotus" panose="00000400000000000000" pitchFamily="2" charset="-78"/>
              </a:rPr>
              <a:t>شرايط</a:t>
            </a:r>
            <a:r>
              <a:rPr lang="fa-IR" altLang="en-US" sz="2500" b="1" dirty="0" smtClean="0">
                <a:solidFill>
                  <a:srgbClr val="FF0000"/>
                </a:solidFill>
                <a:cs typeface="B Lotus" panose="00000400000000000000" pitchFamily="2" charset="-78"/>
              </a:rPr>
              <a:t> </a:t>
            </a:r>
            <a:r>
              <a:rPr lang="fa-IR" altLang="en-US" sz="2500" b="1" dirty="0" err="1" smtClean="0">
                <a:solidFill>
                  <a:srgbClr val="FF0000"/>
                </a:solidFill>
                <a:cs typeface="B Lotus" panose="00000400000000000000" pitchFamily="2" charset="-78"/>
              </a:rPr>
              <a:t>محيطي</a:t>
            </a:r>
            <a:r>
              <a:rPr lang="fa-IR" altLang="en-US" sz="2500" b="1" dirty="0" smtClean="0">
                <a:solidFill>
                  <a:srgbClr val="FF0000"/>
                </a:solidFill>
                <a:cs typeface="B Lotus" panose="00000400000000000000" pitchFamily="2" charset="-78"/>
              </a:rPr>
              <a:t> </a:t>
            </a:r>
            <a:r>
              <a:rPr lang="fa-IR" altLang="en-US" sz="2500" b="1" dirty="0" err="1" smtClean="0">
                <a:solidFill>
                  <a:srgbClr val="FF0000"/>
                </a:solidFill>
                <a:cs typeface="B Lotus" panose="00000400000000000000" pitchFamily="2" charset="-78"/>
              </a:rPr>
              <a:t>زندگي</a:t>
            </a:r>
            <a:r>
              <a:rPr lang="fa-IR" altLang="en-US" sz="2500" b="1" dirty="0" smtClean="0">
                <a:solidFill>
                  <a:srgbClr val="FF0000"/>
                </a:solidFill>
                <a:cs typeface="B Lotus" panose="00000400000000000000" pitchFamily="2" charset="-78"/>
              </a:rPr>
              <a:t> كودكان </a:t>
            </a:r>
            <a:r>
              <a:rPr lang="fa-IR" altLang="en-US" sz="2500" b="1" dirty="0" err="1" smtClean="0">
                <a:solidFill>
                  <a:srgbClr val="FF0000"/>
                </a:solidFill>
                <a:cs typeface="B Lotus" panose="00000400000000000000" pitchFamily="2" charset="-78"/>
              </a:rPr>
              <a:t>تاثير</a:t>
            </a:r>
            <a:r>
              <a:rPr lang="fa-IR" altLang="en-US" sz="2500" b="1" dirty="0" smtClean="0">
                <a:solidFill>
                  <a:srgbClr val="FF0000"/>
                </a:solidFill>
                <a:cs typeface="B Lotus" panose="00000400000000000000" pitchFamily="2" charset="-78"/>
              </a:rPr>
              <a:t> </a:t>
            </a:r>
            <a:r>
              <a:rPr lang="fa-IR" altLang="en-US" sz="2500" b="1" dirty="0" err="1" smtClean="0">
                <a:solidFill>
                  <a:srgbClr val="FF0000"/>
                </a:solidFill>
                <a:cs typeface="B Lotus" panose="00000400000000000000" pitchFamily="2" charset="-78"/>
              </a:rPr>
              <a:t>مهمي</a:t>
            </a:r>
            <a:r>
              <a:rPr lang="fa-IR" altLang="en-US" sz="2500" b="1" dirty="0" smtClean="0">
                <a:solidFill>
                  <a:srgbClr val="FF0000"/>
                </a:solidFill>
                <a:cs typeface="B Lotus" panose="00000400000000000000" pitchFamily="2" charset="-78"/>
              </a:rPr>
              <a:t> بر سلامت و </a:t>
            </a:r>
            <a:r>
              <a:rPr lang="fa-IR" altLang="en-US" sz="2500" b="1" dirty="0" err="1" smtClean="0">
                <a:solidFill>
                  <a:srgbClr val="FF0000"/>
                </a:solidFill>
                <a:cs typeface="B Lotus" panose="00000400000000000000" pitchFamily="2" charset="-78"/>
              </a:rPr>
              <a:t>ايمني</a:t>
            </a:r>
            <a:r>
              <a:rPr lang="fa-IR" altLang="en-US" sz="2500" b="1" dirty="0" smtClean="0">
                <a:solidFill>
                  <a:srgbClr val="FF0000"/>
                </a:solidFill>
                <a:cs typeface="B Lotus" panose="00000400000000000000" pitchFamily="2" charset="-78"/>
              </a:rPr>
              <a:t> آنها دارد.  </a:t>
            </a:r>
            <a:endParaRPr lang="en-US" altLang="en-US" sz="2500" b="1" dirty="0" smtClean="0">
              <a:solidFill>
                <a:srgbClr val="FF0000"/>
              </a:solidFill>
              <a:cs typeface="B Lotus" panose="00000400000000000000" pitchFamily="2" charset="-78"/>
            </a:endParaRPr>
          </a:p>
          <a:p>
            <a:endParaRPr lang="en-US" altLang="en-US" dirty="0" smtClean="0">
              <a:cs typeface="Majalla UI"/>
            </a:endParaRPr>
          </a:p>
        </p:txBody>
      </p:sp>
    </p:spTree>
    <p:extLst>
      <p:ext uri="{BB962C8B-B14F-4D97-AF65-F5344CB8AC3E}">
        <p14:creationId xmlns:p14="http://schemas.microsoft.com/office/powerpoint/2010/main" val="19013563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00599"/>
          </a:xfrm>
        </p:spPr>
        <p:txBody>
          <a:bodyPr>
            <a:normAutofit fontScale="92500"/>
          </a:bodyPr>
          <a:lstStyle/>
          <a:p>
            <a:pPr algn="just"/>
            <a:endParaRPr lang="fa-IR" dirty="0" smtClean="0">
              <a:cs typeface="B Zar" panose="00000400000000000000" pitchFamily="2" charset="-78"/>
            </a:endParaRPr>
          </a:p>
          <a:p>
            <a:pPr algn="just"/>
            <a:r>
              <a:rPr lang="fa-IR" dirty="0" smtClean="0">
                <a:cs typeface="B Zar" panose="00000400000000000000" pitchFamily="2" charset="-78"/>
              </a:rPr>
              <a:t>اطلاعات </a:t>
            </a:r>
            <a:r>
              <a:rPr lang="fa-IR" dirty="0">
                <a:cs typeface="B Zar" panose="00000400000000000000" pitchFamily="2" charset="-78"/>
              </a:rPr>
              <a:t>مربوط به مرگ كودكان </a:t>
            </a:r>
            <a:r>
              <a:rPr lang="fa-IR" sz="2900" dirty="0">
                <a:latin typeface="+mj-lt"/>
                <a:ea typeface="+mj-ea"/>
                <a:cs typeface="B Zar" panose="00000400000000000000" pitchFamily="2" charset="-78"/>
              </a:rPr>
              <a:t>1 تا 59</a:t>
            </a:r>
            <a:r>
              <a:rPr lang="fa-IR" sz="2900" dirty="0">
                <a:solidFill>
                  <a:srgbClr val="FF0000"/>
                </a:solidFill>
                <a:latin typeface="+mj-lt"/>
                <a:ea typeface="+mj-ea"/>
                <a:cs typeface="B Zar" panose="00000400000000000000" pitchFamily="2" charset="-78"/>
              </a:rPr>
              <a:t> </a:t>
            </a:r>
            <a:r>
              <a:rPr lang="fa-IR" dirty="0">
                <a:cs typeface="B Zar" panose="00000400000000000000" pitchFamily="2" charset="-78"/>
              </a:rPr>
              <a:t>ماه </a:t>
            </a:r>
            <a:r>
              <a:rPr lang="fa-IR" dirty="0" smtClean="0">
                <a:solidFill>
                  <a:srgbClr val="FF0000"/>
                </a:solidFill>
                <a:cs typeface="B Zar" panose="00000400000000000000" pitchFamily="2" charset="-78"/>
              </a:rPr>
              <a:t>از کليه </a:t>
            </a:r>
            <a:r>
              <a:rPr lang="fa-IR" dirty="0">
                <a:solidFill>
                  <a:srgbClr val="FF0000"/>
                </a:solidFill>
                <a:cs typeface="B Zar" panose="00000400000000000000" pitchFamily="2" charset="-78"/>
              </a:rPr>
              <a:t>سطوح محيطي در دو </a:t>
            </a:r>
            <a:r>
              <a:rPr lang="fa-IR" dirty="0" smtClean="0">
                <a:solidFill>
                  <a:srgbClr val="FF0000"/>
                </a:solidFill>
                <a:cs typeface="B Zar" panose="00000400000000000000" pitchFamily="2" charset="-78"/>
              </a:rPr>
              <a:t>قسمت</a:t>
            </a:r>
          </a:p>
          <a:p>
            <a:pPr lvl="1" algn="just"/>
            <a:r>
              <a:rPr lang="fa-IR" dirty="0" smtClean="0">
                <a:cs typeface="B Zar" panose="00000400000000000000" pitchFamily="2" charset="-78"/>
              </a:rPr>
              <a:t>مرگ </a:t>
            </a:r>
            <a:r>
              <a:rPr lang="fa-IR" dirty="0">
                <a:cs typeface="B Zar" panose="00000400000000000000" pitchFamily="2" charset="-78"/>
              </a:rPr>
              <a:t>هاي </a:t>
            </a:r>
            <a:r>
              <a:rPr lang="fa-IR" b="1" dirty="0">
                <a:solidFill>
                  <a:schemeClr val="tx2">
                    <a:lumMod val="60000"/>
                    <a:lumOff val="40000"/>
                  </a:schemeClr>
                </a:solidFill>
                <a:cs typeface="B Zar" panose="00000400000000000000" pitchFamily="2" charset="-78"/>
              </a:rPr>
              <a:t>داخل بيمارستاني </a:t>
            </a:r>
            <a:r>
              <a:rPr lang="fa-IR" dirty="0">
                <a:cs typeface="B Zar" panose="00000400000000000000" pitchFamily="2" charset="-78"/>
              </a:rPr>
              <a:t>توسط کارشناسان مسوول بررسي مرگ </a:t>
            </a:r>
            <a:r>
              <a:rPr lang="fa-IR" dirty="0" err="1">
                <a:cs typeface="B Zar" panose="00000400000000000000" pitchFamily="2" charset="-78"/>
              </a:rPr>
              <a:t>بيمارستاني</a:t>
            </a:r>
            <a:r>
              <a:rPr lang="fa-IR" dirty="0">
                <a:cs typeface="B Zar" panose="00000400000000000000" pitchFamily="2" charset="-78"/>
              </a:rPr>
              <a:t> </a:t>
            </a:r>
            <a:r>
              <a:rPr lang="fa-IR" dirty="0" smtClean="0">
                <a:cs typeface="B Zar" panose="00000400000000000000" pitchFamily="2" charset="-78"/>
              </a:rPr>
              <a:t>و</a:t>
            </a:r>
          </a:p>
          <a:p>
            <a:pPr lvl="1" algn="just"/>
            <a:r>
              <a:rPr lang="fa-IR" dirty="0" smtClean="0">
                <a:cs typeface="B Zar" panose="00000400000000000000" pitchFamily="2" charset="-78"/>
              </a:rPr>
              <a:t> مرگ </a:t>
            </a:r>
            <a:r>
              <a:rPr lang="fa-IR" dirty="0">
                <a:cs typeface="B Zar" panose="00000400000000000000" pitchFamily="2" charset="-78"/>
              </a:rPr>
              <a:t>هاي </a:t>
            </a:r>
            <a:r>
              <a:rPr lang="fa-IR" b="1" dirty="0">
                <a:solidFill>
                  <a:schemeClr val="tx2">
                    <a:lumMod val="60000"/>
                    <a:lumOff val="40000"/>
                  </a:schemeClr>
                </a:solidFill>
                <a:cs typeface="B Zar" panose="00000400000000000000" pitchFamily="2" charset="-78"/>
              </a:rPr>
              <a:t>خارج بيمارستاني </a:t>
            </a:r>
            <a:r>
              <a:rPr lang="fa-IR" dirty="0">
                <a:cs typeface="B Zar" panose="00000400000000000000" pitchFamily="2" charset="-78"/>
              </a:rPr>
              <a:t>توسط کارشناسان مسوول بررسي مرگ خارج بيمارستاني واقع </a:t>
            </a:r>
            <a:r>
              <a:rPr lang="fa-IR" dirty="0" smtClean="0">
                <a:cs typeface="B Zar" panose="00000400000000000000" pitchFamily="2" charset="-78"/>
              </a:rPr>
              <a:t>در شهرستان ها</a:t>
            </a:r>
          </a:p>
          <a:p>
            <a:pPr lvl="1" algn="just"/>
            <a:endParaRPr lang="fa-IR" dirty="0" smtClean="0">
              <a:cs typeface="B Zar" panose="00000400000000000000" pitchFamily="2" charset="-78"/>
            </a:endParaRPr>
          </a:p>
          <a:p>
            <a:pPr algn="just"/>
            <a:r>
              <a:rPr lang="fa-IR" dirty="0" smtClean="0">
                <a:cs typeface="B Zar" panose="00000400000000000000" pitchFamily="2" charset="-78"/>
              </a:rPr>
              <a:t> این اطلاعات از </a:t>
            </a:r>
            <a:r>
              <a:rPr lang="fa-IR" dirty="0">
                <a:cs typeface="B Zar" panose="00000400000000000000" pitchFamily="2" charset="-78"/>
              </a:rPr>
              <a:t>منابع مختلف جمع آوري </a:t>
            </a:r>
            <a:r>
              <a:rPr lang="fa-IR" dirty="0" smtClean="0">
                <a:cs typeface="B Zar" panose="00000400000000000000" pitchFamily="2" charset="-78"/>
              </a:rPr>
              <a:t>و در فایل </a:t>
            </a:r>
            <a:r>
              <a:rPr lang="fa-IR" dirty="0" err="1" smtClean="0">
                <a:cs typeface="B Zar" panose="00000400000000000000" pitchFamily="2" charset="-78"/>
              </a:rPr>
              <a:t>الكترونيكي</a:t>
            </a:r>
            <a:r>
              <a:rPr lang="fa-IR" dirty="0" smtClean="0">
                <a:cs typeface="B Zar" panose="00000400000000000000" pitchFamily="2" charset="-78"/>
              </a:rPr>
              <a:t> ثبت </a:t>
            </a:r>
            <a:r>
              <a:rPr lang="fa-IR" dirty="0">
                <a:cs typeface="B Zar" panose="00000400000000000000" pitchFamily="2" charset="-78"/>
              </a:rPr>
              <a:t>مي شود </a:t>
            </a:r>
            <a:r>
              <a:rPr lang="fa-IR" dirty="0" smtClean="0">
                <a:cs typeface="B Zar" panose="00000400000000000000" pitchFamily="2" charset="-78"/>
              </a:rPr>
              <a:t>و درنهایت </a:t>
            </a:r>
            <a:r>
              <a:rPr lang="fa-IR" dirty="0">
                <a:cs typeface="B Zar" panose="00000400000000000000" pitchFamily="2" charset="-78"/>
              </a:rPr>
              <a:t>به صورت </a:t>
            </a:r>
            <a:r>
              <a:rPr lang="en-US" dirty="0" smtClean="0">
                <a:cs typeface="B Zar" panose="00000400000000000000" pitchFamily="2" charset="-78"/>
              </a:rPr>
              <a:t>Online</a:t>
            </a:r>
            <a:r>
              <a:rPr lang="fa-IR" dirty="0" smtClean="0">
                <a:cs typeface="B Zar" panose="00000400000000000000" pitchFamily="2" charset="-78"/>
              </a:rPr>
              <a:t> </a:t>
            </a:r>
            <a:r>
              <a:rPr lang="fa-IR" dirty="0">
                <a:cs typeface="B Zar" panose="00000400000000000000" pitchFamily="2" charset="-78"/>
              </a:rPr>
              <a:t>اطلاعات به سطح دانشگاهي </a:t>
            </a:r>
            <a:r>
              <a:rPr lang="fa-IR" dirty="0" smtClean="0">
                <a:cs typeface="B Zar" panose="00000400000000000000" pitchFamily="2" charset="-78"/>
              </a:rPr>
              <a:t>و ستاد </a:t>
            </a:r>
            <a:r>
              <a:rPr lang="fa-IR" dirty="0">
                <a:cs typeface="B Zar" panose="00000400000000000000" pitchFamily="2" charset="-78"/>
              </a:rPr>
              <a:t>وزارت بهداشت درمان </a:t>
            </a:r>
            <a:r>
              <a:rPr lang="fa-IR" dirty="0" smtClean="0">
                <a:cs typeface="B Zar" panose="00000400000000000000" pitchFamily="2" charset="-78"/>
              </a:rPr>
              <a:t>و آموزش پزشکی </a:t>
            </a:r>
            <a:r>
              <a:rPr lang="fa-IR" dirty="0">
                <a:cs typeface="B Zar" panose="00000400000000000000" pitchFamily="2" charset="-78"/>
              </a:rPr>
              <a:t>ارسال مي‌شود.</a:t>
            </a:r>
            <a:endParaRPr lang="en-US" dirty="0">
              <a:cs typeface="B Zar" panose="00000400000000000000" pitchFamily="2" charset="-78"/>
            </a:endParaRPr>
          </a:p>
          <a:p>
            <a:endParaRPr lang="en-US" dirty="0">
              <a:cs typeface="B Zar" panose="00000400000000000000" pitchFamily="2" charset="-78"/>
            </a:endParaRPr>
          </a:p>
        </p:txBody>
      </p:sp>
    </p:spTree>
    <p:extLst>
      <p:ext uri="{BB962C8B-B14F-4D97-AF65-F5344CB8AC3E}">
        <p14:creationId xmlns:p14="http://schemas.microsoft.com/office/powerpoint/2010/main" val="83780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1500"/>
                            </p:stCondLst>
                            <p:childTnLst>
                              <p:par>
                                <p:cTn id="15" presetID="2" presetClass="entr" presetSubtype="2"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2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8" dur="2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366712" y="43870"/>
            <a:ext cx="8359775" cy="750888"/>
          </a:xfrm>
        </p:spPr>
        <p:txBody>
          <a:bodyPr/>
          <a:lstStyle/>
          <a:p>
            <a:pPr eaLnBrk="1" hangingPunct="1">
              <a:defRPr/>
            </a:pPr>
            <a:r>
              <a:rPr lang="fa-IR" sz="3200" b="1" dirty="0" smtClean="0">
                <a:solidFill>
                  <a:srgbClr val="0070C0"/>
                </a:solidFill>
                <a:cs typeface="B Nazanin" pitchFamily="2" charset="-78"/>
              </a:rPr>
              <a:t>فرایند اجرایی نظام مراقبت مرگ کودکان 1 تا 59 ماهه</a:t>
            </a:r>
            <a:endParaRPr lang="en-US" sz="3200" b="1" dirty="0" smtClean="0">
              <a:solidFill>
                <a:srgbClr val="0070C0"/>
              </a:solidFill>
              <a:cs typeface="B Nazanin" pitchFamily="2" charset="-78"/>
            </a:endParaRPr>
          </a:p>
        </p:txBody>
      </p:sp>
      <p:sp>
        <p:nvSpPr>
          <p:cNvPr id="81923" name="Rectangle 3"/>
          <p:cNvSpPr>
            <a:spLocks noGrp="1" noChangeArrowheads="1"/>
          </p:cNvSpPr>
          <p:nvPr>
            <p:ph type="body" idx="4294967295"/>
          </p:nvPr>
        </p:nvSpPr>
        <p:spPr>
          <a:xfrm>
            <a:off x="142875" y="1628775"/>
            <a:ext cx="8858250" cy="5014913"/>
          </a:xfrm>
        </p:spPr>
        <p:txBody>
          <a:bodyPr rtlCol="1">
            <a:normAutofit/>
          </a:bodyPr>
          <a:lstStyle/>
          <a:p>
            <a:pPr eaLnBrk="1" fontAlgn="auto" hangingPunct="1">
              <a:spcAft>
                <a:spcPts val="0"/>
              </a:spcAft>
              <a:buFont typeface="Arial" pitchFamily="34" charset="0"/>
              <a:buNone/>
              <a:defRPr/>
            </a:pPr>
            <a:r>
              <a:rPr lang="en-US" sz="1400" b="1" dirty="0" smtClean="0">
                <a:effectLst>
                  <a:outerShdw blurRad="38100" dist="38100" dir="2700000" algn="tl">
                    <a:srgbClr val="C0C0C0"/>
                  </a:outerShdw>
                </a:effectLst>
                <a:cs typeface="B Nazanin" pitchFamily="2" charset="-78"/>
              </a:rPr>
              <a:t>         </a:t>
            </a:r>
            <a:r>
              <a:rPr lang="fa-IR" sz="1400" b="1" dirty="0" smtClean="0">
                <a:effectLst>
                  <a:outerShdw blurRad="38100" dist="38100" dir="2700000" algn="tl">
                    <a:srgbClr val="C0C0C0"/>
                  </a:outerShdw>
                </a:effectLst>
                <a:cs typeface="B Nazanin" pitchFamily="2" charset="-78"/>
                <a:hlinkClick r:id="rId2" action="ppaction://hlinksldjump"/>
              </a:rPr>
              <a:t>جمع آوري داده هاي مرگ</a:t>
            </a:r>
            <a:endParaRPr lang="fa-IR" sz="1400" b="1" dirty="0" smtClean="0">
              <a:effectLst>
                <a:outerShdw blurRad="38100" dist="38100" dir="2700000" algn="tl">
                  <a:srgbClr val="C0C0C0"/>
                </a:outerShdw>
              </a:effectLst>
              <a:cs typeface="B Nazanin" pitchFamily="2" charset="-78"/>
            </a:endParaRPr>
          </a:p>
          <a:p>
            <a:pPr eaLnBrk="1" fontAlgn="auto" hangingPunct="1">
              <a:spcAft>
                <a:spcPts val="0"/>
              </a:spcAft>
              <a:defRPr/>
            </a:pPr>
            <a:endParaRPr lang="fa-IR" sz="1400" b="1" dirty="0" smtClean="0">
              <a:effectLst>
                <a:outerShdw blurRad="38100" dist="38100" dir="2700000" algn="tl">
                  <a:srgbClr val="C0C0C0"/>
                </a:outerShdw>
              </a:effectLst>
            </a:endParaRPr>
          </a:p>
          <a:p>
            <a:pPr eaLnBrk="1" fontAlgn="auto" hangingPunct="1">
              <a:spcAft>
                <a:spcPts val="0"/>
              </a:spcAft>
              <a:defRPr/>
            </a:pPr>
            <a:endParaRPr lang="en-US" sz="1400" b="1" dirty="0" smtClean="0">
              <a:solidFill>
                <a:srgbClr val="CC3300"/>
              </a:solidFill>
              <a:effectLst>
                <a:outerShdw blurRad="38100" dist="38100" dir="2700000" algn="tl">
                  <a:srgbClr val="C0C0C0"/>
                </a:outerShdw>
              </a:effectLst>
            </a:endParaRPr>
          </a:p>
          <a:p>
            <a:pPr eaLnBrk="1" fontAlgn="auto" hangingPunct="1">
              <a:spcAft>
                <a:spcPts val="0"/>
              </a:spcAft>
              <a:defRPr/>
            </a:pPr>
            <a:endParaRPr lang="en-US" sz="1700" b="1" dirty="0" smtClean="0">
              <a:effectLst>
                <a:outerShdw blurRad="38100" dist="38100" dir="2700000" algn="tl">
                  <a:srgbClr val="C0C0C0"/>
                </a:outerShdw>
              </a:effectLst>
            </a:endParaRPr>
          </a:p>
          <a:p>
            <a:pPr eaLnBrk="1" fontAlgn="auto" hangingPunct="1">
              <a:spcAft>
                <a:spcPts val="0"/>
              </a:spcAft>
              <a:defRPr/>
            </a:pPr>
            <a:endParaRPr lang="en-US" sz="1400" b="1" dirty="0" smtClean="0">
              <a:effectLst>
                <a:outerShdw blurRad="38100" dist="38100" dir="2700000" algn="tl">
                  <a:srgbClr val="C0C0C0"/>
                </a:outerShdw>
              </a:effectLst>
            </a:endParaRPr>
          </a:p>
          <a:p>
            <a:pPr eaLnBrk="1" fontAlgn="auto" hangingPunct="1">
              <a:spcAft>
                <a:spcPts val="0"/>
              </a:spcAft>
              <a:defRPr/>
            </a:pPr>
            <a:endParaRPr lang="en-US" sz="1400" b="1" dirty="0" smtClean="0">
              <a:effectLst>
                <a:outerShdw blurRad="38100" dist="38100" dir="2700000" algn="tl">
                  <a:srgbClr val="C0C0C0"/>
                </a:outerShdw>
              </a:effectLst>
            </a:endParaRPr>
          </a:p>
          <a:p>
            <a:pPr eaLnBrk="1" fontAlgn="auto" hangingPunct="1">
              <a:spcAft>
                <a:spcPts val="0"/>
              </a:spcAft>
              <a:defRPr/>
            </a:pPr>
            <a:endParaRPr lang="en-US" sz="1400" b="1" dirty="0" smtClean="0">
              <a:effectLst>
                <a:outerShdw blurRad="38100" dist="38100" dir="2700000" algn="tl">
                  <a:srgbClr val="C0C0C0"/>
                </a:outerShdw>
              </a:effectLst>
            </a:endParaRPr>
          </a:p>
          <a:p>
            <a:pPr eaLnBrk="1" fontAlgn="auto" hangingPunct="1">
              <a:spcAft>
                <a:spcPts val="0"/>
              </a:spcAft>
              <a:defRPr/>
            </a:pPr>
            <a:endParaRPr lang="en-US" sz="1400" b="1" dirty="0" smtClean="0">
              <a:effectLst>
                <a:outerShdw blurRad="38100" dist="38100" dir="2700000" algn="tl">
                  <a:srgbClr val="C0C0C0"/>
                </a:outerShdw>
              </a:effectLst>
            </a:endParaRPr>
          </a:p>
          <a:p>
            <a:pPr eaLnBrk="1" fontAlgn="auto" hangingPunct="1">
              <a:spcAft>
                <a:spcPts val="0"/>
              </a:spcAft>
              <a:defRPr/>
            </a:pPr>
            <a:endParaRPr lang="en-US" sz="1400" b="1" dirty="0" smtClean="0">
              <a:effectLst>
                <a:outerShdw blurRad="38100" dist="38100" dir="2700000" algn="tl">
                  <a:srgbClr val="C0C0C0"/>
                </a:outerShdw>
              </a:effectLst>
            </a:endParaRPr>
          </a:p>
          <a:p>
            <a:pPr eaLnBrk="1" fontAlgn="auto" hangingPunct="1">
              <a:spcAft>
                <a:spcPts val="0"/>
              </a:spcAft>
              <a:defRPr/>
            </a:pPr>
            <a:endParaRPr lang="en-US" sz="1400" b="1" dirty="0" smtClean="0">
              <a:effectLst>
                <a:outerShdw blurRad="38100" dist="38100" dir="2700000" algn="tl">
                  <a:srgbClr val="C0C0C0"/>
                </a:outerShdw>
              </a:effectLst>
            </a:endParaRPr>
          </a:p>
          <a:p>
            <a:pPr eaLnBrk="1" fontAlgn="auto" hangingPunct="1">
              <a:spcAft>
                <a:spcPts val="0"/>
              </a:spcAft>
              <a:defRPr/>
            </a:pPr>
            <a:endParaRPr lang="en-US" sz="1400" b="1" dirty="0" smtClean="0">
              <a:effectLst>
                <a:outerShdw blurRad="38100" dist="38100" dir="2700000" algn="tl">
                  <a:srgbClr val="C0C0C0"/>
                </a:outerShdw>
              </a:effectLst>
            </a:endParaRPr>
          </a:p>
          <a:p>
            <a:pPr eaLnBrk="1" fontAlgn="auto" hangingPunct="1">
              <a:spcAft>
                <a:spcPts val="0"/>
              </a:spcAft>
              <a:defRPr/>
            </a:pPr>
            <a:endParaRPr lang="en-US" sz="1400" b="1" dirty="0" smtClean="0">
              <a:effectLst>
                <a:outerShdw blurRad="38100" dist="38100" dir="2700000" algn="tl">
                  <a:srgbClr val="C0C0C0"/>
                </a:outerShdw>
              </a:effectLst>
            </a:endParaRPr>
          </a:p>
          <a:p>
            <a:pPr eaLnBrk="1" fontAlgn="auto" hangingPunct="1">
              <a:spcAft>
                <a:spcPts val="0"/>
              </a:spcAft>
              <a:defRPr/>
            </a:pPr>
            <a:endParaRPr lang="fa-IR" sz="1800" b="1" dirty="0" smtClean="0">
              <a:solidFill>
                <a:srgbClr val="CC3300"/>
              </a:solidFill>
              <a:effectLst>
                <a:outerShdw blurRad="38100" dist="38100" dir="2700000" algn="tl">
                  <a:srgbClr val="C0C0C0"/>
                </a:outerShdw>
              </a:effectLst>
            </a:endParaRPr>
          </a:p>
          <a:p>
            <a:pPr eaLnBrk="1" fontAlgn="auto" hangingPunct="1">
              <a:spcAft>
                <a:spcPts val="0"/>
              </a:spcAft>
              <a:defRPr/>
            </a:pPr>
            <a:endParaRPr lang="fa-IR" sz="1800" b="1" dirty="0" smtClean="0">
              <a:solidFill>
                <a:srgbClr val="CC3300"/>
              </a:solidFill>
              <a:effectLst>
                <a:outerShdw blurRad="38100" dist="38100" dir="2700000" algn="tl">
                  <a:srgbClr val="C0C0C0"/>
                </a:outerShdw>
              </a:effectLst>
            </a:endParaRPr>
          </a:p>
          <a:p>
            <a:pPr eaLnBrk="1" fontAlgn="auto" hangingPunct="1">
              <a:spcAft>
                <a:spcPts val="0"/>
              </a:spcAft>
              <a:buFontTx/>
              <a:buNone/>
              <a:defRPr/>
            </a:pPr>
            <a:r>
              <a:rPr lang="fa-IR" sz="1800" b="1" dirty="0" smtClean="0">
                <a:effectLst>
                  <a:outerShdw blurRad="38100" dist="38100" dir="2700000" algn="tl">
                    <a:srgbClr val="C0C0C0"/>
                  </a:outerShdw>
                </a:effectLst>
                <a:cs typeface="B Nazanin" pitchFamily="2" charset="-78"/>
              </a:rPr>
              <a:t>بررسي موارد مرگ</a:t>
            </a:r>
            <a:endParaRPr lang="en-US" sz="1400" b="1" dirty="0" smtClean="0">
              <a:effectLst>
                <a:outerShdw blurRad="38100" dist="38100" dir="2700000" algn="tl">
                  <a:srgbClr val="C0C0C0"/>
                </a:outerShdw>
              </a:effectLst>
              <a:cs typeface="B Nazanin" pitchFamily="2" charset="-78"/>
            </a:endParaRPr>
          </a:p>
          <a:p>
            <a:pPr eaLnBrk="1" fontAlgn="auto" hangingPunct="1">
              <a:spcAft>
                <a:spcPts val="0"/>
              </a:spcAft>
              <a:defRPr/>
            </a:pPr>
            <a:endParaRPr lang="fa-IR" sz="1400" b="1" dirty="0" smtClean="0">
              <a:effectLst>
                <a:outerShdw blurRad="38100" dist="38100" dir="2700000" algn="tl">
                  <a:srgbClr val="C0C0C0"/>
                </a:outerShdw>
              </a:effectLst>
              <a:cs typeface="B Nazanin" pitchFamily="2" charset="-78"/>
            </a:endParaRPr>
          </a:p>
          <a:p>
            <a:pPr eaLnBrk="1" fontAlgn="auto" hangingPunct="1">
              <a:spcAft>
                <a:spcPts val="0"/>
              </a:spcAft>
              <a:buFontTx/>
              <a:buNone/>
              <a:defRPr/>
            </a:pPr>
            <a:r>
              <a:rPr lang="fa-IR" sz="1400" b="1" dirty="0" smtClean="0">
                <a:effectLst>
                  <a:outerShdw blurRad="38100" dist="38100" dir="2700000" algn="tl">
                    <a:srgbClr val="C0C0C0"/>
                  </a:outerShdw>
                </a:effectLst>
              </a:rPr>
              <a:t>                                </a:t>
            </a:r>
            <a:endParaRPr lang="en-US" sz="1400" b="1" dirty="0" smtClean="0">
              <a:effectLst>
                <a:outerShdw blurRad="38100" dist="38100" dir="2700000" algn="tl">
                  <a:srgbClr val="C0C0C0"/>
                </a:outerShdw>
              </a:effectLst>
            </a:endParaRPr>
          </a:p>
        </p:txBody>
      </p:sp>
      <p:sp>
        <p:nvSpPr>
          <p:cNvPr id="19460" name="AutoShape 4"/>
          <p:cNvSpPr>
            <a:spLocks noChangeArrowheads="1"/>
          </p:cNvSpPr>
          <p:nvPr/>
        </p:nvSpPr>
        <p:spPr bwMode="auto">
          <a:xfrm rot="-1693220">
            <a:off x="4221732" y="875188"/>
            <a:ext cx="1008062" cy="842431"/>
          </a:xfrm>
          <a:prstGeom prst="downArrow">
            <a:avLst>
              <a:gd name="adj1" fmla="val 50000"/>
              <a:gd name="adj2" fmla="val 25000"/>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algn="ctr" rtl="0" fontAlgn="auto">
              <a:spcBef>
                <a:spcPts val="0"/>
              </a:spcBef>
              <a:spcAft>
                <a:spcPts val="0"/>
              </a:spcAft>
              <a:defRPr/>
            </a:pPr>
            <a:endParaRPr lang="en-US" dirty="0">
              <a:solidFill>
                <a:srgbClr val="00B050"/>
              </a:solidFill>
              <a:latin typeface="Tahoma" pitchFamily="34" charset="0"/>
            </a:endParaRPr>
          </a:p>
        </p:txBody>
      </p:sp>
      <p:sp>
        <p:nvSpPr>
          <p:cNvPr id="19461" name="Oval 5"/>
          <p:cNvSpPr>
            <a:spLocks noChangeArrowheads="1"/>
          </p:cNvSpPr>
          <p:nvPr/>
        </p:nvSpPr>
        <p:spPr bwMode="auto">
          <a:xfrm>
            <a:off x="3924300" y="1773238"/>
            <a:ext cx="2089150" cy="1152525"/>
          </a:xfrm>
          <a:prstGeom prst="ellipse">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fontAlgn="auto">
              <a:spcBef>
                <a:spcPts val="0"/>
              </a:spcBef>
              <a:spcAft>
                <a:spcPts val="0"/>
              </a:spcAft>
              <a:defRPr/>
            </a:pPr>
            <a:r>
              <a:rPr lang="fa-IR" b="1" dirty="0">
                <a:cs typeface="B Nazanin" pitchFamily="2" charset="-78"/>
              </a:rPr>
              <a:t>تشكيل تيم </a:t>
            </a:r>
            <a:r>
              <a:rPr lang="fa-IR" b="1" dirty="0">
                <a:cs typeface="B Nazanin" pitchFamily="2" charset="-78"/>
                <a:hlinkClick r:id="rId3" action="ppaction://hlinkfile"/>
              </a:rPr>
              <a:t>پرسشگري</a:t>
            </a:r>
            <a:r>
              <a:rPr lang="fa-IR" b="1" dirty="0">
                <a:solidFill>
                  <a:srgbClr val="FF3300"/>
                </a:solidFill>
                <a:cs typeface="B Nazanin" pitchFamily="2" charset="-78"/>
              </a:rPr>
              <a:t> </a:t>
            </a:r>
            <a:endParaRPr lang="en-US" b="1" dirty="0">
              <a:solidFill>
                <a:srgbClr val="FF3300"/>
              </a:solidFill>
              <a:cs typeface="B Nazanin" pitchFamily="2" charset="-78"/>
            </a:endParaRPr>
          </a:p>
        </p:txBody>
      </p:sp>
      <p:sp>
        <p:nvSpPr>
          <p:cNvPr id="11270" name="Arc 6"/>
          <p:cNvSpPr>
            <a:spLocks/>
          </p:cNvSpPr>
          <p:nvPr/>
        </p:nvSpPr>
        <p:spPr bwMode="auto">
          <a:xfrm flipH="1">
            <a:off x="611188" y="2060575"/>
            <a:ext cx="3441700" cy="1800225"/>
          </a:xfrm>
          <a:custGeom>
            <a:avLst/>
            <a:gdLst>
              <a:gd name="T0" fmla="*/ 0 w 22437"/>
              <a:gd name="T1" fmla="*/ 2147483647 h 21600"/>
              <a:gd name="T2" fmla="*/ 2147483647 w 22437"/>
              <a:gd name="T3" fmla="*/ 2147483647 h 21600"/>
              <a:gd name="T4" fmla="*/ 2147483647 w 22437"/>
              <a:gd name="T5" fmla="*/ 2147483647 h 21600"/>
              <a:gd name="T6" fmla="*/ 0 60000 65536"/>
              <a:gd name="T7" fmla="*/ 0 60000 65536"/>
              <a:gd name="T8" fmla="*/ 0 60000 65536"/>
              <a:gd name="T9" fmla="*/ 0 w 22437"/>
              <a:gd name="T10" fmla="*/ 0 h 21600"/>
              <a:gd name="T11" fmla="*/ 22437 w 22437"/>
              <a:gd name="T12" fmla="*/ 21600 h 21600"/>
            </a:gdLst>
            <a:ahLst/>
            <a:cxnLst>
              <a:cxn ang="T6">
                <a:pos x="T0" y="T1"/>
              </a:cxn>
              <a:cxn ang="T7">
                <a:pos x="T2" y="T3"/>
              </a:cxn>
              <a:cxn ang="T8">
                <a:pos x="T4" y="T5"/>
              </a:cxn>
            </a:cxnLst>
            <a:rect l="T9" t="T10" r="T11" b="T12"/>
            <a:pathLst>
              <a:path w="22437" h="21600" fill="none" extrusionOk="0">
                <a:moveTo>
                  <a:pt x="0" y="16"/>
                </a:moveTo>
                <a:cubicBezTo>
                  <a:pt x="278" y="5"/>
                  <a:pt x="557" y="-1"/>
                  <a:pt x="837" y="0"/>
                </a:cubicBezTo>
                <a:cubicBezTo>
                  <a:pt x="12765" y="0"/>
                  <a:pt x="22436" y="9670"/>
                  <a:pt x="22436" y="21599"/>
                </a:cubicBezTo>
              </a:path>
              <a:path w="22437" h="21600" stroke="0" extrusionOk="0">
                <a:moveTo>
                  <a:pt x="0" y="16"/>
                </a:moveTo>
                <a:cubicBezTo>
                  <a:pt x="278" y="5"/>
                  <a:pt x="557" y="-1"/>
                  <a:pt x="837" y="0"/>
                </a:cubicBezTo>
                <a:cubicBezTo>
                  <a:pt x="12765" y="0"/>
                  <a:pt x="22436" y="9670"/>
                  <a:pt x="22436" y="21599"/>
                </a:cubicBezTo>
                <a:lnTo>
                  <a:pt x="837" y="21600"/>
                </a:lnTo>
                <a:close/>
              </a:path>
            </a:pathLst>
          </a:custGeom>
          <a:noFill/>
          <a:ln w="38100">
            <a:solidFill>
              <a:schemeClr val="tx1"/>
            </a:solidFill>
            <a:round/>
            <a:headEnd/>
            <a:tailEnd/>
          </a:ln>
        </p:spPr>
        <p:txBody>
          <a:bodyPr wrap="none" anchor="ctr"/>
          <a:lstStyle/>
          <a:p>
            <a:pPr algn="ctr" rtl="0"/>
            <a:endParaRPr lang="en-US">
              <a:latin typeface="Tahoma" pitchFamily="34" charset="0"/>
            </a:endParaRPr>
          </a:p>
        </p:txBody>
      </p:sp>
      <p:sp>
        <p:nvSpPr>
          <p:cNvPr id="11271" name="Arc 7"/>
          <p:cNvSpPr>
            <a:spLocks/>
          </p:cNvSpPr>
          <p:nvPr/>
        </p:nvSpPr>
        <p:spPr bwMode="auto">
          <a:xfrm>
            <a:off x="5968515" y="2133600"/>
            <a:ext cx="2232025" cy="22320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p:spPr>
        <p:txBody>
          <a:bodyPr wrap="none" anchor="ctr"/>
          <a:lstStyle/>
          <a:p>
            <a:pPr algn="ctr" rtl="0"/>
            <a:endParaRPr lang="en-US" sz="4000">
              <a:latin typeface="Tahoma" pitchFamily="34" charset="0"/>
            </a:endParaRPr>
          </a:p>
        </p:txBody>
      </p:sp>
      <p:sp>
        <p:nvSpPr>
          <p:cNvPr id="11272" name="Arc 8"/>
          <p:cNvSpPr>
            <a:spLocks/>
          </p:cNvSpPr>
          <p:nvPr/>
        </p:nvSpPr>
        <p:spPr bwMode="auto">
          <a:xfrm rot="10287813">
            <a:off x="755650" y="3284538"/>
            <a:ext cx="3259138" cy="2538412"/>
          </a:xfrm>
          <a:custGeom>
            <a:avLst/>
            <a:gdLst>
              <a:gd name="T0" fmla="*/ 2147483647 w 21600"/>
              <a:gd name="T1" fmla="*/ 0 h 22334"/>
              <a:gd name="T2" fmla="*/ 2147483647 w 21600"/>
              <a:gd name="T3" fmla="*/ 2147483647 h 22334"/>
              <a:gd name="T4" fmla="*/ 0 w 21600"/>
              <a:gd name="T5" fmla="*/ 2147483647 h 22334"/>
              <a:gd name="T6" fmla="*/ 0 60000 65536"/>
              <a:gd name="T7" fmla="*/ 0 60000 65536"/>
              <a:gd name="T8" fmla="*/ 0 60000 65536"/>
              <a:gd name="T9" fmla="*/ 0 w 21600"/>
              <a:gd name="T10" fmla="*/ 0 h 22334"/>
              <a:gd name="T11" fmla="*/ 21600 w 21600"/>
              <a:gd name="T12" fmla="*/ 22334 h 22334"/>
            </a:gdLst>
            <a:ahLst/>
            <a:cxnLst>
              <a:cxn ang="T6">
                <a:pos x="T0" y="T1"/>
              </a:cxn>
              <a:cxn ang="T7">
                <a:pos x="T2" y="T3"/>
              </a:cxn>
              <a:cxn ang="T8">
                <a:pos x="T4" y="T5"/>
              </a:cxn>
            </a:cxnLst>
            <a:rect l="T9" t="T10" r="T11" b="T12"/>
            <a:pathLst>
              <a:path w="21600" h="22334" fill="none" extrusionOk="0">
                <a:moveTo>
                  <a:pt x="11352" y="0"/>
                </a:moveTo>
                <a:cubicBezTo>
                  <a:pt x="17722" y="3935"/>
                  <a:pt x="21600" y="10888"/>
                  <a:pt x="21600" y="18376"/>
                </a:cubicBezTo>
                <a:cubicBezTo>
                  <a:pt x="21600" y="19703"/>
                  <a:pt x="21477" y="21028"/>
                  <a:pt x="21234" y="22334"/>
                </a:cubicBezTo>
              </a:path>
              <a:path w="21600" h="22334" stroke="0" extrusionOk="0">
                <a:moveTo>
                  <a:pt x="11352" y="0"/>
                </a:moveTo>
                <a:cubicBezTo>
                  <a:pt x="17722" y="3935"/>
                  <a:pt x="21600" y="10888"/>
                  <a:pt x="21600" y="18376"/>
                </a:cubicBezTo>
                <a:cubicBezTo>
                  <a:pt x="21600" y="19703"/>
                  <a:pt x="21477" y="21028"/>
                  <a:pt x="21234" y="22334"/>
                </a:cubicBezTo>
                <a:lnTo>
                  <a:pt x="0" y="18376"/>
                </a:lnTo>
                <a:close/>
              </a:path>
            </a:pathLst>
          </a:custGeom>
          <a:noFill/>
          <a:ln w="38100">
            <a:solidFill>
              <a:schemeClr val="tx1"/>
            </a:solidFill>
            <a:round/>
            <a:headEnd/>
            <a:tailEnd/>
          </a:ln>
        </p:spPr>
        <p:txBody>
          <a:bodyPr wrap="none" anchor="ctr"/>
          <a:lstStyle/>
          <a:p>
            <a:pPr algn="ctr" rtl="0"/>
            <a:endParaRPr lang="en-US">
              <a:latin typeface="Tahoma" pitchFamily="34" charset="0"/>
            </a:endParaRPr>
          </a:p>
        </p:txBody>
      </p:sp>
      <p:sp>
        <p:nvSpPr>
          <p:cNvPr id="11273" name="Arc 9"/>
          <p:cNvSpPr>
            <a:spLocks/>
          </p:cNvSpPr>
          <p:nvPr/>
        </p:nvSpPr>
        <p:spPr bwMode="auto">
          <a:xfrm flipV="1">
            <a:off x="4546600" y="4292600"/>
            <a:ext cx="3698875" cy="1584325"/>
          </a:xfrm>
          <a:custGeom>
            <a:avLst/>
            <a:gdLst>
              <a:gd name="T0" fmla="*/ 0 w 23320"/>
              <a:gd name="T1" fmla="*/ 2147483647 h 21600"/>
              <a:gd name="T2" fmla="*/ 2147483647 w 23320"/>
              <a:gd name="T3" fmla="*/ 2147483647 h 21600"/>
              <a:gd name="T4" fmla="*/ 2147483647 w 23320"/>
              <a:gd name="T5" fmla="*/ 2147483647 h 21600"/>
              <a:gd name="T6" fmla="*/ 0 60000 65536"/>
              <a:gd name="T7" fmla="*/ 0 60000 65536"/>
              <a:gd name="T8" fmla="*/ 0 60000 65536"/>
              <a:gd name="T9" fmla="*/ 0 w 23320"/>
              <a:gd name="T10" fmla="*/ 0 h 21600"/>
              <a:gd name="T11" fmla="*/ 23320 w 23320"/>
              <a:gd name="T12" fmla="*/ 21600 h 21600"/>
            </a:gdLst>
            <a:ahLst/>
            <a:cxnLst>
              <a:cxn ang="T6">
                <a:pos x="T0" y="T1"/>
              </a:cxn>
              <a:cxn ang="T7">
                <a:pos x="T2" y="T3"/>
              </a:cxn>
              <a:cxn ang="T8">
                <a:pos x="T4" y="T5"/>
              </a:cxn>
            </a:cxnLst>
            <a:rect l="T9" t="T10" r="T11" b="T12"/>
            <a:pathLst>
              <a:path w="23320" h="21600" fill="none" extrusionOk="0">
                <a:moveTo>
                  <a:pt x="-1" y="68"/>
                </a:moveTo>
                <a:cubicBezTo>
                  <a:pt x="572" y="22"/>
                  <a:pt x="1145" y="-1"/>
                  <a:pt x="1720" y="0"/>
                </a:cubicBezTo>
                <a:cubicBezTo>
                  <a:pt x="13649" y="0"/>
                  <a:pt x="23320" y="9670"/>
                  <a:pt x="23320" y="21600"/>
                </a:cubicBezTo>
              </a:path>
              <a:path w="23320" h="21600" stroke="0" extrusionOk="0">
                <a:moveTo>
                  <a:pt x="-1" y="68"/>
                </a:moveTo>
                <a:cubicBezTo>
                  <a:pt x="572" y="22"/>
                  <a:pt x="1145" y="-1"/>
                  <a:pt x="1720" y="0"/>
                </a:cubicBezTo>
                <a:cubicBezTo>
                  <a:pt x="13649" y="0"/>
                  <a:pt x="23320" y="9670"/>
                  <a:pt x="23320" y="21600"/>
                </a:cubicBezTo>
                <a:lnTo>
                  <a:pt x="1720" y="21600"/>
                </a:lnTo>
                <a:close/>
              </a:path>
            </a:pathLst>
          </a:custGeom>
          <a:noFill/>
          <a:ln w="38100">
            <a:solidFill>
              <a:schemeClr val="tx1"/>
            </a:solidFill>
            <a:round/>
            <a:headEnd/>
            <a:tailEnd/>
          </a:ln>
        </p:spPr>
        <p:txBody>
          <a:bodyPr wrap="none" anchor="ctr"/>
          <a:lstStyle/>
          <a:p>
            <a:pPr algn="ctr" rtl="0"/>
            <a:endParaRPr lang="en-US">
              <a:latin typeface="Tahoma" pitchFamily="34" charset="0"/>
            </a:endParaRPr>
          </a:p>
        </p:txBody>
      </p:sp>
      <p:sp>
        <p:nvSpPr>
          <p:cNvPr id="19466" name="Oval 10"/>
          <p:cNvSpPr>
            <a:spLocks noChangeArrowheads="1"/>
          </p:cNvSpPr>
          <p:nvPr/>
        </p:nvSpPr>
        <p:spPr bwMode="auto">
          <a:xfrm>
            <a:off x="6572250" y="3500438"/>
            <a:ext cx="2339975" cy="1008062"/>
          </a:xfrm>
          <a:prstGeom prst="ellipse">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fontAlgn="auto">
              <a:spcBef>
                <a:spcPts val="0"/>
              </a:spcBef>
              <a:spcAft>
                <a:spcPts val="0"/>
              </a:spcAft>
              <a:defRPr/>
            </a:pPr>
            <a:r>
              <a:rPr lang="fa-IR" sz="1600" b="1" dirty="0" smtClean="0">
                <a:cs typeface="B Nazanin" pitchFamily="2" charset="-78"/>
                <a:hlinkClick r:id="rId4" action="ppaction://hlinkfile"/>
              </a:rPr>
              <a:t>تشكيل</a:t>
            </a:r>
            <a:r>
              <a:rPr lang="en-US" sz="1600" b="1" dirty="0" smtClean="0">
                <a:cs typeface="B Nazanin" pitchFamily="2" charset="-78"/>
                <a:hlinkClick r:id="rId4" action="ppaction://hlinkfile"/>
              </a:rPr>
              <a:t> </a:t>
            </a:r>
            <a:r>
              <a:rPr lang="fa-IR" sz="1600" b="1" dirty="0" smtClean="0">
                <a:cs typeface="B Nazanin" pitchFamily="2" charset="-78"/>
                <a:hlinkClick r:id="rId4" action="ppaction://hlinkfile"/>
              </a:rPr>
              <a:t>كميته </a:t>
            </a:r>
            <a:endParaRPr lang="fa-IR" sz="1600" b="1" dirty="0">
              <a:cs typeface="B Nazanin" pitchFamily="2" charset="-78"/>
            </a:endParaRPr>
          </a:p>
          <a:p>
            <a:pPr algn="ctr" fontAlgn="auto">
              <a:spcBef>
                <a:spcPts val="0"/>
              </a:spcBef>
              <a:spcAft>
                <a:spcPts val="0"/>
              </a:spcAft>
              <a:defRPr/>
            </a:pPr>
            <a:r>
              <a:rPr lang="fa-IR" sz="1600" b="1" dirty="0">
                <a:cs typeface="B Nazanin" pitchFamily="2" charset="-78"/>
              </a:rPr>
              <a:t>(شناسايي عوامل قابل اجتناب)</a:t>
            </a:r>
            <a:endParaRPr lang="en-US" sz="1600" b="1" dirty="0">
              <a:cs typeface="B Nazanin" pitchFamily="2" charset="-78"/>
            </a:endParaRPr>
          </a:p>
        </p:txBody>
      </p:sp>
      <p:sp>
        <p:nvSpPr>
          <p:cNvPr id="19467" name="Oval 11">
            <a:hlinkClick r:id="rId4" action="ppaction://hlinkfile"/>
          </p:cNvPr>
          <p:cNvSpPr>
            <a:spLocks noChangeArrowheads="1"/>
          </p:cNvSpPr>
          <p:nvPr/>
        </p:nvSpPr>
        <p:spPr bwMode="auto">
          <a:xfrm>
            <a:off x="2092924" y="5445125"/>
            <a:ext cx="2663825" cy="792163"/>
          </a:xfrm>
          <a:prstGeom prst="ellipse">
            <a:avLst/>
          </a:prstGeom>
          <a:ln>
            <a:headEnd/>
            <a:tailEnd/>
          </a:ln>
        </p:spPr>
        <p:style>
          <a:lnRef idx="1">
            <a:schemeClr val="accent6"/>
          </a:lnRef>
          <a:fillRef idx="3">
            <a:schemeClr val="accent6"/>
          </a:fillRef>
          <a:effectRef idx="2">
            <a:schemeClr val="accent6"/>
          </a:effectRef>
          <a:fontRef idx="minor">
            <a:schemeClr val="lt1"/>
          </a:fontRef>
        </p:style>
        <p:txBody>
          <a:bodyPr wrap="none" anchor="ctr"/>
          <a:lstStyle/>
          <a:p>
            <a:pPr algn="ctr" fontAlgn="auto">
              <a:spcBef>
                <a:spcPts val="0"/>
              </a:spcBef>
              <a:spcAft>
                <a:spcPts val="0"/>
              </a:spcAft>
              <a:defRPr/>
            </a:pPr>
            <a:r>
              <a:rPr lang="fa-IR" b="1" dirty="0">
                <a:cs typeface="B Nazanin" pitchFamily="2" charset="-78"/>
              </a:rPr>
              <a:t>اجراي مداخله</a:t>
            </a:r>
            <a:endParaRPr lang="en-US" b="1" dirty="0">
              <a:cs typeface="B Nazanin" pitchFamily="2" charset="-78"/>
            </a:endParaRPr>
          </a:p>
        </p:txBody>
      </p:sp>
      <p:sp>
        <p:nvSpPr>
          <p:cNvPr id="19468" name="AutoShape 12">
            <a:hlinkClick r:id="" action="ppaction://noaction"/>
          </p:cNvPr>
          <p:cNvSpPr>
            <a:spLocks noChangeArrowheads="1"/>
          </p:cNvSpPr>
          <p:nvPr/>
        </p:nvSpPr>
        <p:spPr bwMode="auto">
          <a:xfrm rot="6639452">
            <a:off x="195965" y="2950858"/>
            <a:ext cx="896937" cy="1223963"/>
          </a:xfrm>
          <a:prstGeom prst="leftArrow">
            <a:avLst>
              <a:gd name="adj1" fmla="val 50000"/>
              <a:gd name="adj2" fmla="val 25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rtl="0" fontAlgn="auto">
              <a:spcBef>
                <a:spcPts val="0"/>
              </a:spcBef>
              <a:spcAft>
                <a:spcPts val="0"/>
              </a:spcAft>
              <a:defRPr/>
            </a:pPr>
            <a:endParaRPr lang="en-US">
              <a:latin typeface="Tahoma" pitchFamily="34" charset="0"/>
            </a:endParaRPr>
          </a:p>
        </p:txBody>
      </p:sp>
      <p:sp>
        <p:nvSpPr>
          <p:cNvPr id="11277" name="Line 13"/>
          <p:cNvSpPr>
            <a:spLocks noChangeShapeType="1"/>
          </p:cNvSpPr>
          <p:nvPr/>
        </p:nvSpPr>
        <p:spPr bwMode="auto">
          <a:xfrm flipV="1">
            <a:off x="4140200" y="2924175"/>
            <a:ext cx="360363" cy="576263"/>
          </a:xfrm>
          <a:prstGeom prst="line">
            <a:avLst/>
          </a:prstGeom>
          <a:noFill/>
          <a:ln w="38100">
            <a:solidFill>
              <a:schemeClr val="tx1"/>
            </a:solidFill>
            <a:round/>
            <a:headEnd/>
            <a:tailEnd type="triangle" w="med" len="med"/>
          </a:ln>
        </p:spPr>
        <p:txBody>
          <a:bodyPr/>
          <a:lstStyle/>
          <a:p>
            <a:endParaRPr lang="fa-IR"/>
          </a:p>
        </p:txBody>
      </p:sp>
      <p:sp>
        <p:nvSpPr>
          <p:cNvPr id="11278" name="Line 14"/>
          <p:cNvSpPr>
            <a:spLocks noChangeShapeType="1"/>
          </p:cNvSpPr>
          <p:nvPr/>
        </p:nvSpPr>
        <p:spPr bwMode="auto">
          <a:xfrm>
            <a:off x="5143500" y="3929063"/>
            <a:ext cx="1298575" cy="71437"/>
          </a:xfrm>
          <a:prstGeom prst="line">
            <a:avLst/>
          </a:prstGeom>
          <a:noFill/>
          <a:ln w="38100">
            <a:solidFill>
              <a:schemeClr val="tx1"/>
            </a:solidFill>
            <a:round/>
            <a:headEnd/>
            <a:tailEnd type="triangle" w="med" len="med"/>
          </a:ln>
        </p:spPr>
        <p:txBody>
          <a:bodyPr/>
          <a:lstStyle/>
          <a:p>
            <a:endParaRPr lang="fa-IR"/>
          </a:p>
        </p:txBody>
      </p:sp>
      <p:sp>
        <p:nvSpPr>
          <p:cNvPr id="11279" name="Line 15"/>
          <p:cNvSpPr>
            <a:spLocks noChangeShapeType="1"/>
          </p:cNvSpPr>
          <p:nvPr/>
        </p:nvSpPr>
        <p:spPr bwMode="auto">
          <a:xfrm flipH="1">
            <a:off x="3635375" y="4221163"/>
            <a:ext cx="504825" cy="1150937"/>
          </a:xfrm>
          <a:prstGeom prst="line">
            <a:avLst/>
          </a:prstGeom>
          <a:noFill/>
          <a:ln w="38100">
            <a:solidFill>
              <a:schemeClr val="tx1"/>
            </a:solidFill>
            <a:round/>
            <a:headEnd/>
            <a:tailEnd type="triangle" w="med" len="med"/>
          </a:ln>
        </p:spPr>
        <p:txBody>
          <a:bodyPr/>
          <a:lstStyle/>
          <a:p>
            <a:endParaRPr lang="fa-IR"/>
          </a:p>
        </p:txBody>
      </p:sp>
      <p:sp>
        <p:nvSpPr>
          <p:cNvPr id="11280" name="Line 16"/>
          <p:cNvSpPr>
            <a:spLocks noChangeShapeType="1"/>
          </p:cNvSpPr>
          <p:nvPr/>
        </p:nvSpPr>
        <p:spPr bwMode="auto">
          <a:xfrm>
            <a:off x="5003800" y="4292600"/>
            <a:ext cx="649288" cy="649288"/>
          </a:xfrm>
          <a:prstGeom prst="line">
            <a:avLst/>
          </a:prstGeom>
          <a:noFill/>
          <a:ln w="38100">
            <a:solidFill>
              <a:schemeClr val="tx1"/>
            </a:solidFill>
            <a:round/>
            <a:headEnd/>
            <a:tailEnd type="triangle" w="med" len="med"/>
          </a:ln>
        </p:spPr>
        <p:txBody>
          <a:bodyPr/>
          <a:lstStyle/>
          <a:p>
            <a:endParaRPr lang="fa-IR"/>
          </a:p>
        </p:txBody>
      </p:sp>
      <p:sp>
        <p:nvSpPr>
          <p:cNvPr id="11281" name="Text Box 17"/>
          <p:cNvSpPr txBox="1">
            <a:spLocks noChangeArrowheads="1"/>
          </p:cNvSpPr>
          <p:nvPr/>
        </p:nvSpPr>
        <p:spPr bwMode="auto">
          <a:xfrm>
            <a:off x="2915816" y="3573463"/>
            <a:ext cx="2161009" cy="461665"/>
          </a:xfrm>
          <a:prstGeom prst="rect">
            <a:avLst/>
          </a:prstGeom>
          <a:noFill/>
          <a:ln w="9525">
            <a:noFill/>
            <a:miter lim="800000"/>
            <a:headEnd/>
            <a:tailEnd/>
          </a:ln>
        </p:spPr>
        <p:txBody>
          <a:bodyPr wrap="square">
            <a:spAutoFit/>
          </a:bodyPr>
          <a:lstStyle/>
          <a:p>
            <a:pPr>
              <a:spcBef>
                <a:spcPct val="50000"/>
              </a:spcBef>
            </a:pPr>
            <a:r>
              <a:rPr lang="fa-IR" sz="2400" b="1" dirty="0">
                <a:latin typeface="Calibri" pitchFamily="34" charset="0"/>
                <a:cs typeface="B Nazanin" pitchFamily="2" charset="-78"/>
                <a:hlinkClick r:id="rId5" action="ppaction://hlinkfile"/>
              </a:rPr>
              <a:t>پايش </a:t>
            </a:r>
            <a:r>
              <a:rPr lang="fa-IR" sz="2400" b="1" dirty="0" smtClean="0">
                <a:latin typeface="Calibri" pitchFamily="34" charset="0"/>
                <a:cs typeface="B Nazanin" pitchFamily="2" charset="-78"/>
                <a:hlinkClick r:id="rId5" action="ppaction://hlinkfile"/>
              </a:rPr>
              <a:t>و </a:t>
            </a:r>
            <a:r>
              <a:rPr lang="fa-IR" sz="2400" b="1" dirty="0">
                <a:latin typeface="Calibri" pitchFamily="34" charset="0"/>
                <a:cs typeface="B Nazanin" pitchFamily="2" charset="-78"/>
                <a:hlinkClick r:id="rId5" action="ppaction://hlinkfile"/>
              </a:rPr>
              <a:t>ارزيابي</a:t>
            </a:r>
            <a:endParaRPr lang="en-US" sz="2400" b="1" dirty="0">
              <a:latin typeface="Calibri" pitchFamily="34" charset="0"/>
              <a:cs typeface="B Nazanin" pitchFamily="2" charset="-78"/>
            </a:endParaRPr>
          </a:p>
        </p:txBody>
      </p:sp>
      <p:sp>
        <p:nvSpPr>
          <p:cNvPr id="11282" name="Line 18"/>
          <p:cNvSpPr>
            <a:spLocks noChangeShapeType="1"/>
          </p:cNvSpPr>
          <p:nvPr/>
        </p:nvSpPr>
        <p:spPr bwMode="auto">
          <a:xfrm flipV="1">
            <a:off x="3276600" y="4149725"/>
            <a:ext cx="574675" cy="1079500"/>
          </a:xfrm>
          <a:prstGeom prst="line">
            <a:avLst/>
          </a:prstGeom>
          <a:noFill/>
          <a:ln w="38100">
            <a:solidFill>
              <a:schemeClr val="tx1"/>
            </a:solidFill>
            <a:prstDash val="dashDot"/>
            <a:round/>
            <a:headEnd/>
            <a:tailEnd type="triangle" w="med" len="med"/>
          </a:ln>
        </p:spPr>
        <p:txBody>
          <a:bodyPr/>
          <a:lstStyle/>
          <a:p>
            <a:endParaRPr lang="fa-IR"/>
          </a:p>
        </p:txBody>
      </p:sp>
      <p:sp>
        <p:nvSpPr>
          <p:cNvPr id="11283" name="Line 19"/>
          <p:cNvSpPr>
            <a:spLocks noChangeShapeType="1"/>
          </p:cNvSpPr>
          <p:nvPr/>
        </p:nvSpPr>
        <p:spPr bwMode="auto">
          <a:xfrm flipH="1" flipV="1">
            <a:off x="4716463" y="4365625"/>
            <a:ext cx="720725" cy="790575"/>
          </a:xfrm>
          <a:prstGeom prst="line">
            <a:avLst/>
          </a:prstGeom>
          <a:noFill/>
          <a:ln w="38100">
            <a:solidFill>
              <a:schemeClr val="tx1"/>
            </a:solidFill>
            <a:prstDash val="dash"/>
            <a:round/>
            <a:headEnd/>
            <a:tailEnd type="triangle" w="med" len="med"/>
          </a:ln>
        </p:spPr>
        <p:txBody>
          <a:bodyPr/>
          <a:lstStyle/>
          <a:p>
            <a:endParaRPr lang="fa-IR"/>
          </a:p>
        </p:txBody>
      </p:sp>
      <p:sp>
        <p:nvSpPr>
          <p:cNvPr id="11284" name="Line 20"/>
          <p:cNvSpPr>
            <a:spLocks noChangeShapeType="1"/>
          </p:cNvSpPr>
          <p:nvPr/>
        </p:nvSpPr>
        <p:spPr bwMode="auto">
          <a:xfrm flipH="1" flipV="1">
            <a:off x="5076825" y="4149725"/>
            <a:ext cx="1511300" cy="71438"/>
          </a:xfrm>
          <a:prstGeom prst="line">
            <a:avLst/>
          </a:prstGeom>
          <a:noFill/>
          <a:ln w="38100">
            <a:solidFill>
              <a:schemeClr val="tx1"/>
            </a:solidFill>
            <a:prstDash val="dashDot"/>
            <a:round/>
            <a:headEnd/>
            <a:tailEnd type="triangle" w="med" len="med"/>
          </a:ln>
        </p:spPr>
        <p:txBody>
          <a:bodyPr/>
          <a:lstStyle/>
          <a:p>
            <a:endParaRPr lang="fa-IR"/>
          </a:p>
        </p:txBody>
      </p:sp>
      <p:sp>
        <p:nvSpPr>
          <p:cNvPr id="11285" name="Line 21"/>
          <p:cNvSpPr>
            <a:spLocks noChangeShapeType="1"/>
          </p:cNvSpPr>
          <p:nvPr/>
        </p:nvSpPr>
        <p:spPr bwMode="auto">
          <a:xfrm flipH="1">
            <a:off x="4284663" y="2997200"/>
            <a:ext cx="431800" cy="576263"/>
          </a:xfrm>
          <a:prstGeom prst="line">
            <a:avLst/>
          </a:prstGeom>
          <a:noFill/>
          <a:ln w="38100">
            <a:solidFill>
              <a:schemeClr val="tx1"/>
            </a:solidFill>
            <a:prstDash val="dash"/>
            <a:round/>
            <a:headEnd/>
            <a:tailEnd type="triangle" w="med" len="med"/>
          </a:ln>
        </p:spPr>
        <p:txBody>
          <a:bodyPr/>
          <a:lstStyle/>
          <a:p>
            <a:endParaRPr lang="fa-IR"/>
          </a:p>
        </p:txBody>
      </p:sp>
      <p:sp>
        <p:nvSpPr>
          <p:cNvPr id="11286" name="Arc 22"/>
          <p:cNvSpPr>
            <a:spLocks/>
          </p:cNvSpPr>
          <p:nvPr/>
        </p:nvSpPr>
        <p:spPr bwMode="auto">
          <a:xfrm flipH="1">
            <a:off x="2484438" y="3573463"/>
            <a:ext cx="1339850" cy="1987550"/>
          </a:xfrm>
          <a:custGeom>
            <a:avLst/>
            <a:gdLst>
              <a:gd name="T0" fmla="*/ 0 w 26775"/>
              <a:gd name="T1" fmla="*/ 2147483647 h 22082"/>
              <a:gd name="T2" fmla="*/ 2147483647 w 26775"/>
              <a:gd name="T3" fmla="*/ 2147483647 h 22082"/>
              <a:gd name="T4" fmla="*/ 2147483647 w 26775"/>
              <a:gd name="T5" fmla="*/ 2147483647 h 22082"/>
              <a:gd name="T6" fmla="*/ 0 60000 65536"/>
              <a:gd name="T7" fmla="*/ 0 60000 65536"/>
              <a:gd name="T8" fmla="*/ 0 60000 65536"/>
              <a:gd name="T9" fmla="*/ 0 w 26775"/>
              <a:gd name="T10" fmla="*/ 0 h 22082"/>
              <a:gd name="T11" fmla="*/ 26775 w 26775"/>
              <a:gd name="T12" fmla="*/ 22082 h 22082"/>
            </a:gdLst>
            <a:ahLst/>
            <a:cxnLst>
              <a:cxn ang="T6">
                <a:pos x="T0" y="T1"/>
              </a:cxn>
              <a:cxn ang="T7">
                <a:pos x="T2" y="T3"/>
              </a:cxn>
              <a:cxn ang="T8">
                <a:pos x="T4" y="T5"/>
              </a:cxn>
            </a:cxnLst>
            <a:rect l="T9" t="T10" r="T11" b="T12"/>
            <a:pathLst>
              <a:path w="26775" h="22082" fill="none" extrusionOk="0">
                <a:moveTo>
                  <a:pt x="0" y="629"/>
                </a:moveTo>
                <a:cubicBezTo>
                  <a:pt x="1693" y="211"/>
                  <a:pt x="3430" y="-1"/>
                  <a:pt x="5175" y="0"/>
                </a:cubicBezTo>
                <a:cubicBezTo>
                  <a:pt x="17104" y="0"/>
                  <a:pt x="26775" y="9670"/>
                  <a:pt x="26775" y="21600"/>
                </a:cubicBezTo>
                <a:cubicBezTo>
                  <a:pt x="26775" y="21760"/>
                  <a:pt x="26773" y="21921"/>
                  <a:pt x="26769" y="22081"/>
                </a:cubicBezTo>
              </a:path>
              <a:path w="26775" h="22082" stroke="0" extrusionOk="0">
                <a:moveTo>
                  <a:pt x="0" y="629"/>
                </a:moveTo>
                <a:cubicBezTo>
                  <a:pt x="1693" y="211"/>
                  <a:pt x="3430" y="-1"/>
                  <a:pt x="5175" y="0"/>
                </a:cubicBezTo>
                <a:cubicBezTo>
                  <a:pt x="17104" y="0"/>
                  <a:pt x="26775" y="9670"/>
                  <a:pt x="26775" y="21600"/>
                </a:cubicBezTo>
                <a:cubicBezTo>
                  <a:pt x="26775" y="21760"/>
                  <a:pt x="26773" y="21921"/>
                  <a:pt x="26769" y="22081"/>
                </a:cubicBezTo>
                <a:lnTo>
                  <a:pt x="5175" y="21600"/>
                </a:lnTo>
                <a:close/>
              </a:path>
            </a:pathLst>
          </a:custGeom>
          <a:noFill/>
          <a:ln w="38100">
            <a:solidFill>
              <a:schemeClr val="tx1"/>
            </a:solidFill>
            <a:round/>
            <a:headEnd/>
            <a:tailEnd/>
          </a:ln>
        </p:spPr>
        <p:txBody>
          <a:bodyPr wrap="none" anchor="ctr"/>
          <a:lstStyle/>
          <a:p>
            <a:pPr algn="ctr" rtl="0"/>
            <a:endParaRPr lang="en-US">
              <a:latin typeface="Tahoma" pitchFamily="34" charset="0"/>
            </a:endParaRPr>
          </a:p>
        </p:txBody>
      </p:sp>
      <p:sp>
        <p:nvSpPr>
          <p:cNvPr id="19479" name="Rectangle 23"/>
          <p:cNvSpPr>
            <a:spLocks noChangeArrowheads="1"/>
          </p:cNvSpPr>
          <p:nvPr/>
        </p:nvSpPr>
        <p:spPr bwMode="auto">
          <a:xfrm>
            <a:off x="609600" y="1905000"/>
            <a:ext cx="1944688" cy="720725"/>
          </a:xfrm>
          <a:prstGeom prst="rect">
            <a:avLst/>
          </a:prstGeom>
          <a:ln>
            <a:headEnd/>
            <a:tailEnd/>
          </a:ln>
        </p:spPr>
        <p:style>
          <a:lnRef idx="0">
            <a:schemeClr val="accent6"/>
          </a:lnRef>
          <a:fillRef idx="1002">
            <a:schemeClr val="dk2"/>
          </a:fillRef>
          <a:effectRef idx="3">
            <a:schemeClr val="accent6"/>
          </a:effectRef>
          <a:fontRef idx="minor">
            <a:schemeClr val="lt1"/>
          </a:fontRef>
        </p:style>
        <p:txBody>
          <a:bodyPr wrap="none" anchor="ctr"/>
          <a:lstStyle/>
          <a:p>
            <a:pPr algn="ctr" fontAlgn="auto">
              <a:spcBef>
                <a:spcPts val="0"/>
              </a:spcBef>
              <a:spcAft>
                <a:spcPts val="0"/>
              </a:spcAft>
              <a:defRPr/>
            </a:pPr>
            <a:r>
              <a:rPr lang="fa-IR" sz="1600" b="1" dirty="0">
                <a:ln w="0"/>
                <a:solidFill>
                  <a:srgbClr val="FFFF00"/>
                </a:solidFill>
                <a:effectLst>
                  <a:outerShdw blurRad="38100" dist="19050" dir="2700000" algn="tl" rotWithShape="0">
                    <a:schemeClr val="dk1">
                      <a:alpha val="40000"/>
                    </a:schemeClr>
                  </a:outerShdw>
                </a:effectLst>
                <a:cs typeface="B Nazanin" pitchFamily="2" charset="-78"/>
              </a:rPr>
              <a:t>جلو گيري از مرگهاي مشابه</a:t>
            </a:r>
            <a:endParaRPr lang="en-US" sz="1600" b="1" dirty="0">
              <a:ln w="0"/>
              <a:solidFill>
                <a:srgbClr val="FFFF00"/>
              </a:solidFill>
              <a:effectLst>
                <a:outerShdw blurRad="38100" dist="19050" dir="2700000" algn="tl" rotWithShape="0">
                  <a:schemeClr val="dk1">
                    <a:alpha val="40000"/>
                  </a:schemeClr>
                </a:outerShdw>
              </a:effectLst>
              <a:cs typeface="B Nazanin" pitchFamily="2" charset="-78"/>
            </a:endParaRPr>
          </a:p>
        </p:txBody>
      </p:sp>
      <p:sp>
        <p:nvSpPr>
          <p:cNvPr id="19480" name="Oval 24"/>
          <p:cNvSpPr>
            <a:spLocks noChangeArrowheads="1"/>
          </p:cNvSpPr>
          <p:nvPr/>
        </p:nvSpPr>
        <p:spPr bwMode="auto">
          <a:xfrm>
            <a:off x="5292725" y="5445125"/>
            <a:ext cx="1296988" cy="504825"/>
          </a:xfrm>
          <a:prstGeom prst="ellipse">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fontAlgn="auto">
              <a:spcBef>
                <a:spcPts val="0"/>
              </a:spcBef>
              <a:spcAft>
                <a:spcPts val="0"/>
              </a:spcAft>
              <a:defRPr/>
            </a:pPr>
            <a:r>
              <a:rPr lang="fa-IR" b="1" dirty="0">
                <a:cs typeface="B Nazanin" pitchFamily="2" charset="-78"/>
              </a:rPr>
              <a:t>طراحي مداخله</a:t>
            </a:r>
            <a:endParaRPr lang="en-US" b="1" dirty="0">
              <a:cs typeface="B Nazanin" pitchFamily="2" charset="-78"/>
            </a:endParaRPr>
          </a:p>
        </p:txBody>
      </p:sp>
      <p:sp>
        <p:nvSpPr>
          <p:cNvPr id="25" name="Slide Number Placeholder 24"/>
          <p:cNvSpPr>
            <a:spLocks noGrp="1"/>
          </p:cNvSpPr>
          <p:nvPr>
            <p:ph type="sldNum" sz="quarter" idx="12"/>
          </p:nvPr>
        </p:nvSpPr>
        <p:spPr/>
        <p:txBody>
          <a:bodyPr/>
          <a:lstStyle/>
          <a:p>
            <a:pPr>
              <a:defRPr/>
            </a:pPr>
            <a:fld id="{DC90D478-DF74-4A44-92B4-16A934FC77C8}" type="slidenum">
              <a:rPr lang="fa-IR" smtClean="0"/>
              <a:pPr>
                <a:defRPr/>
              </a:pPr>
              <a:t>31</a:t>
            </a:fld>
            <a:endParaRPr lang="fa-IR"/>
          </a:p>
        </p:txBody>
      </p:sp>
      <p:sp>
        <p:nvSpPr>
          <p:cNvPr id="2" name="کادر متن 1"/>
          <p:cNvSpPr txBox="1"/>
          <p:nvPr/>
        </p:nvSpPr>
        <p:spPr>
          <a:xfrm rot="20075639">
            <a:off x="4341030" y="903672"/>
            <a:ext cx="625595" cy="584775"/>
          </a:xfrm>
          <a:prstGeom prst="rect">
            <a:avLst/>
          </a:prstGeom>
          <a:noFill/>
        </p:spPr>
        <p:txBody>
          <a:bodyPr wrap="square" rtlCol="0">
            <a:spAutoFit/>
          </a:bodyPr>
          <a:lstStyle/>
          <a:p>
            <a:r>
              <a:rPr lang="fa-IR" sz="1600" b="1" dirty="0" smtClean="0">
                <a:solidFill>
                  <a:srgbClr val="FFFF00"/>
                </a:solidFill>
                <a:cs typeface="B Zar" panose="00000400000000000000" pitchFamily="2" charset="-78"/>
              </a:rPr>
              <a:t>وقوع</a:t>
            </a:r>
          </a:p>
          <a:p>
            <a:r>
              <a:rPr lang="fa-IR" sz="1600" b="1" dirty="0" smtClean="0">
                <a:solidFill>
                  <a:srgbClr val="FFFF00"/>
                </a:solidFill>
                <a:cs typeface="B Zar" panose="00000400000000000000" pitchFamily="2" charset="-78"/>
              </a:rPr>
              <a:t>مرگ</a:t>
            </a:r>
            <a:endParaRPr lang="en-US" sz="1600" b="1" dirty="0">
              <a:solidFill>
                <a:srgbClr val="FFFF00"/>
              </a:solidFill>
              <a:cs typeface="B Zar" panose="00000400000000000000" pitchFamily="2" charset="-78"/>
            </a:endParaRPr>
          </a:p>
        </p:txBody>
      </p:sp>
    </p:spTree>
    <p:extLst>
      <p:ext uri="{BB962C8B-B14F-4D97-AF65-F5344CB8AC3E}">
        <p14:creationId xmlns:p14="http://schemas.microsoft.com/office/powerpoint/2010/main" val="878210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diamond(in)">
                                      <p:cBhvr>
                                        <p:cTn id="7" dur="2000"/>
                                        <p:tgtEl>
                                          <p:spTgt spid="19460"/>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1000"/>
                                        <p:tgtEl>
                                          <p:spTgt spid="2"/>
                                        </p:tgtEl>
                                      </p:cBhvr>
                                    </p:animEffect>
                                  </p:childTnLst>
                                </p:cTn>
                              </p:par>
                            </p:childTnLst>
                          </p:cTn>
                        </p:par>
                        <p:par>
                          <p:cTn id="12" fill="hold">
                            <p:stCondLst>
                              <p:cond delay="3000"/>
                            </p:stCondLst>
                            <p:childTnLst>
                              <p:par>
                                <p:cTn id="13" presetID="8" presetClass="entr" presetSubtype="16" fill="hold" grpId="0" nodeType="afterEffect">
                                  <p:stCondLst>
                                    <p:cond delay="0"/>
                                  </p:stCondLst>
                                  <p:childTnLst>
                                    <p:set>
                                      <p:cBhvr>
                                        <p:cTn id="14" dur="1" fill="hold">
                                          <p:stCondLst>
                                            <p:cond delay="0"/>
                                          </p:stCondLst>
                                        </p:cTn>
                                        <p:tgtEl>
                                          <p:spTgt spid="19461"/>
                                        </p:tgtEl>
                                        <p:attrNameLst>
                                          <p:attrName>style.visibility</p:attrName>
                                        </p:attrNameLst>
                                      </p:cBhvr>
                                      <p:to>
                                        <p:strVal val="visible"/>
                                      </p:to>
                                    </p:set>
                                    <p:animEffect transition="in" filter="diamond(in)">
                                      <p:cBhvr>
                                        <p:cTn id="15" dur="2000"/>
                                        <p:tgtEl>
                                          <p:spTgt spid="19461"/>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1271"/>
                                        </p:tgtEl>
                                        <p:attrNameLst>
                                          <p:attrName>style.visibility</p:attrName>
                                        </p:attrNameLst>
                                      </p:cBhvr>
                                      <p:to>
                                        <p:strVal val="visible"/>
                                      </p:to>
                                    </p:set>
                                    <p:animEffect transition="in" filter="strips(downRight)">
                                      <p:cBhvr>
                                        <p:cTn id="20" dur="500"/>
                                        <p:tgtEl>
                                          <p:spTgt spid="11271"/>
                                        </p:tgtEl>
                                      </p:cBhvr>
                                    </p:animEffect>
                                  </p:childTnLst>
                                </p:cTn>
                              </p:par>
                            </p:childTnLst>
                          </p:cTn>
                        </p:par>
                        <p:par>
                          <p:cTn id="21" fill="hold">
                            <p:stCondLst>
                              <p:cond delay="500"/>
                            </p:stCondLst>
                            <p:childTnLst>
                              <p:par>
                                <p:cTn id="22" presetID="2" presetClass="entr" presetSubtype="2" fill="hold" nodeType="afterEffect">
                                  <p:stCondLst>
                                    <p:cond delay="0"/>
                                  </p:stCondLst>
                                  <p:childTnLst>
                                    <p:set>
                                      <p:cBhvr>
                                        <p:cTn id="23" dur="1" fill="hold">
                                          <p:stCondLst>
                                            <p:cond delay="0"/>
                                          </p:stCondLst>
                                        </p:cTn>
                                        <p:tgtEl>
                                          <p:spTgt spid="81923">
                                            <p:txEl>
                                              <p:pRg st="0" end="0"/>
                                            </p:txEl>
                                          </p:spTgt>
                                        </p:tgtEl>
                                        <p:attrNameLst>
                                          <p:attrName>style.visibility</p:attrName>
                                        </p:attrNameLst>
                                      </p:cBhvr>
                                      <p:to>
                                        <p:strVal val="visible"/>
                                      </p:to>
                                    </p:set>
                                    <p:anim calcmode="lin" valueType="num">
                                      <p:cBhvr additive="base">
                                        <p:cTn id="24" dur="500" fill="hold"/>
                                        <p:tgtEl>
                                          <p:spTgt spid="81923">
                                            <p:txEl>
                                              <p:pRg st="0" end="0"/>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81923">
                                            <p:txEl>
                                              <p:pRg st="0" end="0"/>
                                            </p:txEl>
                                          </p:spTgt>
                                        </p:tgtEl>
                                        <p:attrNameLst>
                                          <p:attrName>ppt_y</p:attrName>
                                        </p:attrNameLst>
                                      </p:cBhvr>
                                      <p:tavLst>
                                        <p:tav tm="0">
                                          <p:val>
                                            <p:strVal val="#ppt_y"/>
                                          </p:val>
                                        </p:tav>
                                        <p:tav tm="100000">
                                          <p:val>
                                            <p:strVal val="#ppt_y"/>
                                          </p:val>
                                        </p:tav>
                                      </p:tavLst>
                                    </p:anim>
                                  </p:childTnLst>
                                </p:cTn>
                              </p:par>
                            </p:childTnLst>
                          </p:cTn>
                        </p:par>
                        <p:par>
                          <p:cTn id="26" fill="hold">
                            <p:stCondLst>
                              <p:cond delay="1000"/>
                            </p:stCondLst>
                            <p:childTnLst>
                              <p:par>
                                <p:cTn id="27" presetID="8" presetClass="entr" presetSubtype="16" fill="hold" grpId="0" nodeType="afterEffect">
                                  <p:stCondLst>
                                    <p:cond delay="0"/>
                                  </p:stCondLst>
                                  <p:childTnLst>
                                    <p:set>
                                      <p:cBhvr>
                                        <p:cTn id="28" dur="1" fill="hold">
                                          <p:stCondLst>
                                            <p:cond delay="0"/>
                                          </p:stCondLst>
                                        </p:cTn>
                                        <p:tgtEl>
                                          <p:spTgt spid="19466"/>
                                        </p:tgtEl>
                                        <p:attrNameLst>
                                          <p:attrName>style.visibility</p:attrName>
                                        </p:attrNameLst>
                                      </p:cBhvr>
                                      <p:to>
                                        <p:strVal val="visible"/>
                                      </p:to>
                                    </p:set>
                                    <p:animEffect transition="in" filter="diamond(in)">
                                      <p:cBhvr>
                                        <p:cTn id="29" dur="2000"/>
                                        <p:tgtEl>
                                          <p:spTgt spid="19466"/>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11273"/>
                                        </p:tgtEl>
                                        <p:attrNameLst>
                                          <p:attrName>style.visibility</p:attrName>
                                        </p:attrNameLst>
                                      </p:cBhvr>
                                      <p:to>
                                        <p:strVal val="visible"/>
                                      </p:to>
                                    </p:set>
                                    <p:animEffect transition="in" filter="strips(downLeft)">
                                      <p:cBhvr>
                                        <p:cTn id="34" dur="500"/>
                                        <p:tgtEl>
                                          <p:spTgt spid="11273"/>
                                        </p:tgtEl>
                                      </p:cBhvr>
                                    </p:animEffect>
                                  </p:childTnLst>
                                </p:cTn>
                              </p:par>
                            </p:childTnLst>
                          </p:cTn>
                        </p:par>
                        <p:par>
                          <p:cTn id="35" fill="hold">
                            <p:stCondLst>
                              <p:cond delay="500"/>
                            </p:stCondLst>
                            <p:childTnLst>
                              <p:par>
                                <p:cTn id="36" presetID="2" presetClass="entr" presetSubtype="2" fill="hold" nodeType="afterEffect">
                                  <p:stCondLst>
                                    <p:cond delay="0"/>
                                  </p:stCondLst>
                                  <p:childTnLst>
                                    <p:set>
                                      <p:cBhvr>
                                        <p:cTn id="37" dur="1" fill="hold">
                                          <p:stCondLst>
                                            <p:cond delay="0"/>
                                          </p:stCondLst>
                                        </p:cTn>
                                        <p:tgtEl>
                                          <p:spTgt spid="81923">
                                            <p:txEl>
                                              <p:pRg st="14" end="14"/>
                                            </p:txEl>
                                          </p:spTgt>
                                        </p:tgtEl>
                                        <p:attrNameLst>
                                          <p:attrName>style.visibility</p:attrName>
                                        </p:attrNameLst>
                                      </p:cBhvr>
                                      <p:to>
                                        <p:strVal val="visible"/>
                                      </p:to>
                                    </p:set>
                                    <p:anim calcmode="lin" valueType="num">
                                      <p:cBhvr additive="base">
                                        <p:cTn id="38" dur="500" fill="hold"/>
                                        <p:tgtEl>
                                          <p:spTgt spid="81923">
                                            <p:txEl>
                                              <p:pRg st="14" end="14"/>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81923">
                                            <p:txEl>
                                              <p:pRg st="14" end="14"/>
                                            </p:txEl>
                                          </p:spTgt>
                                        </p:tgtEl>
                                        <p:attrNameLst>
                                          <p:attrName>ppt_y</p:attrName>
                                        </p:attrNameLst>
                                      </p:cBhvr>
                                      <p:tavLst>
                                        <p:tav tm="0">
                                          <p:val>
                                            <p:strVal val="#ppt_y"/>
                                          </p:val>
                                        </p:tav>
                                        <p:tav tm="100000">
                                          <p:val>
                                            <p:strVal val="#ppt_y"/>
                                          </p:val>
                                        </p:tav>
                                      </p:tavLst>
                                    </p:anim>
                                  </p:childTnLst>
                                </p:cTn>
                              </p:par>
                            </p:childTnLst>
                          </p:cTn>
                        </p:par>
                        <p:par>
                          <p:cTn id="40" fill="hold">
                            <p:stCondLst>
                              <p:cond delay="1000"/>
                            </p:stCondLst>
                            <p:childTnLst>
                              <p:par>
                                <p:cTn id="41" presetID="8" presetClass="entr" presetSubtype="16" fill="hold" grpId="0" nodeType="afterEffect">
                                  <p:stCondLst>
                                    <p:cond delay="0"/>
                                  </p:stCondLst>
                                  <p:childTnLst>
                                    <p:set>
                                      <p:cBhvr>
                                        <p:cTn id="42" dur="1" fill="hold">
                                          <p:stCondLst>
                                            <p:cond delay="0"/>
                                          </p:stCondLst>
                                        </p:cTn>
                                        <p:tgtEl>
                                          <p:spTgt spid="19480"/>
                                        </p:tgtEl>
                                        <p:attrNameLst>
                                          <p:attrName>style.visibility</p:attrName>
                                        </p:attrNameLst>
                                      </p:cBhvr>
                                      <p:to>
                                        <p:strVal val="visible"/>
                                      </p:to>
                                    </p:set>
                                    <p:animEffect transition="in" filter="diamond(in)">
                                      <p:cBhvr>
                                        <p:cTn id="43" dur="2000"/>
                                        <p:tgtEl>
                                          <p:spTgt spid="19480"/>
                                        </p:tgtEl>
                                      </p:cBhvr>
                                    </p:animEffect>
                                  </p:childTnLst>
                                </p:cTn>
                              </p:par>
                            </p:childTnLst>
                          </p:cTn>
                        </p:par>
                        <p:par>
                          <p:cTn id="44" fill="hold">
                            <p:stCondLst>
                              <p:cond delay="3000"/>
                            </p:stCondLst>
                            <p:childTnLst>
                              <p:par>
                                <p:cTn id="45" presetID="8" presetClass="entr" presetSubtype="16" fill="hold" grpId="0" nodeType="afterEffect">
                                  <p:stCondLst>
                                    <p:cond delay="0"/>
                                  </p:stCondLst>
                                  <p:childTnLst>
                                    <p:set>
                                      <p:cBhvr>
                                        <p:cTn id="46" dur="1" fill="hold">
                                          <p:stCondLst>
                                            <p:cond delay="0"/>
                                          </p:stCondLst>
                                        </p:cTn>
                                        <p:tgtEl>
                                          <p:spTgt spid="19467"/>
                                        </p:tgtEl>
                                        <p:attrNameLst>
                                          <p:attrName>style.visibility</p:attrName>
                                        </p:attrNameLst>
                                      </p:cBhvr>
                                      <p:to>
                                        <p:strVal val="visible"/>
                                      </p:to>
                                    </p:set>
                                    <p:animEffect transition="in" filter="diamond(in)">
                                      <p:cBhvr>
                                        <p:cTn id="47" dur="2000"/>
                                        <p:tgtEl>
                                          <p:spTgt spid="19467"/>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9" fill="hold" grpId="0" nodeType="clickEffect">
                                  <p:stCondLst>
                                    <p:cond delay="0"/>
                                  </p:stCondLst>
                                  <p:childTnLst>
                                    <p:set>
                                      <p:cBhvr>
                                        <p:cTn id="51" dur="1" fill="hold">
                                          <p:stCondLst>
                                            <p:cond delay="0"/>
                                          </p:stCondLst>
                                        </p:cTn>
                                        <p:tgtEl>
                                          <p:spTgt spid="11272"/>
                                        </p:tgtEl>
                                        <p:attrNameLst>
                                          <p:attrName>style.visibility</p:attrName>
                                        </p:attrNameLst>
                                      </p:cBhvr>
                                      <p:to>
                                        <p:strVal val="visible"/>
                                      </p:to>
                                    </p:set>
                                    <p:animEffect transition="in" filter="strips(upLeft)">
                                      <p:cBhvr>
                                        <p:cTn id="52" dur="500"/>
                                        <p:tgtEl>
                                          <p:spTgt spid="11272"/>
                                        </p:tgtEl>
                                      </p:cBhvr>
                                    </p:animEffect>
                                  </p:childTnLst>
                                </p:cTn>
                              </p:par>
                            </p:childTnLst>
                          </p:cTn>
                        </p:par>
                        <p:par>
                          <p:cTn id="53" fill="hold">
                            <p:stCondLst>
                              <p:cond delay="500"/>
                            </p:stCondLst>
                            <p:childTnLst>
                              <p:par>
                                <p:cTn id="54" presetID="8" presetClass="entr" presetSubtype="16" fill="hold" grpId="0" nodeType="afterEffect">
                                  <p:stCondLst>
                                    <p:cond delay="0"/>
                                  </p:stCondLst>
                                  <p:childTnLst>
                                    <p:set>
                                      <p:cBhvr>
                                        <p:cTn id="55" dur="1" fill="hold">
                                          <p:stCondLst>
                                            <p:cond delay="0"/>
                                          </p:stCondLst>
                                        </p:cTn>
                                        <p:tgtEl>
                                          <p:spTgt spid="19468"/>
                                        </p:tgtEl>
                                        <p:attrNameLst>
                                          <p:attrName>style.visibility</p:attrName>
                                        </p:attrNameLst>
                                      </p:cBhvr>
                                      <p:to>
                                        <p:strVal val="visible"/>
                                      </p:to>
                                    </p:set>
                                    <p:animEffect transition="in" filter="diamond(in)">
                                      <p:cBhvr>
                                        <p:cTn id="56" dur="2000"/>
                                        <p:tgtEl>
                                          <p:spTgt spid="19468"/>
                                        </p:tgtEl>
                                      </p:cBhvr>
                                    </p:animEffect>
                                  </p:childTnLst>
                                </p:cTn>
                              </p:par>
                            </p:childTnLst>
                          </p:cTn>
                        </p:par>
                        <p:par>
                          <p:cTn id="57" fill="hold">
                            <p:stCondLst>
                              <p:cond delay="2500"/>
                            </p:stCondLst>
                            <p:childTnLst>
                              <p:par>
                                <p:cTn id="58" presetID="18" presetClass="entr" presetSubtype="6" fill="hold" grpId="0" nodeType="afterEffect">
                                  <p:stCondLst>
                                    <p:cond delay="0"/>
                                  </p:stCondLst>
                                  <p:childTnLst>
                                    <p:set>
                                      <p:cBhvr>
                                        <p:cTn id="59" dur="1" fill="hold">
                                          <p:stCondLst>
                                            <p:cond delay="0"/>
                                          </p:stCondLst>
                                        </p:cTn>
                                        <p:tgtEl>
                                          <p:spTgt spid="11270"/>
                                        </p:tgtEl>
                                        <p:attrNameLst>
                                          <p:attrName>style.visibility</p:attrName>
                                        </p:attrNameLst>
                                      </p:cBhvr>
                                      <p:to>
                                        <p:strVal val="visible"/>
                                      </p:to>
                                    </p:set>
                                    <p:animEffect transition="in" filter="strips(downRight)">
                                      <p:cBhvr>
                                        <p:cTn id="60" dur="500"/>
                                        <p:tgtEl>
                                          <p:spTgt spid="11270"/>
                                        </p:tgtEl>
                                      </p:cBhvr>
                                    </p:animEffect>
                                  </p:childTnLst>
                                </p:cTn>
                              </p:par>
                            </p:childTnLst>
                          </p:cTn>
                        </p:par>
                        <p:par>
                          <p:cTn id="61" fill="hold">
                            <p:stCondLst>
                              <p:cond delay="3000"/>
                            </p:stCondLst>
                            <p:childTnLst>
                              <p:par>
                                <p:cTn id="62" presetID="8" presetClass="entr" presetSubtype="16" fill="hold" grpId="0" nodeType="afterEffect">
                                  <p:stCondLst>
                                    <p:cond delay="0"/>
                                  </p:stCondLst>
                                  <p:childTnLst>
                                    <p:set>
                                      <p:cBhvr>
                                        <p:cTn id="63" dur="1" fill="hold">
                                          <p:stCondLst>
                                            <p:cond delay="0"/>
                                          </p:stCondLst>
                                        </p:cTn>
                                        <p:tgtEl>
                                          <p:spTgt spid="19479"/>
                                        </p:tgtEl>
                                        <p:attrNameLst>
                                          <p:attrName>style.visibility</p:attrName>
                                        </p:attrNameLst>
                                      </p:cBhvr>
                                      <p:to>
                                        <p:strVal val="visible"/>
                                      </p:to>
                                    </p:set>
                                    <p:animEffect transition="in" filter="diamond(in)">
                                      <p:cBhvr>
                                        <p:cTn id="64" dur="2000"/>
                                        <p:tgtEl>
                                          <p:spTgt spid="19479"/>
                                        </p:tgtEl>
                                      </p:cBhvr>
                                    </p:animEffect>
                                  </p:childTnLst>
                                </p:cTn>
                              </p:par>
                            </p:childTnLst>
                          </p:cTn>
                        </p:par>
                      </p:childTnLst>
                    </p:cTn>
                  </p:par>
                  <p:par>
                    <p:cTn id="65" fill="hold">
                      <p:stCondLst>
                        <p:cond delay="indefinite"/>
                      </p:stCondLst>
                      <p:childTnLst>
                        <p:par>
                          <p:cTn id="66" fill="hold">
                            <p:stCondLst>
                              <p:cond delay="0"/>
                            </p:stCondLst>
                            <p:childTnLst>
                              <p:par>
                                <p:cTn id="67" presetID="8" presetClass="entr" presetSubtype="16" fill="hold" grpId="0" nodeType="clickEffect">
                                  <p:stCondLst>
                                    <p:cond delay="0"/>
                                  </p:stCondLst>
                                  <p:childTnLst>
                                    <p:set>
                                      <p:cBhvr>
                                        <p:cTn id="68" dur="1" fill="hold">
                                          <p:stCondLst>
                                            <p:cond delay="0"/>
                                          </p:stCondLst>
                                        </p:cTn>
                                        <p:tgtEl>
                                          <p:spTgt spid="11281"/>
                                        </p:tgtEl>
                                        <p:attrNameLst>
                                          <p:attrName>style.visibility</p:attrName>
                                        </p:attrNameLst>
                                      </p:cBhvr>
                                      <p:to>
                                        <p:strVal val="visible"/>
                                      </p:to>
                                    </p:set>
                                    <p:animEffect transition="in" filter="diamond(in)">
                                      <p:cBhvr>
                                        <p:cTn id="69" dur="2000"/>
                                        <p:tgtEl>
                                          <p:spTgt spid="11281"/>
                                        </p:tgtEl>
                                      </p:cBhvr>
                                    </p:animEffect>
                                  </p:childTnLst>
                                </p:cTn>
                              </p:par>
                            </p:childTnLst>
                          </p:cTn>
                        </p:par>
                        <p:par>
                          <p:cTn id="70" fill="hold">
                            <p:stCondLst>
                              <p:cond delay="2000"/>
                            </p:stCondLst>
                            <p:childTnLst>
                              <p:par>
                                <p:cTn id="71" presetID="18" presetClass="entr" presetSubtype="6" fill="hold" grpId="0" nodeType="afterEffect">
                                  <p:stCondLst>
                                    <p:cond delay="0"/>
                                  </p:stCondLst>
                                  <p:childTnLst>
                                    <p:set>
                                      <p:cBhvr>
                                        <p:cTn id="72" dur="1" fill="hold">
                                          <p:stCondLst>
                                            <p:cond delay="0"/>
                                          </p:stCondLst>
                                        </p:cTn>
                                        <p:tgtEl>
                                          <p:spTgt spid="11277"/>
                                        </p:tgtEl>
                                        <p:attrNameLst>
                                          <p:attrName>style.visibility</p:attrName>
                                        </p:attrNameLst>
                                      </p:cBhvr>
                                      <p:to>
                                        <p:strVal val="visible"/>
                                      </p:to>
                                    </p:set>
                                    <p:animEffect transition="in" filter="strips(downRight)">
                                      <p:cBhvr>
                                        <p:cTn id="73" dur="2000"/>
                                        <p:tgtEl>
                                          <p:spTgt spid="11277"/>
                                        </p:tgtEl>
                                      </p:cBhvr>
                                    </p:animEffect>
                                  </p:childTnLst>
                                </p:cTn>
                              </p:par>
                              <p:par>
                                <p:cTn id="74" presetID="18" presetClass="entr" presetSubtype="12" fill="hold" grpId="0" nodeType="withEffect">
                                  <p:stCondLst>
                                    <p:cond delay="0"/>
                                  </p:stCondLst>
                                  <p:childTnLst>
                                    <p:set>
                                      <p:cBhvr>
                                        <p:cTn id="75" dur="1" fill="hold">
                                          <p:stCondLst>
                                            <p:cond delay="0"/>
                                          </p:stCondLst>
                                        </p:cTn>
                                        <p:tgtEl>
                                          <p:spTgt spid="11285"/>
                                        </p:tgtEl>
                                        <p:attrNameLst>
                                          <p:attrName>style.visibility</p:attrName>
                                        </p:attrNameLst>
                                      </p:cBhvr>
                                      <p:to>
                                        <p:strVal val="visible"/>
                                      </p:to>
                                    </p:set>
                                    <p:animEffect transition="in" filter="strips(downLeft)">
                                      <p:cBhvr>
                                        <p:cTn id="76" dur="2000"/>
                                        <p:tgtEl>
                                          <p:spTgt spid="11285"/>
                                        </p:tgtEl>
                                      </p:cBhvr>
                                    </p:animEffect>
                                  </p:childTnLst>
                                </p:cTn>
                              </p:par>
                            </p:childTnLst>
                          </p:cTn>
                        </p:par>
                        <p:par>
                          <p:cTn id="77" fill="hold">
                            <p:stCondLst>
                              <p:cond delay="4000"/>
                            </p:stCondLst>
                            <p:childTnLst>
                              <p:par>
                                <p:cTn id="78" presetID="18" presetClass="entr" presetSubtype="6" fill="hold" grpId="0" nodeType="afterEffect">
                                  <p:stCondLst>
                                    <p:cond delay="0"/>
                                  </p:stCondLst>
                                  <p:childTnLst>
                                    <p:set>
                                      <p:cBhvr>
                                        <p:cTn id="79" dur="1" fill="hold">
                                          <p:stCondLst>
                                            <p:cond delay="0"/>
                                          </p:stCondLst>
                                        </p:cTn>
                                        <p:tgtEl>
                                          <p:spTgt spid="11278"/>
                                        </p:tgtEl>
                                        <p:attrNameLst>
                                          <p:attrName>style.visibility</p:attrName>
                                        </p:attrNameLst>
                                      </p:cBhvr>
                                      <p:to>
                                        <p:strVal val="visible"/>
                                      </p:to>
                                    </p:set>
                                    <p:animEffect transition="in" filter="strips(downRight)">
                                      <p:cBhvr>
                                        <p:cTn id="80" dur="1000"/>
                                        <p:tgtEl>
                                          <p:spTgt spid="11278"/>
                                        </p:tgtEl>
                                      </p:cBhvr>
                                    </p:animEffect>
                                  </p:childTnLst>
                                </p:cTn>
                              </p:par>
                              <p:par>
                                <p:cTn id="81" presetID="18" presetClass="entr" presetSubtype="12" fill="hold" grpId="0" nodeType="withEffect">
                                  <p:stCondLst>
                                    <p:cond delay="0"/>
                                  </p:stCondLst>
                                  <p:childTnLst>
                                    <p:set>
                                      <p:cBhvr>
                                        <p:cTn id="82" dur="1" fill="hold">
                                          <p:stCondLst>
                                            <p:cond delay="0"/>
                                          </p:stCondLst>
                                        </p:cTn>
                                        <p:tgtEl>
                                          <p:spTgt spid="11284"/>
                                        </p:tgtEl>
                                        <p:attrNameLst>
                                          <p:attrName>style.visibility</p:attrName>
                                        </p:attrNameLst>
                                      </p:cBhvr>
                                      <p:to>
                                        <p:strVal val="visible"/>
                                      </p:to>
                                    </p:set>
                                    <p:animEffect transition="in" filter="strips(downLeft)">
                                      <p:cBhvr>
                                        <p:cTn id="83" dur="1000"/>
                                        <p:tgtEl>
                                          <p:spTgt spid="11284"/>
                                        </p:tgtEl>
                                      </p:cBhvr>
                                    </p:animEffect>
                                  </p:childTnLst>
                                </p:cTn>
                              </p:par>
                            </p:childTnLst>
                          </p:cTn>
                        </p:par>
                        <p:par>
                          <p:cTn id="84" fill="hold">
                            <p:stCondLst>
                              <p:cond delay="5000"/>
                            </p:stCondLst>
                            <p:childTnLst>
                              <p:par>
                                <p:cTn id="85" presetID="18" presetClass="entr" presetSubtype="6" fill="hold" grpId="0" nodeType="afterEffect">
                                  <p:stCondLst>
                                    <p:cond delay="0"/>
                                  </p:stCondLst>
                                  <p:childTnLst>
                                    <p:set>
                                      <p:cBhvr>
                                        <p:cTn id="86" dur="1" fill="hold">
                                          <p:stCondLst>
                                            <p:cond delay="0"/>
                                          </p:stCondLst>
                                        </p:cTn>
                                        <p:tgtEl>
                                          <p:spTgt spid="11280"/>
                                        </p:tgtEl>
                                        <p:attrNameLst>
                                          <p:attrName>style.visibility</p:attrName>
                                        </p:attrNameLst>
                                      </p:cBhvr>
                                      <p:to>
                                        <p:strVal val="visible"/>
                                      </p:to>
                                    </p:set>
                                    <p:animEffect transition="in" filter="strips(downRight)">
                                      <p:cBhvr>
                                        <p:cTn id="87" dur="2000"/>
                                        <p:tgtEl>
                                          <p:spTgt spid="11280"/>
                                        </p:tgtEl>
                                      </p:cBhvr>
                                    </p:animEffect>
                                  </p:childTnLst>
                                </p:cTn>
                              </p:par>
                              <p:par>
                                <p:cTn id="88" presetID="18" presetClass="entr" presetSubtype="12" fill="hold" grpId="0" nodeType="withEffect">
                                  <p:stCondLst>
                                    <p:cond delay="0"/>
                                  </p:stCondLst>
                                  <p:childTnLst>
                                    <p:set>
                                      <p:cBhvr>
                                        <p:cTn id="89" dur="1" fill="hold">
                                          <p:stCondLst>
                                            <p:cond delay="0"/>
                                          </p:stCondLst>
                                        </p:cTn>
                                        <p:tgtEl>
                                          <p:spTgt spid="11283"/>
                                        </p:tgtEl>
                                        <p:attrNameLst>
                                          <p:attrName>style.visibility</p:attrName>
                                        </p:attrNameLst>
                                      </p:cBhvr>
                                      <p:to>
                                        <p:strVal val="visible"/>
                                      </p:to>
                                    </p:set>
                                    <p:animEffect transition="in" filter="strips(downLeft)">
                                      <p:cBhvr>
                                        <p:cTn id="90" dur="2000"/>
                                        <p:tgtEl>
                                          <p:spTgt spid="11283"/>
                                        </p:tgtEl>
                                      </p:cBhvr>
                                    </p:animEffect>
                                  </p:childTnLst>
                                </p:cTn>
                              </p:par>
                            </p:childTnLst>
                          </p:cTn>
                        </p:par>
                        <p:par>
                          <p:cTn id="91" fill="hold">
                            <p:stCondLst>
                              <p:cond delay="7000"/>
                            </p:stCondLst>
                            <p:childTnLst>
                              <p:par>
                                <p:cTn id="92" presetID="18" presetClass="entr" presetSubtype="12" fill="hold" grpId="0" nodeType="afterEffect">
                                  <p:stCondLst>
                                    <p:cond delay="0"/>
                                  </p:stCondLst>
                                  <p:childTnLst>
                                    <p:set>
                                      <p:cBhvr>
                                        <p:cTn id="93" dur="1" fill="hold">
                                          <p:stCondLst>
                                            <p:cond delay="0"/>
                                          </p:stCondLst>
                                        </p:cTn>
                                        <p:tgtEl>
                                          <p:spTgt spid="11279"/>
                                        </p:tgtEl>
                                        <p:attrNameLst>
                                          <p:attrName>style.visibility</p:attrName>
                                        </p:attrNameLst>
                                      </p:cBhvr>
                                      <p:to>
                                        <p:strVal val="visible"/>
                                      </p:to>
                                    </p:set>
                                    <p:animEffect transition="in" filter="strips(downLeft)">
                                      <p:cBhvr>
                                        <p:cTn id="94" dur="2000"/>
                                        <p:tgtEl>
                                          <p:spTgt spid="11279"/>
                                        </p:tgtEl>
                                      </p:cBhvr>
                                    </p:animEffect>
                                  </p:childTnLst>
                                </p:cTn>
                              </p:par>
                            </p:childTnLst>
                          </p:cTn>
                        </p:par>
                      </p:childTnLst>
                    </p:cTn>
                  </p:par>
                  <p:par>
                    <p:cTn id="95" fill="hold">
                      <p:stCondLst>
                        <p:cond delay="indefinite"/>
                      </p:stCondLst>
                      <p:childTnLst>
                        <p:par>
                          <p:cTn id="96" fill="hold">
                            <p:stCondLst>
                              <p:cond delay="0"/>
                            </p:stCondLst>
                            <p:childTnLst>
                              <p:par>
                                <p:cTn id="97" presetID="18" presetClass="entr" presetSubtype="3" fill="hold" grpId="0" nodeType="clickEffect">
                                  <p:stCondLst>
                                    <p:cond delay="0"/>
                                  </p:stCondLst>
                                  <p:childTnLst>
                                    <p:set>
                                      <p:cBhvr>
                                        <p:cTn id="98" dur="1" fill="hold">
                                          <p:stCondLst>
                                            <p:cond delay="0"/>
                                          </p:stCondLst>
                                        </p:cTn>
                                        <p:tgtEl>
                                          <p:spTgt spid="11282"/>
                                        </p:tgtEl>
                                        <p:attrNameLst>
                                          <p:attrName>style.visibility</p:attrName>
                                        </p:attrNameLst>
                                      </p:cBhvr>
                                      <p:to>
                                        <p:strVal val="visible"/>
                                      </p:to>
                                    </p:set>
                                    <p:animEffect transition="in" filter="strips(upRight)">
                                      <p:cBhvr>
                                        <p:cTn id="99" dur="2000"/>
                                        <p:tgtEl>
                                          <p:spTgt spid="11282"/>
                                        </p:tgtEl>
                                      </p:cBhvr>
                                    </p:animEffect>
                                  </p:childTnLst>
                                </p:cTn>
                              </p:par>
                            </p:childTnLst>
                          </p:cTn>
                        </p:par>
                        <p:par>
                          <p:cTn id="100" fill="hold">
                            <p:stCondLst>
                              <p:cond delay="2000"/>
                            </p:stCondLst>
                            <p:childTnLst>
                              <p:par>
                                <p:cTn id="101" presetID="18" presetClass="entr" presetSubtype="6" fill="hold" grpId="0" nodeType="afterEffect">
                                  <p:stCondLst>
                                    <p:cond delay="0"/>
                                  </p:stCondLst>
                                  <p:childTnLst>
                                    <p:set>
                                      <p:cBhvr>
                                        <p:cTn id="102" dur="1" fill="hold">
                                          <p:stCondLst>
                                            <p:cond delay="0"/>
                                          </p:stCondLst>
                                        </p:cTn>
                                        <p:tgtEl>
                                          <p:spTgt spid="11286"/>
                                        </p:tgtEl>
                                        <p:attrNameLst>
                                          <p:attrName>style.visibility</p:attrName>
                                        </p:attrNameLst>
                                      </p:cBhvr>
                                      <p:to>
                                        <p:strVal val="visible"/>
                                      </p:to>
                                    </p:set>
                                    <p:animEffect transition="in" filter="strips(downRight)">
                                      <p:cBhvr>
                                        <p:cTn id="103" dur="2000"/>
                                        <p:tgtEl>
                                          <p:spTgt spid="112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animBg="1"/>
      <p:bldP spid="19461" grpId="0" animBg="1"/>
      <p:bldP spid="11270" grpId="0" animBg="1"/>
      <p:bldP spid="11271" grpId="0" animBg="1"/>
      <p:bldP spid="11272" grpId="0" animBg="1"/>
      <p:bldP spid="11273" grpId="0" animBg="1"/>
      <p:bldP spid="19466" grpId="0" animBg="1"/>
      <p:bldP spid="19467" grpId="0" animBg="1"/>
      <p:bldP spid="19468" grpId="0" animBg="1"/>
      <p:bldP spid="11277" grpId="0" animBg="1"/>
      <p:bldP spid="11278" grpId="0" animBg="1"/>
      <p:bldP spid="11279" grpId="0" animBg="1"/>
      <p:bldP spid="11280" grpId="0" animBg="1"/>
      <p:bldP spid="11281" grpId="0"/>
      <p:bldP spid="11282" grpId="0" animBg="1"/>
      <p:bldP spid="11283" grpId="0" animBg="1"/>
      <p:bldP spid="11284" grpId="0" animBg="1"/>
      <p:bldP spid="11285" grpId="0" animBg="1"/>
      <p:bldP spid="11286" grpId="0" animBg="1"/>
      <p:bldP spid="19479" grpId="0" animBg="1"/>
      <p:bldP spid="19480" grpId="0" animBg="1"/>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539553" y="1340768"/>
          <a:ext cx="7895515" cy="4361319"/>
        </p:xfrm>
        <a:graphic>
          <a:graphicData uri="http://schemas.openxmlformats.org/drawingml/2006/table">
            <a:tbl>
              <a:tblPr rtl="1" firstRow="1">
                <a:tableStyleId>{2A488322-F2BA-4B5B-9748-0D474271808F}</a:tableStyleId>
              </a:tblPr>
              <a:tblGrid>
                <a:gridCol w="1682705"/>
                <a:gridCol w="1179519"/>
                <a:gridCol w="1153052"/>
                <a:gridCol w="1293413"/>
                <a:gridCol w="1293413"/>
                <a:gridCol w="1293413"/>
              </a:tblGrid>
              <a:tr h="1438663">
                <a:tc>
                  <a:txBody>
                    <a:bodyPr/>
                    <a:lstStyle/>
                    <a:p>
                      <a:pPr algn="ctr" rtl="1"/>
                      <a:r>
                        <a:rPr lang="fa-IR" sz="2400" dirty="0" smtClean="0">
                          <a:solidFill>
                            <a:srgbClr val="FFFF00"/>
                          </a:solidFill>
                          <a:cs typeface="B Zar" panose="00000400000000000000" pitchFamily="2" charset="-78"/>
                        </a:rPr>
                        <a:t>مرگ در 1000 تولد زنده </a:t>
                      </a:r>
                      <a:endParaRPr lang="fa-IR" sz="2400" b="0" dirty="0">
                        <a:solidFill>
                          <a:srgbClr val="FFFF00"/>
                        </a:solidFill>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rgbClr val="EB57C1"/>
                    </a:solidFill>
                  </a:tcPr>
                </a:tc>
                <a:tc>
                  <a:txBody>
                    <a:bodyPr/>
                    <a:lstStyle/>
                    <a:p>
                      <a:pPr algn="ctr" rtl="1"/>
                      <a:r>
                        <a:rPr lang="fa-IR" sz="2400" kern="1200" dirty="0" smtClean="0">
                          <a:solidFill>
                            <a:srgbClr val="FFFF00"/>
                          </a:solidFill>
                          <a:cs typeface="B Zar" panose="00000400000000000000" pitchFamily="2" charset="-78"/>
                        </a:rPr>
                        <a:t>انتهای دهه 50</a:t>
                      </a:r>
                      <a:endParaRPr lang="fa-IR" sz="2400" b="0" kern="1200" dirty="0">
                        <a:solidFill>
                          <a:srgbClr val="FFFF00"/>
                        </a:solidFill>
                        <a:latin typeface="+mn-lt"/>
                        <a:ea typeface="+mn-ea"/>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rgbClr val="EB57C1"/>
                    </a:solidFill>
                  </a:tcPr>
                </a:tc>
                <a:tc>
                  <a:txBody>
                    <a:bodyPr/>
                    <a:lstStyle/>
                    <a:p>
                      <a:pPr algn="ctr" rtl="1"/>
                      <a:r>
                        <a:rPr lang="fa-IR" sz="2400" kern="1200" dirty="0" smtClean="0">
                          <a:solidFill>
                            <a:srgbClr val="FFFF00"/>
                          </a:solidFill>
                          <a:cs typeface="B Zar" panose="00000400000000000000" pitchFamily="2" charset="-78"/>
                        </a:rPr>
                        <a:t>1369</a:t>
                      </a:r>
                      <a:endParaRPr lang="fa-IR" sz="2400" b="0" kern="1200" dirty="0">
                        <a:solidFill>
                          <a:srgbClr val="FFFF00"/>
                        </a:solidFill>
                        <a:latin typeface="+mn-lt"/>
                        <a:ea typeface="+mn-ea"/>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rgbClr val="EB57C1"/>
                    </a:solidFill>
                  </a:tcPr>
                </a:tc>
                <a:tc>
                  <a:txBody>
                    <a:bodyPr/>
                    <a:lstStyle/>
                    <a:p>
                      <a:pPr algn="ctr" rtl="1"/>
                      <a:r>
                        <a:rPr lang="fa-IR" sz="2400" kern="1200" dirty="0" smtClean="0">
                          <a:solidFill>
                            <a:srgbClr val="FFFF00"/>
                          </a:solidFill>
                          <a:cs typeface="B Zar" panose="00000400000000000000" pitchFamily="2" charset="-78"/>
                        </a:rPr>
                        <a:t>1389</a:t>
                      </a:r>
                      <a:endParaRPr lang="fa-IR" sz="2400" b="0" kern="1200" dirty="0">
                        <a:solidFill>
                          <a:srgbClr val="FFFF00"/>
                        </a:solidFill>
                        <a:latin typeface="+mn-lt"/>
                        <a:ea typeface="+mn-ea"/>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rgbClr val="EB57C1"/>
                    </a:solidFill>
                  </a:tcPr>
                </a:tc>
                <a:tc>
                  <a:txBody>
                    <a:bodyPr/>
                    <a:lstStyle/>
                    <a:p>
                      <a:pPr algn="ctr" rtl="1"/>
                      <a:r>
                        <a:rPr lang="fa-IR" sz="2400" kern="1200" dirty="0" smtClean="0">
                          <a:solidFill>
                            <a:srgbClr val="FFFF00"/>
                          </a:solidFill>
                          <a:cs typeface="B Zar" panose="00000400000000000000" pitchFamily="2" charset="-78"/>
                        </a:rPr>
                        <a:t>1391</a:t>
                      </a:r>
                      <a:endParaRPr lang="fa-IR" sz="2400" b="0" kern="1200" dirty="0">
                        <a:solidFill>
                          <a:srgbClr val="FFFF00"/>
                        </a:solidFill>
                        <a:latin typeface="+mn-lt"/>
                        <a:ea typeface="+mn-ea"/>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rgbClr val="EB57C1"/>
                    </a:solidFill>
                  </a:tcPr>
                </a:tc>
                <a:tc>
                  <a:txBody>
                    <a:bodyPr/>
                    <a:lstStyle/>
                    <a:p>
                      <a:pPr algn="ctr" rtl="1"/>
                      <a:r>
                        <a:rPr lang="fa-IR" sz="2400" kern="1200" dirty="0" smtClean="0">
                          <a:solidFill>
                            <a:srgbClr val="FFFF00"/>
                          </a:solidFill>
                          <a:cs typeface="B Zar" panose="00000400000000000000" pitchFamily="2" charset="-78"/>
                        </a:rPr>
                        <a:t>1392</a:t>
                      </a:r>
                      <a:endParaRPr lang="fa-IR" sz="2400" b="0" kern="1200" dirty="0">
                        <a:solidFill>
                          <a:srgbClr val="FFFF00"/>
                        </a:solidFill>
                        <a:latin typeface="+mn-lt"/>
                        <a:ea typeface="+mn-ea"/>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rgbClr val="EB57C1"/>
                    </a:solidFill>
                  </a:tcPr>
                </a:tc>
              </a:tr>
              <a:tr h="1438663">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800" kern="1200" dirty="0" smtClean="0">
                          <a:ln>
                            <a:solidFill>
                              <a:sysClr val="windowText" lastClr="000000"/>
                            </a:solidFill>
                          </a:ln>
                          <a:cs typeface="B Zar" panose="00000400000000000000" pitchFamily="2" charset="-78"/>
                        </a:rPr>
                        <a:t>زیر 5 سال</a:t>
                      </a:r>
                      <a:endParaRPr lang="fa-IR" sz="2800" b="0" kern="1200" dirty="0">
                        <a:ln>
                          <a:solidFill>
                            <a:sysClr val="windowText" lastClr="000000"/>
                          </a:solidFill>
                        </a:ln>
                        <a:solidFill>
                          <a:srgbClr val="002060"/>
                        </a:solidFill>
                        <a:latin typeface="+mn-lt"/>
                        <a:ea typeface="+mn-ea"/>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chemeClr val="tx2">
                        <a:lumMod val="60000"/>
                        <a:lumOff val="40000"/>
                      </a:schemeClr>
                    </a:solidFill>
                  </a:tcPr>
                </a:tc>
                <a:tc>
                  <a:txBody>
                    <a:bodyPr/>
                    <a:lstStyle/>
                    <a:p>
                      <a:pPr algn="ctr" rtl="1"/>
                      <a:r>
                        <a:rPr lang="fa-IR" sz="2800" dirty="0" smtClean="0">
                          <a:ln>
                            <a:solidFill>
                              <a:sysClr val="windowText" lastClr="000000"/>
                            </a:solidFill>
                          </a:ln>
                          <a:cs typeface="B Zar" panose="00000400000000000000" pitchFamily="2" charset="-78"/>
                        </a:rPr>
                        <a:t>140</a:t>
                      </a:r>
                      <a:endParaRPr lang="fa-IR" sz="2800" b="0" dirty="0">
                        <a:ln>
                          <a:solidFill>
                            <a:sysClr val="windowText" lastClr="000000"/>
                          </a:solidFill>
                        </a:ln>
                        <a:solidFill>
                          <a:srgbClr val="002060"/>
                        </a:solidFill>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chemeClr val="tx2">
                        <a:lumMod val="60000"/>
                        <a:lumOff val="40000"/>
                      </a:schemeClr>
                    </a:solidFill>
                  </a:tcPr>
                </a:tc>
                <a:tc>
                  <a:txBody>
                    <a:bodyPr/>
                    <a:lstStyle/>
                    <a:p>
                      <a:pPr algn="ctr" rtl="1"/>
                      <a:r>
                        <a:rPr lang="fa-IR" sz="2800" dirty="0" smtClean="0">
                          <a:ln>
                            <a:solidFill>
                              <a:sysClr val="windowText" lastClr="000000"/>
                            </a:solidFill>
                          </a:ln>
                          <a:cs typeface="B Zar" panose="00000400000000000000" pitchFamily="2" charset="-78"/>
                        </a:rPr>
                        <a:t>68</a:t>
                      </a:r>
                      <a:endParaRPr lang="fa-IR" sz="2800" b="0" dirty="0">
                        <a:ln>
                          <a:solidFill>
                            <a:sysClr val="windowText" lastClr="000000"/>
                          </a:solidFill>
                        </a:ln>
                        <a:solidFill>
                          <a:srgbClr val="002060"/>
                        </a:solidFill>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chemeClr val="tx2">
                        <a:lumMod val="60000"/>
                        <a:lumOff val="40000"/>
                      </a:schemeClr>
                    </a:solidFill>
                  </a:tcPr>
                </a:tc>
                <a:tc>
                  <a:txBody>
                    <a:bodyPr/>
                    <a:lstStyle/>
                    <a:p>
                      <a:pPr algn="ctr" rtl="1"/>
                      <a:r>
                        <a:rPr lang="fa-IR" sz="2800" dirty="0" smtClean="0">
                          <a:ln>
                            <a:solidFill>
                              <a:sysClr val="windowText" lastClr="000000"/>
                            </a:solidFill>
                          </a:ln>
                          <a:cs typeface="B Zar" panose="00000400000000000000" pitchFamily="2" charset="-78"/>
                        </a:rPr>
                        <a:t>22</a:t>
                      </a:r>
                      <a:endParaRPr lang="fa-IR" sz="2800" b="0" dirty="0">
                        <a:ln>
                          <a:solidFill>
                            <a:sysClr val="windowText" lastClr="000000"/>
                          </a:solidFill>
                        </a:ln>
                        <a:solidFill>
                          <a:srgbClr val="002060"/>
                        </a:solidFill>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chemeClr val="tx2">
                        <a:lumMod val="60000"/>
                        <a:lumOff val="40000"/>
                      </a:schemeClr>
                    </a:solidFill>
                  </a:tcPr>
                </a:tc>
                <a:tc>
                  <a:txBody>
                    <a:bodyPr/>
                    <a:lstStyle/>
                    <a:p>
                      <a:pPr algn="ctr" rtl="1"/>
                      <a:r>
                        <a:rPr lang="fa-IR" sz="2800" dirty="0" smtClean="0">
                          <a:ln>
                            <a:solidFill>
                              <a:sysClr val="windowText" lastClr="000000"/>
                            </a:solidFill>
                          </a:ln>
                          <a:cs typeface="B Zar" panose="00000400000000000000" pitchFamily="2" charset="-78"/>
                        </a:rPr>
                        <a:t>18</a:t>
                      </a:r>
                      <a:endParaRPr lang="fa-IR" sz="2800" b="0" dirty="0">
                        <a:ln>
                          <a:solidFill>
                            <a:sysClr val="windowText" lastClr="000000"/>
                          </a:solidFill>
                        </a:ln>
                        <a:solidFill>
                          <a:srgbClr val="002060"/>
                        </a:solidFill>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chemeClr val="tx2">
                        <a:lumMod val="60000"/>
                        <a:lumOff val="40000"/>
                      </a:schemeClr>
                    </a:solidFill>
                  </a:tcPr>
                </a:tc>
                <a:tc>
                  <a:txBody>
                    <a:bodyPr/>
                    <a:lstStyle/>
                    <a:p>
                      <a:pPr algn="ctr" rtl="1"/>
                      <a:r>
                        <a:rPr lang="fa-IR" sz="2800" dirty="0" smtClean="0">
                          <a:ln>
                            <a:solidFill>
                              <a:sysClr val="windowText" lastClr="000000"/>
                            </a:solidFill>
                          </a:ln>
                          <a:cs typeface="B Zar" panose="00000400000000000000" pitchFamily="2" charset="-78"/>
                        </a:rPr>
                        <a:t>17</a:t>
                      </a:r>
                      <a:endParaRPr lang="fa-IR" sz="2800" b="0" dirty="0">
                        <a:ln>
                          <a:solidFill>
                            <a:sysClr val="windowText" lastClr="000000"/>
                          </a:solidFill>
                        </a:ln>
                        <a:solidFill>
                          <a:srgbClr val="002060"/>
                        </a:solidFill>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chemeClr val="tx2">
                        <a:lumMod val="60000"/>
                        <a:lumOff val="40000"/>
                      </a:schemeClr>
                    </a:solidFill>
                  </a:tcPr>
                </a:tc>
              </a:tr>
              <a:tr h="1483993">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800" kern="1200" dirty="0" smtClean="0">
                          <a:ln>
                            <a:solidFill>
                              <a:sysClr val="windowText" lastClr="000000"/>
                            </a:solidFill>
                          </a:ln>
                          <a:cs typeface="B Zar" panose="00000400000000000000" pitchFamily="2" charset="-78"/>
                        </a:rPr>
                        <a:t>زیر یکسال</a:t>
                      </a:r>
                      <a:endParaRPr lang="fa-IR" sz="2800" b="0" kern="1200" dirty="0">
                        <a:ln>
                          <a:solidFill>
                            <a:sysClr val="windowText" lastClr="000000"/>
                          </a:solidFill>
                        </a:ln>
                        <a:solidFill>
                          <a:srgbClr val="002060"/>
                        </a:solidFill>
                        <a:latin typeface="+mn-lt"/>
                        <a:ea typeface="+mn-ea"/>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rgbClr val="66FF66"/>
                    </a:solidFill>
                  </a:tcPr>
                </a:tc>
                <a:tc>
                  <a:txBody>
                    <a:bodyPr/>
                    <a:lstStyle/>
                    <a:p>
                      <a:pPr algn="ctr" rtl="1"/>
                      <a:r>
                        <a:rPr lang="fa-IR" sz="2800" dirty="0" smtClean="0">
                          <a:ln>
                            <a:solidFill>
                              <a:sysClr val="windowText" lastClr="000000"/>
                            </a:solidFill>
                          </a:ln>
                          <a:cs typeface="B Zar" panose="00000400000000000000" pitchFamily="2" charset="-78"/>
                        </a:rPr>
                        <a:t>110</a:t>
                      </a:r>
                      <a:endParaRPr lang="fa-IR" sz="2800" b="0" dirty="0">
                        <a:ln>
                          <a:solidFill>
                            <a:sysClr val="windowText" lastClr="000000"/>
                          </a:solidFill>
                        </a:ln>
                        <a:solidFill>
                          <a:srgbClr val="002060"/>
                        </a:solidFill>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rgbClr val="66FF66"/>
                    </a:solidFill>
                  </a:tcPr>
                </a:tc>
                <a:tc>
                  <a:txBody>
                    <a:bodyPr/>
                    <a:lstStyle/>
                    <a:p>
                      <a:pPr algn="ctr" rtl="1"/>
                      <a:r>
                        <a:rPr lang="fa-IR" sz="2800" dirty="0" smtClean="0">
                          <a:ln>
                            <a:solidFill>
                              <a:sysClr val="windowText" lastClr="000000"/>
                            </a:solidFill>
                          </a:ln>
                          <a:cs typeface="B Zar" panose="00000400000000000000" pitchFamily="2" charset="-78"/>
                        </a:rPr>
                        <a:t>52</a:t>
                      </a:r>
                      <a:endParaRPr lang="fa-IR" sz="2800" b="0" dirty="0">
                        <a:ln>
                          <a:solidFill>
                            <a:sysClr val="windowText" lastClr="000000"/>
                          </a:solidFill>
                        </a:ln>
                        <a:solidFill>
                          <a:srgbClr val="002060"/>
                        </a:solidFill>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rgbClr val="66FF66"/>
                    </a:solidFill>
                  </a:tcPr>
                </a:tc>
                <a:tc>
                  <a:txBody>
                    <a:bodyPr/>
                    <a:lstStyle/>
                    <a:p>
                      <a:pPr algn="ctr" rtl="1"/>
                      <a:r>
                        <a:rPr lang="fa-IR" sz="2800" dirty="0" smtClean="0">
                          <a:ln>
                            <a:solidFill>
                              <a:sysClr val="windowText" lastClr="000000"/>
                            </a:solidFill>
                          </a:ln>
                          <a:cs typeface="B Zar" panose="00000400000000000000" pitchFamily="2" charset="-78"/>
                        </a:rPr>
                        <a:t>20</a:t>
                      </a:r>
                      <a:endParaRPr lang="fa-IR" sz="2800" b="0" dirty="0">
                        <a:ln>
                          <a:solidFill>
                            <a:sysClr val="windowText" lastClr="000000"/>
                          </a:solidFill>
                        </a:ln>
                        <a:solidFill>
                          <a:srgbClr val="002060"/>
                        </a:solidFill>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rgbClr val="66FF66"/>
                    </a:solidFill>
                  </a:tcPr>
                </a:tc>
                <a:tc>
                  <a:txBody>
                    <a:bodyPr/>
                    <a:lstStyle/>
                    <a:p>
                      <a:pPr algn="ctr" rtl="1"/>
                      <a:r>
                        <a:rPr lang="fa-IR" sz="2800" dirty="0" smtClean="0">
                          <a:ln>
                            <a:solidFill>
                              <a:sysClr val="windowText" lastClr="000000"/>
                            </a:solidFill>
                          </a:ln>
                          <a:cs typeface="B Zar" panose="00000400000000000000" pitchFamily="2" charset="-78"/>
                        </a:rPr>
                        <a:t>15</a:t>
                      </a:r>
                      <a:endParaRPr lang="fa-IR" sz="2800" b="0" dirty="0">
                        <a:ln>
                          <a:solidFill>
                            <a:sysClr val="windowText" lastClr="000000"/>
                          </a:solidFill>
                        </a:ln>
                        <a:solidFill>
                          <a:srgbClr val="002060"/>
                        </a:solidFill>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rgbClr val="66FF66"/>
                    </a:solidFill>
                  </a:tcPr>
                </a:tc>
                <a:tc>
                  <a:txBody>
                    <a:bodyPr/>
                    <a:lstStyle/>
                    <a:p>
                      <a:pPr algn="ctr" rtl="1"/>
                      <a:r>
                        <a:rPr lang="fa-IR" sz="2800" dirty="0" smtClean="0">
                          <a:ln>
                            <a:solidFill>
                              <a:sysClr val="windowText" lastClr="000000"/>
                            </a:solidFill>
                          </a:ln>
                          <a:cs typeface="B Zar" panose="00000400000000000000" pitchFamily="2" charset="-78"/>
                        </a:rPr>
                        <a:t>14</a:t>
                      </a:r>
                      <a:endParaRPr lang="fa-IR" sz="2800" b="0" dirty="0">
                        <a:ln>
                          <a:solidFill>
                            <a:sysClr val="windowText" lastClr="000000"/>
                          </a:solidFill>
                        </a:ln>
                        <a:solidFill>
                          <a:srgbClr val="002060"/>
                        </a:solidFill>
                        <a:cs typeface="B Zar" panose="00000400000000000000" pitchFamily="2" charset="-7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cell3D prstMaterial="dkEdge">
                      <a:bevel prst="convex"/>
                      <a:lightRig rig="flood" dir="t"/>
                    </a:cell3D>
                    <a:solidFill>
                      <a:srgbClr val="66FF66"/>
                    </a:solidFill>
                  </a:tcPr>
                </a:tc>
              </a:tr>
            </a:tbl>
          </a:graphicData>
        </a:graphic>
      </p:graphicFrame>
      <p:sp>
        <p:nvSpPr>
          <p:cNvPr id="6" name="TextBox 5"/>
          <p:cNvSpPr txBox="1"/>
          <p:nvPr/>
        </p:nvSpPr>
        <p:spPr>
          <a:xfrm>
            <a:off x="1187624" y="404664"/>
            <a:ext cx="6696744"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r>
              <a:rPr lang="fa-IR" sz="2800" b="1" dirty="0" smtClean="0">
                <a:solidFill>
                  <a:srgbClr val="0070C0"/>
                </a:solidFill>
                <a:cs typeface="B Nazanin" pitchFamily="2" charset="-78"/>
              </a:rPr>
              <a:t>روند كاهش مرگ كودكان زير 5 سال در 40 سال اخير </a:t>
            </a:r>
            <a:endParaRPr lang="fa-IR" sz="2800" b="1" dirty="0">
              <a:solidFill>
                <a:srgbClr val="0070C0"/>
              </a:solidFill>
              <a:cs typeface="B Nazanin" pitchFamily="2" charset="-78"/>
            </a:endParaRPr>
          </a:p>
        </p:txBody>
      </p:sp>
    </p:spTree>
    <p:extLst>
      <p:ext uri="{BB962C8B-B14F-4D97-AF65-F5344CB8AC3E}">
        <p14:creationId xmlns:p14="http://schemas.microsoft.com/office/powerpoint/2010/main" val="8928847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0" y="0"/>
          <a:ext cx="9144000" cy="68579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623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324544" y="404664"/>
          <a:ext cx="9011344" cy="60486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699412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562074"/>
          </a:xfrm>
        </p:spPr>
        <p:txBody>
          <a:bodyPr>
            <a:normAutofit/>
          </a:bodyPr>
          <a:lstStyle/>
          <a:p>
            <a:r>
              <a:rPr lang="fa-IR" sz="2000" b="1" dirty="0">
                <a:solidFill>
                  <a:srgbClr val="0070C0"/>
                </a:solidFill>
                <a:cs typeface="B Nazanin" pitchFamily="2" charset="-78"/>
              </a:rPr>
              <a:t>درصد مرگ كودكان 59-1 ماهه فوت شده </a:t>
            </a:r>
            <a:r>
              <a:rPr lang="fa-IR" sz="2000" b="1" dirty="0" smtClean="0">
                <a:solidFill>
                  <a:srgbClr val="0070C0"/>
                </a:solidFill>
                <a:cs typeface="B Nazanin" pitchFamily="2" charset="-78"/>
              </a:rPr>
              <a:t>بر </a:t>
            </a:r>
            <a:r>
              <a:rPr lang="fa-IR" sz="2000" b="1" dirty="0">
                <a:solidFill>
                  <a:srgbClr val="0070C0"/>
                </a:solidFill>
                <a:cs typeface="B Nazanin" pitchFamily="2" charset="-78"/>
              </a:rPr>
              <a:t>حسب </a:t>
            </a:r>
            <a:r>
              <a:rPr lang="fa-IR" sz="2000" b="1" dirty="0" smtClean="0">
                <a:solidFill>
                  <a:srgbClr val="0070C0"/>
                </a:solidFill>
                <a:cs typeface="B Nazanin" pitchFamily="2" charset="-78"/>
              </a:rPr>
              <a:t>گروه‌های </a:t>
            </a:r>
            <a:r>
              <a:rPr lang="fa-IR" sz="2000" b="1" dirty="0">
                <a:solidFill>
                  <a:srgbClr val="0070C0"/>
                </a:solidFill>
                <a:cs typeface="B Nazanin" pitchFamily="2" charset="-78"/>
              </a:rPr>
              <a:t>سني </a:t>
            </a:r>
            <a:r>
              <a:rPr lang="fa-IR" sz="2000" b="1" dirty="0" smtClean="0">
                <a:solidFill>
                  <a:srgbClr val="0070C0"/>
                </a:solidFill>
                <a:cs typeface="B Nazanin" pitchFamily="2" charset="-78"/>
              </a:rPr>
              <a:t>از سال 90 تا 92</a:t>
            </a:r>
            <a:endParaRPr lang="en-US" sz="3200" dirty="0"/>
          </a:p>
        </p:txBody>
      </p:sp>
      <p:graphicFrame>
        <p:nvGraphicFramePr>
          <p:cNvPr id="6" name="Content Placeholder 5"/>
          <p:cNvGraphicFramePr>
            <a:graphicFrameLocks noGrp="1"/>
          </p:cNvGraphicFramePr>
          <p:nvPr>
            <p:ph idx="1"/>
            <p:extLst/>
          </p:nvPr>
        </p:nvGraphicFramePr>
        <p:xfrm>
          <a:off x="457200" y="836712"/>
          <a:ext cx="8229600" cy="59046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37675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6632"/>
            <a:ext cx="7787208" cy="562074"/>
          </a:xfrm>
        </p:spPr>
        <p:style>
          <a:lnRef idx="2">
            <a:schemeClr val="accent2"/>
          </a:lnRef>
          <a:fillRef idx="1">
            <a:schemeClr val="lt1"/>
          </a:fillRef>
          <a:effectRef idx="0">
            <a:schemeClr val="accent2"/>
          </a:effectRef>
          <a:fontRef idx="minor">
            <a:schemeClr val="dk1"/>
          </a:fontRef>
        </p:style>
        <p:txBody>
          <a:bodyPr>
            <a:normAutofit/>
          </a:bodyPr>
          <a:lstStyle/>
          <a:p>
            <a:pPr lvl="0">
              <a:defRPr/>
            </a:pPr>
            <a:r>
              <a:rPr lang="fa-IR" sz="2800" b="1" kern="0" dirty="0">
                <a:solidFill>
                  <a:srgbClr val="0070C0"/>
                </a:solidFill>
                <a:cs typeface="B Nazanin" pitchFamily="2" charset="-78"/>
              </a:rPr>
              <a:t>مقایسه درصد مرگ  </a:t>
            </a:r>
            <a:r>
              <a:rPr lang="fa-IR" sz="2800" b="1" kern="0" dirty="0" smtClean="0">
                <a:solidFill>
                  <a:srgbClr val="0070C0"/>
                </a:solidFill>
                <a:cs typeface="B Nazanin" pitchFamily="2" charset="-78"/>
              </a:rPr>
              <a:t>کودکان</a:t>
            </a:r>
            <a:r>
              <a:rPr lang="fa-IR" sz="2800" b="1" kern="0" dirty="0">
                <a:solidFill>
                  <a:srgbClr val="0070C0"/>
                </a:solidFill>
                <a:cs typeface="B Nazanin" pitchFamily="2" charset="-78"/>
              </a:rPr>
              <a:t> </a:t>
            </a:r>
            <a:r>
              <a:rPr lang="fa-IR" sz="2800" b="1" kern="0" dirty="0" smtClean="0">
                <a:solidFill>
                  <a:srgbClr val="0070C0"/>
                </a:solidFill>
                <a:cs typeface="B Nazanin" pitchFamily="2" charset="-78"/>
              </a:rPr>
              <a:t>ا </a:t>
            </a:r>
            <a:r>
              <a:rPr lang="fa-IR" sz="2800" b="1" kern="0" dirty="0">
                <a:solidFill>
                  <a:srgbClr val="0070C0"/>
                </a:solidFill>
                <a:cs typeface="B Nazanin" pitchFamily="2" charset="-78"/>
              </a:rPr>
              <a:t>تا 59 ماهه برحسب علت</a:t>
            </a:r>
            <a:endParaRPr lang="fa-IR" sz="2800" b="1" dirty="0">
              <a:solidFill>
                <a:srgbClr val="0070C0"/>
              </a:solidFill>
              <a:cs typeface="B Nazanin" pitchFamily="2" charset="-78"/>
            </a:endParaRPr>
          </a:p>
        </p:txBody>
      </p:sp>
      <p:graphicFrame>
        <p:nvGraphicFramePr>
          <p:cNvPr id="4" name="Content Placeholder 3"/>
          <p:cNvGraphicFramePr>
            <a:graphicFrameLocks noGrp="1"/>
          </p:cNvGraphicFramePr>
          <p:nvPr>
            <p:ph idx="1"/>
            <p:extLst/>
          </p:nvPr>
        </p:nvGraphicFramePr>
        <p:xfrm>
          <a:off x="539552" y="678706"/>
          <a:ext cx="8352928" cy="5846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13921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edge">
                                      <p:cBhvr>
                                        <p:cTn id="7" dur="10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edge">
                                      <p:cBhvr>
                                        <p:cTn id="12" dur="10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edge">
                                      <p:cBhvr>
                                        <p:cTn id="17" dur="10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4">
                                            <p:graphicEl>
                                              <a:chart seriesIdx="2" categoryIdx="-4" bldStep="series"/>
                                            </p:graphicEl>
                                          </p:spTgt>
                                        </p:tgtEl>
                                        <p:attrNameLst>
                                          <p:attrName>style.visibility</p:attrName>
                                        </p:attrNameLst>
                                      </p:cBhvr>
                                      <p:to>
                                        <p:strVal val="visible"/>
                                      </p:to>
                                    </p:set>
                                    <p:animEffect transition="in" filter="wedge">
                                      <p:cBhvr>
                                        <p:cTn id="22" dur="1000"/>
                                        <p:tgtEl>
                                          <p:spTgt spid="4">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4">
                                            <p:graphicEl>
                                              <a:chart seriesIdx="3" categoryIdx="-4" bldStep="series"/>
                                            </p:graphicEl>
                                          </p:spTgt>
                                        </p:tgtEl>
                                        <p:attrNameLst>
                                          <p:attrName>style.visibility</p:attrName>
                                        </p:attrNameLst>
                                      </p:cBhvr>
                                      <p:to>
                                        <p:strVal val="visible"/>
                                      </p:to>
                                    </p:set>
                                    <p:animEffect transition="in" filter="wedge">
                                      <p:cBhvr>
                                        <p:cTn id="27" dur="1000"/>
                                        <p:tgtEl>
                                          <p:spTgt spid="4">
                                            <p:graphicEl>
                                              <a:chart seriesIdx="3"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144233" y="404664"/>
          <a:ext cx="9289032" cy="59766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07045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90066"/>
          </a:xfrm>
        </p:spPr>
        <p:txBody>
          <a:bodyPr>
            <a:noAutofit/>
          </a:bodyPr>
          <a:lstStyle/>
          <a:p>
            <a:r>
              <a:rPr lang="fa-IR" sz="2800" dirty="0" smtClean="0">
                <a:solidFill>
                  <a:srgbClr val="FF0000"/>
                </a:solidFill>
                <a:cs typeface="B Zar" panose="00000400000000000000" pitchFamily="2" charset="-78"/>
              </a:rPr>
              <a:t>درصد مرگ کودکان 59-1 ماهه بر حسب محل فوت از سال 87 تا 92</a:t>
            </a:r>
            <a:endParaRPr lang="en-US" sz="2800" dirty="0">
              <a:solidFill>
                <a:srgbClr val="FF0000"/>
              </a:solidFill>
              <a:cs typeface="B Zar" panose="00000400000000000000" pitchFamily="2" charset="-78"/>
            </a:endParaRPr>
          </a:p>
        </p:txBody>
      </p:sp>
      <p:graphicFrame>
        <p:nvGraphicFramePr>
          <p:cNvPr id="4" name="Content Placeholder 3"/>
          <p:cNvGraphicFramePr>
            <a:graphicFrameLocks noGrp="1"/>
          </p:cNvGraphicFramePr>
          <p:nvPr>
            <p:ph idx="1"/>
            <p:extLst/>
          </p:nvPr>
        </p:nvGraphicFramePr>
        <p:xfrm>
          <a:off x="0" y="678706"/>
          <a:ext cx="9144000" cy="6062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250738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296144"/>
          </a:xfrm>
        </p:spPr>
        <p:txBody>
          <a:bodyPr>
            <a:normAutofit/>
          </a:bodyPr>
          <a:lstStyle/>
          <a:p>
            <a:pPr lvl="0"/>
            <a:r>
              <a:rPr lang="fa-IR" sz="3600" kern="0" dirty="0">
                <a:solidFill>
                  <a:srgbClr val="0070C0"/>
                </a:solidFill>
                <a:cs typeface="B Nazanin" pitchFamily="2" charset="-78"/>
              </a:rPr>
              <a:t>درصدكودكان 59-1 ماهه فوت شده بر حسب </a:t>
            </a:r>
            <a:r>
              <a:rPr lang="fa-IR" sz="3600" kern="0" dirty="0" smtClean="0">
                <a:solidFill>
                  <a:srgbClr val="0070C0"/>
                </a:solidFill>
                <a:cs typeface="B Nazanin" pitchFamily="2" charset="-78"/>
              </a:rPr>
              <a:t>جنس از سال 87 تا 92 </a:t>
            </a:r>
            <a:endParaRPr lang="en-US" sz="3600" dirty="0"/>
          </a:p>
        </p:txBody>
      </p:sp>
      <p:graphicFrame>
        <p:nvGraphicFramePr>
          <p:cNvPr id="4" name="Content Placeholder 3"/>
          <p:cNvGraphicFramePr>
            <a:graphicFrameLocks noGrp="1"/>
          </p:cNvGraphicFramePr>
          <p:nvPr>
            <p:ph idx="1"/>
            <p:extLst/>
          </p:nvPr>
        </p:nvGraphicFramePr>
        <p:xfrm>
          <a:off x="457200" y="1268760"/>
          <a:ext cx="8229600" cy="48574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4339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16632"/>
            <a:ext cx="8229600" cy="864096"/>
          </a:xfrm>
        </p:spPr>
        <p:txBody>
          <a:bodyPr>
            <a:normAutofit/>
          </a:bodyPr>
          <a:lstStyle/>
          <a:p>
            <a:pPr algn="r"/>
            <a:r>
              <a:rPr lang="fa-IR" altLang="en-US" dirty="0" smtClean="0"/>
              <a:t> </a:t>
            </a:r>
            <a:r>
              <a:rPr lang="fa-IR" altLang="en-US" sz="4000" dirty="0" smtClean="0">
                <a:solidFill>
                  <a:srgbClr val="C00000"/>
                </a:solidFill>
                <a:cs typeface="B Titr" panose="00000700000000000000" pitchFamily="2" charset="-78"/>
              </a:rPr>
              <a:t> </a:t>
            </a:r>
            <a:r>
              <a:rPr lang="fa-IR" altLang="en-US" sz="4000" dirty="0" smtClean="0"/>
              <a:t> </a:t>
            </a:r>
            <a:r>
              <a:rPr lang="fa-IR" altLang="en-US" sz="3600" dirty="0" err="1" smtClean="0">
                <a:solidFill>
                  <a:srgbClr val="C00000"/>
                </a:solidFill>
                <a:cs typeface="B Titr" panose="00000700000000000000" pitchFamily="2" charset="-78"/>
              </a:rPr>
              <a:t>آسيب</a:t>
            </a:r>
            <a:r>
              <a:rPr lang="fa-IR" altLang="en-US" sz="3600" dirty="0" smtClean="0">
                <a:solidFill>
                  <a:srgbClr val="C00000"/>
                </a:solidFill>
                <a:cs typeface="B Titr" panose="00000700000000000000" pitchFamily="2" charset="-78"/>
              </a:rPr>
              <a:t> های كودكان </a:t>
            </a:r>
            <a:r>
              <a:rPr lang="fa-IR" altLang="en-US" sz="3600" dirty="0" err="1" smtClean="0">
                <a:solidFill>
                  <a:srgbClr val="C00000"/>
                </a:solidFill>
                <a:cs typeface="B Titr" panose="00000700000000000000" pitchFamily="2" charset="-78"/>
              </a:rPr>
              <a:t>يك</a:t>
            </a:r>
            <a:r>
              <a:rPr lang="fa-IR" altLang="en-US" sz="3600" dirty="0" smtClean="0">
                <a:solidFill>
                  <a:srgbClr val="C00000"/>
                </a:solidFill>
                <a:cs typeface="B Titr" panose="00000700000000000000" pitchFamily="2" charset="-78"/>
              </a:rPr>
              <a:t> </a:t>
            </a:r>
            <a:r>
              <a:rPr lang="fa-IR" altLang="en-US" sz="3600" dirty="0" err="1" smtClean="0">
                <a:solidFill>
                  <a:srgbClr val="C00000"/>
                </a:solidFill>
                <a:cs typeface="B Titr" panose="00000700000000000000" pitchFamily="2" charset="-78"/>
              </a:rPr>
              <a:t>اولويت</a:t>
            </a:r>
            <a:r>
              <a:rPr lang="fa-IR" altLang="en-US" sz="3600" dirty="0" smtClean="0">
                <a:solidFill>
                  <a:srgbClr val="C00000"/>
                </a:solidFill>
                <a:cs typeface="B Titr" panose="00000700000000000000" pitchFamily="2" charset="-78"/>
              </a:rPr>
              <a:t> </a:t>
            </a:r>
            <a:r>
              <a:rPr lang="fa-IR" altLang="en-US" sz="3600" dirty="0" err="1" smtClean="0">
                <a:solidFill>
                  <a:srgbClr val="C00000"/>
                </a:solidFill>
                <a:cs typeface="B Titr" panose="00000700000000000000" pitchFamily="2" charset="-78"/>
              </a:rPr>
              <a:t>بهداشتي</a:t>
            </a:r>
            <a:r>
              <a:rPr lang="fa-IR" altLang="en-US" sz="3600" dirty="0" smtClean="0">
                <a:solidFill>
                  <a:srgbClr val="C00000"/>
                </a:solidFill>
                <a:cs typeface="B Titr" panose="00000700000000000000" pitchFamily="2" charset="-78"/>
              </a:rPr>
              <a:t>  </a:t>
            </a:r>
            <a:endParaRPr lang="en-US" altLang="en-US" sz="3600" dirty="0" smtClean="0">
              <a:solidFill>
                <a:srgbClr val="C00000"/>
              </a:solidFill>
              <a:cs typeface="B Titr" panose="00000700000000000000" pitchFamily="2" charset="-78"/>
            </a:endParaRPr>
          </a:p>
        </p:txBody>
      </p:sp>
      <p:sp>
        <p:nvSpPr>
          <p:cNvPr id="13315" name="Content Placeholder 2"/>
          <p:cNvSpPr>
            <a:spLocks noGrp="1"/>
          </p:cNvSpPr>
          <p:nvPr>
            <p:ph idx="1"/>
          </p:nvPr>
        </p:nvSpPr>
        <p:spPr>
          <a:xfrm>
            <a:off x="457200" y="1273448"/>
            <a:ext cx="8229600" cy="5395912"/>
          </a:xfrm>
        </p:spPr>
        <p:txBody>
          <a:bodyPr/>
          <a:lstStyle/>
          <a:p>
            <a:pPr algn="justLow">
              <a:defRPr/>
            </a:pPr>
            <a:r>
              <a:rPr lang="fa-IR" sz="2300" b="1" dirty="0" smtClean="0">
                <a:solidFill>
                  <a:srgbClr val="FF0000"/>
                </a:solidFill>
                <a:cs typeface="B Lotus" pitchFamily="2" charset="-78"/>
              </a:rPr>
              <a:t>در سطح جهان، آسیب های غیرعمدی و خشونت از اصلي‌ترين علل مرگ و مير كودكان است و سالانه قریب 950 هزار مورد مرگ و میر افراد زير 18 سال را درپی دارد </a:t>
            </a:r>
            <a:r>
              <a:rPr lang="fa-IR" sz="2300" b="1" dirty="0" smtClean="0">
                <a:cs typeface="B Lotus" pitchFamily="2" charset="-78"/>
              </a:rPr>
              <a:t>که در این میان </a:t>
            </a:r>
            <a:r>
              <a:rPr lang="fa-IR" sz="2300" b="1" dirty="0" smtClean="0">
                <a:solidFill>
                  <a:srgbClr val="FF0000"/>
                </a:solidFill>
                <a:cs typeface="B Lotus" pitchFamily="2" charset="-78"/>
              </a:rPr>
              <a:t>آسيب هاي غيرعمدي عامل90 درصد اين مرگ هاست. </a:t>
            </a:r>
            <a:r>
              <a:rPr lang="fa-IR" sz="2300" b="1" dirty="0" smtClean="0">
                <a:cs typeface="B Lotus" pitchFamily="2" charset="-78"/>
              </a:rPr>
              <a:t>بیشترین موارد مرگ ناشی از آسیب در بین كودكان 10 تا 19 ساله دیده می شود</a:t>
            </a:r>
            <a:r>
              <a:rPr lang="fa-IR" sz="2300" b="1" dirty="0" smtClean="0">
                <a:solidFill>
                  <a:srgbClr val="FF0000"/>
                </a:solidFill>
                <a:cs typeface="B Lotus" pitchFamily="2" charset="-78"/>
              </a:rPr>
              <a:t>. </a:t>
            </a:r>
            <a:endParaRPr lang="en-US" sz="2300" b="1" dirty="0" smtClean="0">
              <a:solidFill>
                <a:srgbClr val="FF0000"/>
              </a:solidFill>
              <a:cs typeface="B Lotus" pitchFamily="2" charset="-78"/>
            </a:endParaRPr>
          </a:p>
          <a:p>
            <a:pPr algn="justLow">
              <a:defRPr/>
            </a:pPr>
            <a:r>
              <a:rPr lang="fa-IR" sz="2300" b="1" dirty="0" smtClean="0">
                <a:solidFill>
                  <a:schemeClr val="accent4">
                    <a:lumMod val="75000"/>
                  </a:schemeClr>
                </a:solidFill>
                <a:cs typeface="B Lotus" pitchFamily="2" charset="-78"/>
              </a:rPr>
              <a:t>حوادث ترافیکی </a:t>
            </a:r>
            <a:r>
              <a:rPr lang="fa-IR" sz="2300" b="1" dirty="0" smtClean="0">
                <a:solidFill>
                  <a:srgbClr val="FF0000"/>
                </a:solidFill>
                <a:cs typeface="B Lotus" pitchFamily="2" charset="-78"/>
              </a:rPr>
              <a:t>در گروه سني 15 تا 19 سال، اولين عامل مرگ بوده و در گروه سنی 10 تا 14 سال در رديف دوم قرار مي‌گيرد. </a:t>
            </a:r>
            <a:endParaRPr lang="en-US" sz="2300" b="1" dirty="0" smtClean="0">
              <a:cs typeface="B Lotus" pitchFamily="2" charset="-78"/>
            </a:endParaRPr>
          </a:p>
          <a:p>
            <a:pPr algn="justLow">
              <a:defRPr/>
            </a:pPr>
            <a:r>
              <a:rPr lang="fa-IR" sz="2300" b="1" dirty="0" smtClean="0">
                <a:cs typeface="B Lotus" pitchFamily="2" charset="-78"/>
              </a:rPr>
              <a:t>علاوه بر مرگ و میر،ده‌ها ميليون كودك به دنبال برخي از آسيب ها، به مراقبت‌هاي بيمارستاني نیاز پيدا مي‌كنند. اغلب اين كودكان با مجموعه ای از ناتواني‌ها و عوارض طولاني‌مدت از مرگ می گریزند. </a:t>
            </a:r>
            <a:endParaRPr lang="en-US" sz="2300" b="1" dirty="0" smtClean="0">
              <a:cs typeface="B Lotus" pitchFamily="2" charset="-78"/>
            </a:endParaRPr>
          </a:p>
          <a:p>
            <a:pPr algn="justLow">
              <a:defRPr/>
            </a:pPr>
            <a:r>
              <a:rPr lang="fa-IR" sz="2300" b="1" dirty="0" smtClean="0">
                <a:cs typeface="B Lotus" pitchFamily="2" charset="-78"/>
              </a:rPr>
              <a:t>در فهرست حوادث با ضايعات و محدوديت‌هاي هميشگي براي كودكان زير 14 سال، حوادث ترافیکی و سقوط در بين 15 عامل اول قرار گرفته‌اند</a:t>
            </a:r>
            <a:endParaRPr lang="en-US" sz="2300" b="1" dirty="0" smtClean="0">
              <a:cs typeface="B Lotus" pitchFamily="2" charset="-78"/>
            </a:endParaRPr>
          </a:p>
          <a:p>
            <a:pPr algn="justLow">
              <a:defRPr/>
            </a:pPr>
            <a:r>
              <a:rPr lang="fa-IR" sz="2300" b="1" dirty="0" smtClean="0">
                <a:cs typeface="B Lotus" pitchFamily="2" charset="-78"/>
              </a:rPr>
              <a:t>. </a:t>
            </a:r>
            <a:r>
              <a:rPr lang="fa-IR" sz="2300" b="1" dirty="0" smtClean="0">
                <a:solidFill>
                  <a:srgbClr val="FF0000"/>
                </a:solidFill>
                <a:cs typeface="B Lotus" pitchFamily="2" charset="-78"/>
              </a:rPr>
              <a:t>در کل بیش از 95 درصد آسيب هاي غیرعمدی منجر به مرگ کودکان در کشورهای با درآمد پایین و متوسط اتفاق می‏‏‏افتد</a:t>
            </a:r>
            <a:r>
              <a:rPr lang="fa-IR" sz="2300" b="1" dirty="0" smtClean="0">
                <a:cs typeface="B Lotus" pitchFamily="2" charset="-78"/>
              </a:rPr>
              <a:t>. </a:t>
            </a:r>
            <a:endParaRPr lang="en-US" sz="2300" b="1" dirty="0" smtClean="0">
              <a:cs typeface="B Lotus" pitchFamily="2" charset="-78"/>
            </a:endParaRPr>
          </a:p>
          <a:p>
            <a:pPr algn="justLow">
              <a:buFont typeface="Wingdings 2" panose="05020102010507070707" pitchFamily="18" charset="2"/>
              <a:buNone/>
              <a:defRPr/>
            </a:pPr>
            <a:endParaRPr lang="en-US" sz="1600" b="1" dirty="0" smtClean="0">
              <a:cs typeface="B Lotus" pitchFamily="2" charset="-78"/>
            </a:endParaRPr>
          </a:p>
          <a:p>
            <a:pPr>
              <a:buFont typeface="Wingdings 2" panose="05020102010507070707" pitchFamily="18" charset="2"/>
              <a:buNone/>
              <a:defRPr/>
            </a:pPr>
            <a:endParaRPr lang="en-US" dirty="0" smtClean="0">
              <a:cs typeface="Majalla UI"/>
            </a:endParaRPr>
          </a:p>
        </p:txBody>
      </p:sp>
    </p:spTree>
    <p:extLst>
      <p:ext uri="{BB962C8B-B14F-4D97-AF65-F5344CB8AC3E}">
        <p14:creationId xmlns:p14="http://schemas.microsoft.com/office/powerpoint/2010/main" val="29745544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144"/>
            <a:ext cx="8229600" cy="1143000"/>
          </a:xfrm>
        </p:spPr>
        <p:style>
          <a:lnRef idx="2">
            <a:schemeClr val="accent1"/>
          </a:lnRef>
          <a:fillRef idx="1">
            <a:schemeClr val="lt1"/>
          </a:fillRef>
          <a:effectRef idx="0">
            <a:schemeClr val="accent1"/>
          </a:effectRef>
          <a:fontRef idx="minor">
            <a:schemeClr val="dk1"/>
          </a:fontRef>
        </p:style>
        <p:txBody>
          <a:bodyPr>
            <a:noAutofit/>
          </a:bodyPr>
          <a:lstStyle/>
          <a:p>
            <a:r>
              <a:rPr kumimoji="0" lang="fa-IR" sz="2800" i="0" u="none" strike="noStrike" kern="0" cap="none" spc="0" normalizeH="0" baseline="0" noProof="0" dirty="0" smtClean="0">
                <a:ln>
                  <a:noFill/>
                </a:ln>
                <a:solidFill>
                  <a:srgbClr val="0070C0"/>
                </a:solidFill>
                <a:effectLst/>
                <a:uLnTx/>
                <a:uFillTx/>
                <a:cs typeface="B Nazanin" pitchFamily="2" charset="-78"/>
              </a:rPr>
              <a:t>مقایسه درصد توزیع علل مرگ برحسب حوادث وسوانح غیرعمدی دركودكان</a:t>
            </a:r>
            <a:r>
              <a:rPr kumimoji="0" lang="fa-IR" sz="2800" i="0" u="none" strike="noStrike" kern="0" cap="none" spc="0" normalizeH="0" noProof="0" dirty="0" smtClean="0">
                <a:ln>
                  <a:noFill/>
                </a:ln>
                <a:solidFill>
                  <a:srgbClr val="0070C0"/>
                </a:solidFill>
                <a:effectLst/>
                <a:uLnTx/>
                <a:uFillTx/>
                <a:cs typeface="B Nazanin" pitchFamily="2" charset="-78"/>
              </a:rPr>
              <a:t> </a:t>
            </a:r>
            <a:r>
              <a:rPr kumimoji="0" lang="fa-IR" sz="2800" i="0" u="none" strike="noStrike" kern="0" cap="none" spc="0" normalizeH="0" baseline="0" noProof="0" dirty="0" smtClean="0">
                <a:ln>
                  <a:noFill/>
                </a:ln>
                <a:solidFill>
                  <a:srgbClr val="0070C0"/>
                </a:solidFill>
                <a:effectLst/>
                <a:uLnTx/>
                <a:uFillTx/>
                <a:cs typeface="B Nazanin" pitchFamily="2" charset="-78"/>
              </a:rPr>
              <a:t>ا تا 59 ماهه کشور در  سال‌هاي  89-86</a:t>
            </a:r>
            <a:endParaRPr lang="fa-IR" sz="2800" dirty="0">
              <a:solidFill>
                <a:srgbClr val="0070C0"/>
              </a:solidFill>
              <a:cs typeface="B Nazanin" pitchFamily="2" charset="-78"/>
            </a:endParaRPr>
          </a:p>
        </p:txBody>
      </p:sp>
      <p:graphicFrame>
        <p:nvGraphicFramePr>
          <p:cNvPr id="4" name="Content Placeholder 3"/>
          <p:cNvGraphicFramePr>
            <a:graphicFrameLocks noGrp="1"/>
          </p:cNvGraphicFramePr>
          <p:nvPr>
            <p:ph idx="1"/>
          </p:nvPr>
        </p:nvGraphicFramePr>
        <p:xfrm>
          <a:off x="323528" y="1524000"/>
          <a:ext cx="8568952" cy="50013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696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edge">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graphicEl>
                                              <a:chart seriesIdx="0" categoryIdx="0" bldStep="ptInSeries"/>
                                            </p:graphicEl>
                                          </p:spTgt>
                                        </p:tgtEl>
                                        <p:attrNameLst>
                                          <p:attrName>style.visibility</p:attrName>
                                        </p:attrNameLst>
                                      </p:cBhvr>
                                      <p:to>
                                        <p:strVal val="visible"/>
                                      </p:to>
                                    </p:set>
                                    <p:animEffect transition="in" filter="wedge">
                                      <p:cBhvr>
                                        <p:cTn id="12" dur="500"/>
                                        <p:tgtEl>
                                          <p:spTgt spid="4">
                                            <p:graphicEl>
                                              <a:chart seriesIdx="0" categoryIdx="0" bldStep="ptIn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4">
                                            <p:graphicEl>
                                              <a:chart seriesIdx="0" categoryIdx="1" bldStep="ptInSeries"/>
                                            </p:graphicEl>
                                          </p:spTgt>
                                        </p:tgtEl>
                                        <p:attrNameLst>
                                          <p:attrName>style.visibility</p:attrName>
                                        </p:attrNameLst>
                                      </p:cBhvr>
                                      <p:to>
                                        <p:strVal val="visible"/>
                                      </p:to>
                                    </p:set>
                                    <p:animEffect transition="in" filter="wedge">
                                      <p:cBhvr>
                                        <p:cTn id="17" dur="500"/>
                                        <p:tgtEl>
                                          <p:spTgt spid="4">
                                            <p:graphicEl>
                                              <a:chart seriesIdx="0" categoryIdx="1" bldStep="ptIn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4">
                                            <p:graphicEl>
                                              <a:chart seriesIdx="0" categoryIdx="2" bldStep="ptInSeries"/>
                                            </p:graphicEl>
                                          </p:spTgt>
                                        </p:tgtEl>
                                        <p:attrNameLst>
                                          <p:attrName>style.visibility</p:attrName>
                                        </p:attrNameLst>
                                      </p:cBhvr>
                                      <p:to>
                                        <p:strVal val="visible"/>
                                      </p:to>
                                    </p:set>
                                    <p:animEffect transition="in" filter="wedge">
                                      <p:cBhvr>
                                        <p:cTn id="22" dur="500"/>
                                        <p:tgtEl>
                                          <p:spTgt spid="4">
                                            <p:graphicEl>
                                              <a:chart seriesIdx="0" categoryIdx="2" bldStep="ptIn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4">
                                            <p:graphicEl>
                                              <a:chart seriesIdx="0" categoryIdx="3" bldStep="ptInSeries"/>
                                            </p:graphicEl>
                                          </p:spTgt>
                                        </p:tgtEl>
                                        <p:attrNameLst>
                                          <p:attrName>style.visibility</p:attrName>
                                        </p:attrNameLst>
                                      </p:cBhvr>
                                      <p:to>
                                        <p:strVal val="visible"/>
                                      </p:to>
                                    </p:set>
                                    <p:animEffect transition="in" filter="wedge">
                                      <p:cBhvr>
                                        <p:cTn id="27" dur="500"/>
                                        <p:tgtEl>
                                          <p:spTgt spid="4">
                                            <p:graphicEl>
                                              <a:chart seriesIdx="0" categoryIdx="3" bldStep="ptIn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4">
                                            <p:graphicEl>
                                              <a:chart seriesIdx="0" categoryIdx="4" bldStep="ptInSeries"/>
                                            </p:graphicEl>
                                          </p:spTgt>
                                        </p:tgtEl>
                                        <p:attrNameLst>
                                          <p:attrName>style.visibility</p:attrName>
                                        </p:attrNameLst>
                                      </p:cBhvr>
                                      <p:to>
                                        <p:strVal val="visible"/>
                                      </p:to>
                                    </p:set>
                                    <p:animEffect transition="in" filter="wedge">
                                      <p:cBhvr>
                                        <p:cTn id="32" dur="500"/>
                                        <p:tgtEl>
                                          <p:spTgt spid="4">
                                            <p:graphicEl>
                                              <a:chart seriesIdx="0" categoryIdx="4" bldStep="ptInSeries"/>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0" presetClass="entr" presetSubtype="0" fill="hold" grpId="0" nodeType="clickEffect">
                                  <p:stCondLst>
                                    <p:cond delay="0"/>
                                  </p:stCondLst>
                                  <p:childTnLst>
                                    <p:set>
                                      <p:cBhvr>
                                        <p:cTn id="36" dur="1" fill="hold">
                                          <p:stCondLst>
                                            <p:cond delay="0"/>
                                          </p:stCondLst>
                                        </p:cTn>
                                        <p:tgtEl>
                                          <p:spTgt spid="4">
                                            <p:graphicEl>
                                              <a:chart seriesIdx="0" categoryIdx="5" bldStep="ptInSeries"/>
                                            </p:graphicEl>
                                          </p:spTgt>
                                        </p:tgtEl>
                                        <p:attrNameLst>
                                          <p:attrName>style.visibility</p:attrName>
                                        </p:attrNameLst>
                                      </p:cBhvr>
                                      <p:to>
                                        <p:strVal val="visible"/>
                                      </p:to>
                                    </p:set>
                                    <p:animEffect transition="in" filter="wedge">
                                      <p:cBhvr>
                                        <p:cTn id="37" dur="500"/>
                                        <p:tgtEl>
                                          <p:spTgt spid="4">
                                            <p:graphicEl>
                                              <a:chart seriesIdx="0" categoryIdx="5" bldStep="ptInSeries"/>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0" presetClass="entr" presetSubtype="0" fill="hold" grpId="0" nodeType="clickEffect">
                                  <p:stCondLst>
                                    <p:cond delay="0"/>
                                  </p:stCondLst>
                                  <p:childTnLst>
                                    <p:set>
                                      <p:cBhvr>
                                        <p:cTn id="41" dur="1" fill="hold">
                                          <p:stCondLst>
                                            <p:cond delay="0"/>
                                          </p:stCondLst>
                                        </p:cTn>
                                        <p:tgtEl>
                                          <p:spTgt spid="4">
                                            <p:graphicEl>
                                              <a:chart seriesIdx="0" categoryIdx="6" bldStep="ptInSeries"/>
                                            </p:graphicEl>
                                          </p:spTgt>
                                        </p:tgtEl>
                                        <p:attrNameLst>
                                          <p:attrName>style.visibility</p:attrName>
                                        </p:attrNameLst>
                                      </p:cBhvr>
                                      <p:to>
                                        <p:strVal val="visible"/>
                                      </p:to>
                                    </p:set>
                                    <p:animEffect transition="in" filter="wedge">
                                      <p:cBhvr>
                                        <p:cTn id="42" dur="500"/>
                                        <p:tgtEl>
                                          <p:spTgt spid="4">
                                            <p:graphicEl>
                                              <a:chart seriesIdx="0" categoryIdx="6" bldStep="ptInSeries"/>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20" presetClass="entr" presetSubtype="0" fill="hold" grpId="0" nodeType="clickEffect">
                                  <p:stCondLst>
                                    <p:cond delay="0"/>
                                  </p:stCondLst>
                                  <p:childTnLst>
                                    <p:set>
                                      <p:cBhvr>
                                        <p:cTn id="46" dur="1" fill="hold">
                                          <p:stCondLst>
                                            <p:cond delay="0"/>
                                          </p:stCondLst>
                                        </p:cTn>
                                        <p:tgtEl>
                                          <p:spTgt spid="4">
                                            <p:graphicEl>
                                              <a:chart seriesIdx="0" categoryIdx="7" bldStep="ptInSeries"/>
                                            </p:graphicEl>
                                          </p:spTgt>
                                        </p:tgtEl>
                                        <p:attrNameLst>
                                          <p:attrName>style.visibility</p:attrName>
                                        </p:attrNameLst>
                                      </p:cBhvr>
                                      <p:to>
                                        <p:strVal val="visible"/>
                                      </p:to>
                                    </p:set>
                                    <p:animEffect transition="in" filter="wedge">
                                      <p:cBhvr>
                                        <p:cTn id="47" dur="500"/>
                                        <p:tgtEl>
                                          <p:spTgt spid="4">
                                            <p:graphicEl>
                                              <a:chart seriesIdx="0" categoryIdx="7" bldStep="ptInSeries"/>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0" presetClass="entr" presetSubtype="0" fill="hold" grpId="0" nodeType="clickEffect">
                                  <p:stCondLst>
                                    <p:cond delay="0"/>
                                  </p:stCondLst>
                                  <p:childTnLst>
                                    <p:set>
                                      <p:cBhvr>
                                        <p:cTn id="51" dur="1" fill="hold">
                                          <p:stCondLst>
                                            <p:cond delay="0"/>
                                          </p:stCondLst>
                                        </p:cTn>
                                        <p:tgtEl>
                                          <p:spTgt spid="4">
                                            <p:graphicEl>
                                              <a:chart seriesIdx="0" categoryIdx="8" bldStep="ptInSeries"/>
                                            </p:graphicEl>
                                          </p:spTgt>
                                        </p:tgtEl>
                                        <p:attrNameLst>
                                          <p:attrName>style.visibility</p:attrName>
                                        </p:attrNameLst>
                                      </p:cBhvr>
                                      <p:to>
                                        <p:strVal val="visible"/>
                                      </p:to>
                                    </p:set>
                                    <p:animEffect transition="in" filter="wedge">
                                      <p:cBhvr>
                                        <p:cTn id="52" dur="500"/>
                                        <p:tgtEl>
                                          <p:spTgt spid="4">
                                            <p:graphicEl>
                                              <a:chart seriesIdx="0" categoryIdx="8" bldStep="ptInSeries"/>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20" presetClass="entr" presetSubtype="0" fill="hold" grpId="0" nodeType="clickEffect">
                                  <p:stCondLst>
                                    <p:cond delay="0"/>
                                  </p:stCondLst>
                                  <p:childTnLst>
                                    <p:set>
                                      <p:cBhvr>
                                        <p:cTn id="56" dur="1" fill="hold">
                                          <p:stCondLst>
                                            <p:cond delay="0"/>
                                          </p:stCondLst>
                                        </p:cTn>
                                        <p:tgtEl>
                                          <p:spTgt spid="4">
                                            <p:graphicEl>
                                              <a:chart seriesIdx="1" categoryIdx="0" bldStep="ptInSeries"/>
                                            </p:graphicEl>
                                          </p:spTgt>
                                        </p:tgtEl>
                                        <p:attrNameLst>
                                          <p:attrName>style.visibility</p:attrName>
                                        </p:attrNameLst>
                                      </p:cBhvr>
                                      <p:to>
                                        <p:strVal val="visible"/>
                                      </p:to>
                                    </p:set>
                                    <p:animEffect transition="in" filter="wedge">
                                      <p:cBhvr>
                                        <p:cTn id="57" dur="500"/>
                                        <p:tgtEl>
                                          <p:spTgt spid="4">
                                            <p:graphicEl>
                                              <a:chart seriesIdx="1" categoryIdx="0" bldStep="ptInSeries"/>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20" presetClass="entr" presetSubtype="0" fill="hold" grpId="0" nodeType="clickEffect">
                                  <p:stCondLst>
                                    <p:cond delay="0"/>
                                  </p:stCondLst>
                                  <p:childTnLst>
                                    <p:set>
                                      <p:cBhvr>
                                        <p:cTn id="61" dur="1" fill="hold">
                                          <p:stCondLst>
                                            <p:cond delay="0"/>
                                          </p:stCondLst>
                                        </p:cTn>
                                        <p:tgtEl>
                                          <p:spTgt spid="4">
                                            <p:graphicEl>
                                              <a:chart seriesIdx="1" categoryIdx="1" bldStep="ptInSeries"/>
                                            </p:graphicEl>
                                          </p:spTgt>
                                        </p:tgtEl>
                                        <p:attrNameLst>
                                          <p:attrName>style.visibility</p:attrName>
                                        </p:attrNameLst>
                                      </p:cBhvr>
                                      <p:to>
                                        <p:strVal val="visible"/>
                                      </p:to>
                                    </p:set>
                                    <p:animEffect transition="in" filter="wedge">
                                      <p:cBhvr>
                                        <p:cTn id="62" dur="500"/>
                                        <p:tgtEl>
                                          <p:spTgt spid="4">
                                            <p:graphicEl>
                                              <a:chart seriesIdx="1" categoryIdx="1" bldStep="ptInSeries"/>
                                            </p:graphicEl>
                                          </p:spTgt>
                                        </p:tgtEl>
                                      </p:cBhvr>
                                    </p:animEffect>
                                  </p:childTnLst>
                                </p:cTn>
                              </p:par>
                            </p:childTnLst>
                          </p:cTn>
                        </p:par>
                      </p:childTnLst>
                    </p:cTn>
                  </p:par>
                  <p:par>
                    <p:cTn id="63" fill="hold">
                      <p:stCondLst>
                        <p:cond delay="indefinite"/>
                      </p:stCondLst>
                      <p:childTnLst>
                        <p:par>
                          <p:cTn id="64" fill="hold">
                            <p:stCondLst>
                              <p:cond delay="0"/>
                            </p:stCondLst>
                            <p:childTnLst>
                              <p:par>
                                <p:cTn id="65" presetID="20" presetClass="entr" presetSubtype="0" fill="hold" grpId="0" nodeType="clickEffect">
                                  <p:stCondLst>
                                    <p:cond delay="0"/>
                                  </p:stCondLst>
                                  <p:childTnLst>
                                    <p:set>
                                      <p:cBhvr>
                                        <p:cTn id="66" dur="1" fill="hold">
                                          <p:stCondLst>
                                            <p:cond delay="0"/>
                                          </p:stCondLst>
                                        </p:cTn>
                                        <p:tgtEl>
                                          <p:spTgt spid="4">
                                            <p:graphicEl>
                                              <a:chart seriesIdx="1" categoryIdx="2" bldStep="ptInSeries"/>
                                            </p:graphicEl>
                                          </p:spTgt>
                                        </p:tgtEl>
                                        <p:attrNameLst>
                                          <p:attrName>style.visibility</p:attrName>
                                        </p:attrNameLst>
                                      </p:cBhvr>
                                      <p:to>
                                        <p:strVal val="visible"/>
                                      </p:to>
                                    </p:set>
                                    <p:animEffect transition="in" filter="wedge">
                                      <p:cBhvr>
                                        <p:cTn id="67" dur="500"/>
                                        <p:tgtEl>
                                          <p:spTgt spid="4">
                                            <p:graphicEl>
                                              <a:chart seriesIdx="1" categoryIdx="2" bldStep="ptInSeries"/>
                                            </p:graphicEl>
                                          </p:spTgt>
                                        </p:tgtEl>
                                      </p:cBhvr>
                                    </p:animEffect>
                                  </p:childTnLst>
                                </p:cTn>
                              </p:par>
                            </p:childTnLst>
                          </p:cTn>
                        </p:par>
                      </p:childTnLst>
                    </p:cTn>
                  </p:par>
                  <p:par>
                    <p:cTn id="68" fill="hold">
                      <p:stCondLst>
                        <p:cond delay="indefinite"/>
                      </p:stCondLst>
                      <p:childTnLst>
                        <p:par>
                          <p:cTn id="69" fill="hold">
                            <p:stCondLst>
                              <p:cond delay="0"/>
                            </p:stCondLst>
                            <p:childTnLst>
                              <p:par>
                                <p:cTn id="70" presetID="20" presetClass="entr" presetSubtype="0" fill="hold" grpId="0" nodeType="clickEffect">
                                  <p:stCondLst>
                                    <p:cond delay="0"/>
                                  </p:stCondLst>
                                  <p:childTnLst>
                                    <p:set>
                                      <p:cBhvr>
                                        <p:cTn id="71" dur="1" fill="hold">
                                          <p:stCondLst>
                                            <p:cond delay="0"/>
                                          </p:stCondLst>
                                        </p:cTn>
                                        <p:tgtEl>
                                          <p:spTgt spid="4">
                                            <p:graphicEl>
                                              <a:chart seriesIdx="1" categoryIdx="3" bldStep="ptInSeries"/>
                                            </p:graphicEl>
                                          </p:spTgt>
                                        </p:tgtEl>
                                        <p:attrNameLst>
                                          <p:attrName>style.visibility</p:attrName>
                                        </p:attrNameLst>
                                      </p:cBhvr>
                                      <p:to>
                                        <p:strVal val="visible"/>
                                      </p:to>
                                    </p:set>
                                    <p:animEffect transition="in" filter="wedge">
                                      <p:cBhvr>
                                        <p:cTn id="72" dur="500"/>
                                        <p:tgtEl>
                                          <p:spTgt spid="4">
                                            <p:graphicEl>
                                              <a:chart seriesIdx="1" categoryIdx="3" bldStep="ptInSeries"/>
                                            </p:graphicEl>
                                          </p:spTgt>
                                        </p:tgtEl>
                                      </p:cBhvr>
                                    </p:animEffect>
                                  </p:childTnLst>
                                </p:cTn>
                              </p:par>
                            </p:childTnLst>
                          </p:cTn>
                        </p:par>
                      </p:childTnLst>
                    </p:cTn>
                  </p:par>
                  <p:par>
                    <p:cTn id="73" fill="hold">
                      <p:stCondLst>
                        <p:cond delay="indefinite"/>
                      </p:stCondLst>
                      <p:childTnLst>
                        <p:par>
                          <p:cTn id="74" fill="hold">
                            <p:stCondLst>
                              <p:cond delay="0"/>
                            </p:stCondLst>
                            <p:childTnLst>
                              <p:par>
                                <p:cTn id="75" presetID="20" presetClass="entr" presetSubtype="0" fill="hold" grpId="0" nodeType="clickEffect">
                                  <p:stCondLst>
                                    <p:cond delay="0"/>
                                  </p:stCondLst>
                                  <p:childTnLst>
                                    <p:set>
                                      <p:cBhvr>
                                        <p:cTn id="76" dur="1" fill="hold">
                                          <p:stCondLst>
                                            <p:cond delay="0"/>
                                          </p:stCondLst>
                                        </p:cTn>
                                        <p:tgtEl>
                                          <p:spTgt spid="4">
                                            <p:graphicEl>
                                              <a:chart seriesIdx="1" categoryIdx="4" bldStep="ptInSeries"/>
                                            </p:graphicEl>
                                          </p:spTgt>
                                        </p:tgtEl>
                                        <p:attrNameLst>
                                          <p:attrName>style.visibility</p:attrName>
                                        </p:attrNameLst>
                                      </p:cBhvr>
                                      <p:to>
                                        <p:strVal val="visible"/>
                                      </p:to>
                                    </p:set>
                                    <p:animEffect transition="in" filter="wedge">
                                      <p:cBhvr>
                                        <p:cTn id="77" dur="500"/>
                                        <p:tgtEl>
                                          <p:spTgt spid="4">
                                            <p:graphicEl>
                                              <a:chart seriesIdx="1" categoryIdx="4" bldStep="ptInSeries"/>
                                            </p:graphicEl>
                                          </p:spTgt>
                                        </p:tgtEl>
                                      </p:cBhvr>
                                    </p:animEffect>
                                  </p:childTnLst>
                                </p:cTn>
                              </p:par>
                            </p:childTnLst>
                          </p:cTn>
                        </p:par>
                      </p:childTnLst>
                    </p:cTn>
                  </p:par>
                  <p:par>
                    <p:cTn id="78" fill="hold">
                      <p:stCondLst>
                        <p:cond delay="indefinite"/>
                      </p:stCondLst>
                      <p:childTnLst>
                        <p:par>
                          <p:cTn id="79" fill="hold">
                            <p:stCondLst>
                              <p:cond delay="0"/>
                            </p:stCondLst>
                            <p:childTnLst>
                              <p:par>
                                <p:cTn id="80" presetID="20" presetClass="entr" presetSubtype="0" fill="hold" grpId="0" nodeType="clickEffect">
                                  <p:stCondLst>
                                    <p:cond delay="0"/>
                                  </p:stCondLst>
                                  <p:childTnLst>
                                    <p:set>
                                      <p:cBhvr>
                                        <p:cTn id="81" dur="1" fill="hold">
                                          <p:stCondLst>
                                            <p:cond delay="0"/>
                                          </p:stCondLst>
                                        </p:cTn>
                                        <p:tgtEl>
                                          <p:spTgt spid="4">
                                            <p:graphicEl>
                                              <a:chart seriesIdx="1" categoryIdx="5" bldStep="ptInSeries"/>
                                            </p:graphicEl>
                                          </p:spTgt>
                                        </p:tgtEl>
                                        <p:attrNameLst>
                                          <p:attrName>style.visibility</p:attrName>
                                        </p:attrNameLst>
                                      </p:cBhvr>
                                      <p:to>
                                        <p:strVal val="visible"/>
                                      </p:to>
                                    </p:set>
                                    <p:animEffect transition="in" filter="wedge">
                                      <p:cBhvr>
                                        <p:cTn id="82" dur="500"/>
                                        <p:tgtEl>
                                          <p:spTgt spid="4">
                                            <p:graphicEl>
                                              <a:chart seriesIdx="1" categoryIdx="5" bldStep="ptInSeries"/>
                                            </p:graphicEl>
                                          </p:spTgt>
                                        </p:tgtEl>
                                      </p:cBhvr>
                                    </p:animEffect>
                                  </p:childTnLst>
                                </p:cTn>
                              </p:par>
                            </p:childTnLst>
                          </p:cTn>
                        </p:par>
                      </p:childTnLst>
                    </p:cTn>
                  </p:par>
                  <p:par>
                    <p:cTn id="83" fill="hold">
                      <p:stCondLst>
                        <p:cond delay="indefinite"/>
                      </p:stCondLst>
                      <p:childTnLst>
                        <p:par>
                          <p:cTn id="84" fill="hold">
                            <p:stCondLst>
                              <p:cond delay="0"/>
                            </p:stCondLst>
                            <p:childTnLst>
                              <p:par>
                                <p:cTn id="85" presetID="20" presetClass="entr" presetSubtype="0" fill="hold" grpId="0" nodeType="clickEffect">
                                  <p:stCondLst>
                                    <p:cond delay="0"/>
                                  </p:stCondLst>
                                  <p:childTnLst>
                                    <p:set>
                                      <p:cBhvr>
                                        <p:cTn id="86" dur="1" fill="hold">
                                          <p:stCondLst>
                                            <p:cond delay="0"/>
                                          </p:stCondLst>
                                        </p:cTn>
                                        <p:tgtEl>
                                          <p:spTgt spid="4">
                                            <p:graphicEl>
                                              <a:chart seriesIdx="1" categoryIdx="6" bldStep="ptInSeries"/>
                                            </p:graphicEl>
                                          </p:spTgt>
                                        </p:tgtEl>
                                        <p:attrNameLst>
                                          <p:attrName>style.visibility</p:attrName>
                                        </p:attrNameLst>
                                      </p:cBhvr>
                                      <p:to>
                                        <p:strVal val="visible"/>
                                      </p:to>
                                    </p:set>
                                    <p:animEffect transition="in" filter="wedge">
                                      <p:cBhvr>
                                        <p:cTn id="87" dur="500"/>
                                        <p:tgtEl>
                                          <p:spTgt spid="4">
                                            <p:graphicEl>
                                              <a:chart seriesIdx="1" categoryIdx="6" bldStep="ptInSeries"/>
                                            </p:graphicEl>
                                          </p:spTgt>
                                        </p:tgtEl>
                                      </p:cBhvr>
                                    </p:animEffect>
                                  </p:childTnLst>
                                </p:cTn>
                              </p:par>
                            </p:childTnLst>
                          </p:cTn>
                        </p:par>
                      </p:childTnLst>
                    </p:cTn>
                  </p:par>
                  <p:par>
                    <p:cTn id="88" fill="hold">
                      <p:stCondLst>
                        <p:cond delay="indefinite"/>
                      </p:stCondLst>
                      <p:childTnLst>
                        <p:par>
                          <p:cTn id="89" fill="hold">
                            <p:stCondLst>
                              <p:cond delay="0"/>
                            </p:stCondLst>
                            <p:childTnLst>
                              <p:par>
                                <p:cTn id="90" presetID="20" presetClass="entr" presetSubtype="0" fill="hold" grpId="0" nodeType="clickEffect">
                                  <p:stCondLst>
                                    <p:cond delay="0"/>
                                  </p:stCondLst>
                                  <p:childTnLst>
                                    <p:set>
                                      <p:cBhvr>
                                        <p:cTn id="91" dur="1" fill="hold">
                                          <p:stCondLst>
                                            <p:cond delay="0"/>
                                          </p:stCondLst>
                                        </p:cTn>
                                        <p:tgtEl>
                                          <p:spTgt spid="4">
                                            <p:graphicEl>
                                              <a:chart seriesIdx="1" categoryIdx="7" bldStep="ptInSeries"/>
                                            </p:graphicEl>
                                          </p:spTgt>
                                        </p:tgtEl>
                                        <p:attrNameLst>
                                          <p:attrName>style.visibility</p:attrName>
                                        </p:attrNameLst>
                                      </p:cBhvr>
                                      <p:to>
                                        <p:strVal val="visible"/>
                                      </p:to>
                                    </p:set>
                                    <p:animEffect transition="in" filter="wedge">
                                      <p:cBhvr>
                                        <p:cTn id="92" dur="500"/>
                                        <p:tgtEl>
                                          <p:spTgt spid="4">
                                            <p:graphicEl>
                                              <a:chart seriesIdx="1" categoryIdx="7" bldStep="ptInSeries"/>
                                            </p:graphicEl>
                                          </p:spTgt>
                                        </p:tgtEl>
                                      </p:cBhvr>
                                    </p:animEffect>
                                  </p:childTnLst>
                                </p:cTn>
                              </p:par>
                            </p:childTnLst>
                          </p:cTn>
                        </p:par>
                      </p:childTnLst>
                    </p:cTn>
                  </p:par>
                  <p:par>
                    <p:cTn id="93" fill="hold">
                      <p:stCondLst>
                        <p:cond delay="indefinite"/>
                      </p:stCondLst>
                      <p:childTnLst>
                        <p:par>
                          <p:cTn id="94" fill="hold">
                            <p:stCondLst>
                              <p:cond delay="0"/>
                            </p:stCondLst>
                            <p:childTnLst>
                              <p:par>
                                <p:cTn id="95" presetID="20" presetClass="entr" presetSubtype="0" fill="hold" grpId="0" nodeType="clickEffect">
                                  <p:stCondLst>
                                    <p:cond delay="0"/>
                                  </p:stCondLst>
                                  <p:childTnLst>
                                    <p:set>
                                      <p:cBhvr>
                                        <p:cTn id="96" dur="1" fill="hold">
                                          <p:stCondLst>
                                            <p:cond delay="0"/>
                                          </p:stCondLst>
                                        </p:cTn>
                                        <p:tgtEl>
                                          <p:spTgt spid="4">
                                            <p:graphicEl>
                                              <a:chart seriesIdx="1" categoryIdx="8" bldStep="ptInSeries"/>
                                            </p:graphicEl>
                                          </p:spTgt>
                                        </p:tgtEl>
                                        <p:attrNameLst>
                                          <p:attrName>style.visibility</p:attrName>
                                        </p:attrNameLst>
                                      </p:cBhvr>
                                      <p:to>
                                        <p:strVal val="visible"/>
                                      </p:to>
                                    </p:set>
                                    <p:animEffect transition="in" filter="wedge">
                                      <p:cBhvr>
                                        <p:cTn id="97" dur="500"/>
                                        <p:tgtEl>
                                          <p:spTgt spid="4">
                                            <p:graphicEl>
                                              <a:chart seriesIdx="1" categoryIdx="8" bldStep="ptInSeries"/>
                                            </p:graphicEl>
                                          </p:spTgt>
                                        </p:tgtEl>
                                      </p:cBhvr>
                                    </p:animEffect>
                                  </p:childTnLst>
                                </p:cTn>
                              </p:par>
                            </p:childTnLst>
                          </p:cTn>
                        </p:par>
                      </p:childTnLst>
                    </p:cTn>
                  </p:par>
                  <p:par>
                    <p:cTn id="98" fill="hold">
                      <p:stCondLst>
                        <p:cond delay="indefinite"/>
                      </p:stCondLst>
                      <p:childTnLst>
                        <p:par>
                          <p:cTn id="99" fill="hold">
                            <p:stCondLst>
                              <p:cond delay="0"/>
                            </p:stCondLst>
                            <p:childTnLst>
                              <p:par>
                                <p:cTn id="100" presetID="20" presetClass="entr" presetSubtype="0" fill="hold" grpId="0" nodeType="clickEffect">
                                  <p:stCondLst>
                                    <p:cond delay="0"/>
                                  </p:stCondLst>
                                  <p:childTnLst>
                                    <p:set>
                                      <p:cBhvr>
                                        <p:cTn id="101" dur="1" fill="hold">
                                          <p:stCondLst>
                                            <p:cond delay="0"/>
                                          </p:stCondLst>
                                        </p:cTn>
                                        <p:tgtEl>
                                          <p:spTgt spid="4">
                                            <p:graphicEl>
                                              <a:chart seriesIdx="2" categoryIdx="0" bldStep="ptInSeries"/>
                                            </p:graphicEl>
                                          </p:spTgt>
                                        </p:tgtEl>
                                        <p:attrNameLst>
                                          <p:attrName>style.visibility</p:attrName>
                                        </p:attrNameLst>
                                      </p:cBhvr>
                                      <p:to>
                                        <p:strVal val="visible"/>
                                      </p:to>
                                    </p:set>
                                    <p:animEffect transition="in" filter="wedge">
                                      <p:cBhvr>
                                        <p:cTn id="102" dur="500"/>
                                        <p:tgtEl>
                                          <p:spTgt spid="4">
                                            <p:graphicEl>
                                              <a:chart seriesIdx="2" categoryIdx="0" bldStep="ptInSeries"/>
                                            </p:graphic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0" presetClass="entr" presetSubtype="0" fill="hold" grpId="0" nodeType="clickEffect">
                                  <p:stCondLst>
                                    <p:cond delay="0"/>
                                  </p:stCondLst>
                                  <p:childTnLst>
                                    <p:set>
                                      <p:cBhvr>
                                        <p:cTn id="106" dur="1" fill="hold">
                                          <p:stCondLst>
                                            <p:cond delay="0"/>
                                          </p:stCondLst>
                                        </p:cTn>
                                        <p:tgtEl>
                                          <p:spTgt spid="4">
                                            <p:graphicEl>
                                              <a:chart seriesIdx="2" categoryIdx="1" bldStep="ptInSeries"/>
                                            </p:graphicEl>
                                          </p:spTgt>
                                        </p:tgtEl>
                                        <p:attrNameLst>
                                          <p:attrName>style.visibility</p:attrName>
                                        </p:attrNameLst>
                                      </p:cBhvr>
                                      <p:to>
                                        <p:strVal val="visible"/>
                                      </p:to>
                                    </p:set>
                                    <p:animEffect transition="in" filter="wedge">
                                      <p:cBhvr>
                                        <p:cTn id="107" dur="500"/>
                                        <p:tgtEl>
                                          <p:spTgt spid="4">
                                            <p:graphicEl>
                                              <a:chart seriesIdx="2" categoryIdx="1" bldStep="ptInSeries"/>
                                            </p:graphic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0" presetClass="entr" presetSubtype="0" fill="hold" grpId="0" nodeType="clickEffect">
                                  <p:stCondLst>
                                    <p:cond delay="0"/>
                                  </p:stCondLst>
                                  <p:childTnLst>
                                    <p:set>
                                      <p:cBhvr>
                                        <p:cTn id="111" dur="1" fill="hold">
                                          <p:stCondLst>
                                            <p:cond delay="0"/>
                                          </p:stCondLst>
                                        </p:cTn>
                                        <p:tgtEl>
                                          <p:spTgt spid="4">
                                            <p:graphicEl>
                                              <a:chart seriesIdx="2" categoryIdx="2" bldStep="ptInSeries"/>
                                            </p:graphicEl>
                                          </p:spTgt>
                                        </p:tgtEl>
                                        <p:attrNameLst>
                                          <p:attrName>style.visibility</p:attrName>
                                        </p:attrNameLst>
                                      </p:cBhvr>
                                      <p:to>
                                        <p:strVal val="visible"/>
                                      </p:to>
                                    </p:set>
                                    <p:animEffect transition="in" filter="wedge">
                                      <p:cBhvr>
                                        <p:cTn id="112" dur="500"/>
                                        <p:tgtEl>
                                          <p:spTgt spid="4">
                                            <p:graphicEl>
                                              <a:chart seriesIdx="2" categoryIdx="2" bldStep="ptInSeries"/>
                                            </p:graphic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0" presetClass="entr" presetSubtype="0" fill="hold" grpId="0" nodeType="clickEffect">
                                  <p:stCondLst>
                                    <p:cond delay="0"/>
                                  </p:stCondLst>
                                  <p:childTnLst>
                                    <p:set>
                                      <p:cBhvr>
                                        <p:cTn id="116" dur="1" fill="hold">
                                          <p:stCondLst>
                                            <p:cond delay="0"/>
                                          </p:stCondLst>
                                        </p:cTn>
                                        <p:tgtEl>
                                          <p:spTgt spid="4">
                                            <p:graphicEl>
                                              <a:chart seriesIdx="2" categoryIdx="3" bldStep="ptInSeries"/>
                                            </p:graphicEl>
                                          </p:spTgt>
                                        </p:tgtEl>
                                        <p:attrNameLst>
                                          <p:attrName>style.visibility</p:attrName>
                                        </p:attrNameLst>
                                      </p:cBhvr>
                                      <p:to>
                                        <p:strVal val="visible"/>
                                      </p:to>
                                    </p:set>
                                    <p:animEffect transition="in" filter="wedge">
                                      <p:cBhvr>
                                        <p:cTn id="117" dur="500"/>
                                        <p:tgtEl>
                                          <p:spTgt spid="4">
                                            <p:graphicEl>
                                              <a:chart seriesIdx="2" categoryIdx="3" bldStep="ptInSeries"/>
                                            </p:graphicEl>
                                          </p:spTgt>
                                        </p:tgtEl>
                                      </p:cBhvr>
                                    </p:animEffect>
                                  </p:childTnLst>
                                </p:cTn>
                              </p:par>
                            </p:childTnLst>
                          </p:cTn>
                        </p:par>
                      </p:childTnLst>
                    </p:cTn>
                  </p:par>
                  <p:par>
                    <p:cTn id="118" fill="hold">
                      <p:stCondLst>
                        <p:cond delay="indefinite"/>
                      </p:stCondLst>
                      <p:childTnLst>
                        <p:par>
                          <p:cTn id="119" fill="hold">
                            <p:stCondLst>
                              <p:cond delay="0"/>
                            </p:stCondLst>
                            <p:childTnLst>
                              <p:par>
                                <p:cTn id="120" presetID="20" presetClass="entr" presetSubtype="0" fill="hold" grpId="0" nodeType="clickEffect">
                                  <p:stCondLst>
                                    <p:cond delay="0"/>
                                  </p:stCondLst>
                                  <p:childTnLst>
                                    <p:set>
                                      <p:cBhvr>
                                        <p:cTn id="121" dur="1" fill="hold">
                                          <p:stCondLst>
                                            <p:cond delay="0"/>
                                          </p:stCondLst>
                                        </p:cTn>
                                        <p:tgtEl>
                                          <p:spTgt spid="4">
                                            <p:graphicEl>
                                              <a:chart seriesIdx="2" categoryIdx="4" bldStep="ptInSeries"/>
                                            </p:graphicEl>
                                          </p:spTgt>
                                        </p:tgtEl>
                                        <p:attrNameLst>
                                          <p:attrName>style.visibility</p:attrName>
                                        </p:attrNameLst>
                                      </p:cBhvr>
                                      <p:to>
                                        <p:strVal val="visible"/>
                                      </p:to>
                                    </p:set>
                                    <p:animEffect transition="in" filter="wedge">
                                      <p:cBhvr>
                                        <p:cTn id="122" dur="500"/>
                                        <p:tgtEl>
                                          <p:spTgt spid="4">
                                            <p:graphicEl>
                                              <a:chart seriesIdx="2" categoryIdx="4" bldStep="ptInSeries"/>
                                            </p:graphicEl>
                                          </p:spTgt>
                                        </p:tgtEl>
                                      </p:cBhvr>
                                    </p:animEffect>
                                  </p:childTnLst>
                                </p:cTn>
                              </p:par>
                            </p:childTnLst>
                          </p:cTn>
                        </p:par>
                      </p:childTnLst>
                    </p:cTn>
                  </p:par>
                  <p:par>
                    <p:cTn id="123" fill="hold">
                      <p:stCondLst>
                        <p:cond delay="indefinite"/>
                      </p:stCondLst>
                      <p:childTnLst>
                        <p:par>
                          <p:cTn id="124" fill="hold">
                            <p:stCondLst>
                              <p:cond delay="0"/>
                            </p:stCondLst>
                            <p:childTnLst>
                              <p:par>
                                <p:cTn id="125" presetID="20" presetClass="entr" presetSubtype="0" fill="hold" grpId="0" nodeType="clickEffect">
                                  <p:stCondLst>
                                    <p:cond delay="0"/>
                                  </p:stCondLst>
                                  <p:childTnLst>
                                    <p:set>
                                      <p:cBhvr>
                                        <p:cTn id="126" dur="1" fill="hold">
                                          <p:stCondLst>
                                            <p:cond delay="0"/>
                                          </p:stCondLst>
                                        </p:cTn>
                                        <p:tgtEl>
                                          <p:spTgt spid="4">
                                            <p:graphicEl>
                                              <a:chart seriesIdx="2" categoryIdx="5" bldStep="ptInSeries"/>
                                            </p:graphicEl>
                                          </p:spTgt>
                                        </p:tgtEl>
                                        <p:attrNameLst>
                                          <p:attrName>style.visibility</p:attrName>
                                        </p:attrNameLst>
                                      </p:cBhvr>
                                      <p:to>
                                        <p:strVal val="visible"/>
                                      </p:to>
                                    </p:set>
                                    <p:animEffect transition="in" filter="wedge">
                                      <p:cBhvr>
                                        <p:cTn id="127" dur="500"/>
                                        <p:tgtEl>
                                          <p:spTgt spid="4">
                                            <p:graphicEl>
                                              <a:chart seriesIdx="2" categoryIdx="5" bldStep="ptInSeries"/>
                                            </p:graphicEl>
                                          </p:spTgt>
                                        </p:tgtEl>
                                      </p:cBhvr>
                                    </p:animEffect>
                                  </p:childTnLst>
                                </p:cTn>
                              </p:par>
                            </p:childTnLst>
                          </p:cTn>
                        </p:par>
                      </p:childTnLst>
                    </p:cTn>
                  </p:par>
                  <p:par>
                    <p:cTn id="128" fill="hold">
                      <p:stCondLst>
                        <p:cond delay="indefinite"/>
                      </p:stCondLst>
                      <p:childTnLst>
                        <p:par>
                          <p:cTn id="129" fill="hold">
                            <p:stCondLst>
                              <p:cond delay="0"/>
                            </p:stCondLst>
                            <p:childTnLst>
                              <p:par>
                                <p:cTn id="130" presetID="20" presetClass="entr" presetSubtype="0" fill="hold" grpId="0" nodeType="clickEffect">
                                  <p:stCondLst>
                                    <p:cond delay="0"/>
                                  </p:stCondLst>
                                  <p:childTnLst>
                                    <p:set>
                                      <p:cBhvr>
                                        <p:cTn id="131" dur="1" fill="hold">
                                          <p:stCondLst>
                                            <p:cond delay="0"/>
                                          </p:stCondLst>
                                        </p:cTn>
                                        <p:tgtEl>
                                          <p:spTgt spid="4">
                                            <p:graphicEl>
                                              <a:chart seriesIdx="2" categoryIdx="6" bldStep="ptInSeries"/>
                                            </p:graphicEl>
                                          </p:spTgt>
                                        </p:tgtEl>
                                        <p:attrNameLst>
                                          <p:attrName>style.visibility</p:attrName>
                                        </p:attrNameLst>
                                      </p:cBhvr>
                                      <p:to>
                                        <p:strVal val="visible"/>
                                      </p:to>
                                    </p:set>
                                    <p:animEffect transition="in" filter="wedge">
                                      <p:cBhvr>
                                        <p:cTn id="132" dur="500"/>
                                        <p:tgtEl>
                                          <p:spTgt spid="4">
                                            <p:graphicEl>
                                              <a:chart seriesIdx="2" categoryIdx="6" bldStep="ptInSeries"/>
                                            </p:graphicEl>
                                          </p:spTgt>
                                        </p:tgtEl>
                                      </p:cBhvr>
                                    </p:animEffect>
                                  </p:childTnLst>
                                </p:cTn>
                              </p:par>
                            </p:childTnLst>
                          </p:cTn>
                        </p:par>
                      </p:childTnLst>
                    </p:cTn>
                  </p:par>
                  <p:par>
                    <p:cTn id="133" fill="hold">
                      <p:stCondLst>
                        <p:cond delay="indefinite"/>
                      </p:stCondLst>
                      <p:childTnLst>
                        <p:par>
                          <p:cTn id="134" fill="hold">
                            <p:stCondLst>
                              <p:cond delay="0"/>
                            </p:stCondLst>
                            <p:childTnLst>
                              <p:par>
                                <p:cTn id="135" presetID="20" presetClass="entr" presetSubtype="0" fill="hold" grpId="0" nodeType="clickEffect">
                                  <p:stCondLst>
                                    <p:cond delay="0"/>
                                  </p:stCondLst>
                                  <p:childTnLst>
                                    <p:set>
                                      <p:cBhvr>
                                        <p:cTn id="136" dur="1" fill="hold">
                                          <p:stCondLst>
                                            <p:cond delay="0"/>
                                          </p:stCondLst>
                                        </p:cTn>
                                        <p:tgtEl>
                                          <p:spTgt spid="4">
                                            <p:graphicEl>
                                              <a:chart seriesIdx="2" categoryIdx="7" bldStep="ptInSeries"/>
                                            </p:graphicEl>
                                          </p:spTgt>
                                        </p:tgtEl>
                                        <p:attrNameLst>
                                          <p:attrName>style.visibility</p:attrName>
                                        </p:attrNameLst>
                                      </p:cBhvr>
                                      <p:to>
                                        <p:strVal val="visible"/>
                                      </p:to>
                                    </p:set>
                                    <p:animEffect transition="in" filter="wedge">
                                      <p:cBhvr>
                                        <p:cTn id="137" dur="500"/>
                                        <p:tgtEl>
                                          <p:spTgt spid="4">
                                            <p:graphicEl>
                                              <a:chart seriesIdx="2" categoryIdx="7" bldStep="ptInSeries"/>
                                            </p:graphicEl>
                                          </p:spTgt>
                                        </p:tgtEl>
                                      </p:cBhvr>
                                    </p:animEffect>
                                  </p:childTnLst>
                                </p:cTn>
                              </p:par>
                            </p:childTnLst>
                          </p:cTn>
                        </p:par>
                      </p:childTnLst>
                    </p:cTn>
                  </p:par>
                  <p:par>
                    <p:cTn id="138" fill="hold">
                      <p:stCondLst>
                        <p:cond delay="indefinite"/>
                      </p:stCondLst>
                      <p:childTnLst>
                        <p:par>
                          <p:cTn id="139" fill="hold">
                            <p:stCondLst>
                              <p:cond delay="0"/>
                            </p:stCondLst>
                            <p:childTnLst>
                              <p:par>
                                <p:cTn id="140" presetID="20" presetClass="entr" presetSubtype="0" fill="hold" grpId="0" nodeType="clickEffect">
                                  <p:stCondLst>
                                    <p:cond delay="0"/>
                                  </p:stCondLst>
                                  <p:childTnLst>
                                    <p:set>
                                      <p:cBhvr>
                                        <p:cTn id="141" dur="1" fill="hold">
                                          <p:stCondLst>
                                            <p:cond delay="0"/>
                                          </p:stCondLst>
                                        </p:cTn>
                                        <p:tgtEl>
                                          <p:spTgt spid="4">
                                            <p:graphicEl>
                                              <a:chart seriesIdx="2" categoryIdx="8" bldStep="ptInSeries"/>
                                            </p:graphicEl>
                                          </p:spTgt>
                                        </p:tgtEl>
                                        <p:attrNameLst>
                                          <p:attrName>style.visibility</p:attrName>
                                        </p:attrNameLst>
                                      </p:cBhvr>
                                      <p:to>
                                        <p:strVal val="visible"/>
                                      </p:to>
                                    </p:set>
                                    <p:animEffect transition="in" filter="wedge">
                                      <p:cBhvr>
                                        <p:cTn id="142" dur="500"/>
                                        <p:tgtEl>
                                          <p:spTgt spid="4">
                                            <p:graphicEl>
                                              <a:chart seriesIdx="2" categoryIdx="8" bldStep="ptInSeries"/>
                                            </p:graphicEl>
                                          </p:spTgt>
                                        </p:tgtEl>
                                      </p:cBhvr>
                                    </p:animEffect>
                                  </p:childTnLst>
                                </p:cTn>
                              </p:par>
                            </p:childTnLst>
                          </p:cTn>
                        </p:par>
                      </p:childTnLst>
                    </p:cTn>
                  </p:par>
                  <p:par>
                    <p:cTn id="143" fill="hold">
                      <p:stCondLst>
                        <p:cond delay="indefinite"/>
                      </p:stCondLst>
                      <p:childTnLst>
                        <p:par>
                          <p:cTn id="144" fill="hold">
                            <p:stCondLst>
                              <p:cond delay="0"/>
                            </p:stCondLst>
                            <p:childTnLst>
                              <p:par>
                                <p:cTn id="145" presetID="20" presetClass="entr" presetSubtype="0" fill="hold" grpId="0" nodeType="clickEffect">
                                  <p:stCondLst>
                                    <p:cond delay="0"/>
                                  </p:stCondLst>
                                  <p:childTnLst>
                                    <p:set>
                                      <p:cBhvr>
                                        <p:cTn id="146" dur="1" fill="hold">
                                          <p:stCondLst>
                                            <p:cond delay="0"/>
                                          </p:stCondLst>
                                        </p:cTn>
                                        <p:tgtEl>
                                          <p:spTgt spid="4">
                                            <p:graphicEl>
                                              <a:chart seriesIdx="3" categoryIdx="0" bldStep="ptInSeries"/>
                                            </p:graphicEl>
                                          </p:spTgt>
                                        </p:tgtEl>
                                        <p:attrNameLst>
                                          <p:attrName>style.visibility</p:attrName>
                                        </p:attrNameLst>
                                      </p:cBhvr>
                                      <p:to>
                                        <p:strVal val="visible"/>
                                      </p:to>
                                    </p:set>
                                    <p:animEffect transition="in" filter="wedge">
                                      <p:cBhvr>
                                        <p:cTn id="147" dur="500"/>
                                        <p:tgtEl>
                                          <p:spTgt spid="4">
                                            <p:graphicEl>
                                              <a:chart seriesIdx="3" categoryIdx="0" bldStep="ptInSeries"/>
                                            </p:graphicEl>
                                          </p:spTgt>
                                        </p:tgtEl>
                                      </p:cBhvr>
                                    </p:animEffect>
                                  </p:childTnLst>
                                </p:cTn>
                              </p:par>
                            </p:childTnLst>
                          </p:cTn>
                        </p:par>
                      </p:childTnLst>
                    </p:cTn>
                  </p:par>
                  <p:par>
                    <p:cTn id="148" fill="hold">
                      <p:stCondLst>
                        <p:cond delay="indefinite"/>
                      </p:stCondLst>
                      <p:childTnLst>
                        <p:par>
                          <p:cTn id="149" fill="hold">
                            <p:stCondLst>
                              <p:cond delay="0"/>
                            </p:stCondLst>
                            <p:childTnLst>
                              <p:par>
                                <p:cTn id="150" presetID="20" presetClass="entr" presetSubtype="0" fill="hold" grpId="0" nodeType="clickEffect">
                                  <p:stCondLst>
                                    <p:cond delay="0"/>
                                  </p:stCondLst>
                                  <p:childTnLst>
                                    <p:set>
                                      <p:cBhvr>
                                        <p:cTn id="151" dur="1" fill="hold">
                                          <p:stCondLst>
                                            <p:cond delay="0"/>
                                          </p:stCondLst>
                                        </p:cTn>
                                        <p:tgtEl>
                                          <p:spTgt spid="4">
                                            <p:graphicEl>
                                              <a:chart seriesIdx="3" categoryIdx="1" bldStep="ptInSeries"/>
                                            </p:graphicEl>
                                          </p:spTgt>
                                        </p:tgtEl>
                                        <p:attrNameLst>
                                          <p:attrName>style.visibility</p:attrName>
                                        </p:attrNameLst>
                                      </p:cBhvr>
                                      <p:to>
                                        <p:strVal val="visible"/>
                                      </p:to>
                                    </p:set>
                                    <p:animEffect transition="in" filter="wedge">
                                      <p:cBhvr>
                                        <p:cTn id="152" dur="500"/>
                                        <p:tgtEl>
                                          <p:spTgt spid="4">
                                            <p:graphicEl>
                                              <a:chart seriesIdx="3" categoryIdx="1" bldStep="ptInSeries"/>
                                            </p:graphicEl>
                                          </p:spTgt>
                                        </p:tgtEl>
                                      </p:cBhvr>
                                    </p:animEffect>
                                  </p:childTnLst>
                                </p:cTn>
                              </p:par>
                            </p:childTnLst>
                          </p:cTn>
                        </p:par>
                      </p:childTnLst>
                    </p:cTn>
                  </p:par>
                  <p:par>
                    <p:cTn id="153" fill="hold">
                      <p:stCondLst>
                        <p:cond delay="indefinite"/>
                      </p:stCondLst>
                      <p:childTnLst>
                        <p:par>
                          <p:cTn id="154" fill="hold">
                            <p:stCondLst>
                              <p:cond delay="0"/>
                            </p:stCondLst>
                            <p:childTnLst>
                              <p:par>
                                <p:cTn id="155" presetID="20" presetClass="entr" presetSubtype="0" fill="hold" grpId="0" nodeType="clickEffect">
                                  <p:stCondLst>
                                    <p:cond delay="0"/>
                                  </p:stCondLst>
                                  <p:childTnLst>
                                    <p:set>
                                      <p:cBhvr>
                                        <p:cTn id="156" dur="1" fill="hold">
                                          <p:stCondLst>
                                            <p:cond delay="0"/>
                                          </p:stCondLst>
                                        </p:cTn>
                                        <p:tgtEl>
                                          <p:spTgt spid="4">
                                            <p:graphicEl>
                                              <a:chart seriesIdx="3" categoryIdx="2" bldStep="ptInSeries"/>
                                            </p:graphicEl>
                                          </p:spTgt>
                                        </p:tgtEl>
                                        <p:attrNameLst>
                                          <p:attrName>style.visibility</p:attrName>
                                        </p:attrNameLst>
                                      </p:cBhvr>
                                      <p:to>
                                        <p:strVal val="visible"/>
                                      </p:to>
                                    </p:set>
                                    <p:animEffect transition="in" filter="wedge">
                                      <p:cBhvr>
                                        <p:cTn id="157" dur="500"/>
                                        <p:tgtEl>
                                          <p:spTgt spid="4">
                                            <p:graphicEl>
                                              <a:chart seriesIdx="3" categoryIdx="2" bldStep="ptInSeries"/>
                                            </p:graphicEl>
                                          </p:spTgt>
                                        </p:tgtEl>
                                      </p:cBhvr>
                                    </p:animEffect>
                                  </p:childTnLst>
                                </p:cTn>
                              </p:par>
                            </p:childTnLst>
                          </p:cTn>
                        </p:par>
                      </p:childTnLst>
                    </p:cTn>
                  </p:par>
                  <p:par>
                    <p:cTn id="158" fill="hold">
                      <p:stCondLst>
                        <p:cond delay="indefinite"/>
                      </p:stCondLst>
                      <p:childTnLst>
                        <p:par>
                          <p:cTn id="159" fill="hold">
                            <p:stCondLst>
                              <p:cond delay="0"/>
                            </p:stCondLst>
                            <p:childTnLst>
                              <p:par>
                                <p:cTn id="160" presetID="20" presetClass="entr" presetSubtype="0" fill="hold" grpId="0" nodeType="clickEffect">
                                  <p:stCondLst>
                                    <p:cond delay="0"/>
                                  </p:stCondLst>
                                  <p:childTnLst>
                                    <p:set>
                                      <p:cBhvr>
                                        <p:cTn id="161" dur="1" fill="hold">
                                          <p:stCondLst>
                                            <p:cond delay="0"/>
                                          </p:stCondLst>
                                        </p:cTn>
                                        <p:tgtEl>
                                          <p:spTgt spid="4">
                                            <p:graphicEl>
                                              <a:chart seriesIdx="3" categoryIdx="3" bldStep="ptInSeries"/>
                                            </p:graphicEl>
                                          </p:spTgt>
                                        </p:tgtEl>
                                        <p:attrNameLst>
                                          <p:attrName>style.visibility</p:attrName>
                                        </p:attrNameLst>
                                      </p:cBhvr>
                                      <p:to>
                                        <p:strVal val="visible"/>
                                      </p:to>
                                    </p:set>
                                    <p:animEffect transition="in" filter="wedge">
                                      <p:cBhvr>
                                        <p:cTn id="162" dur="500"/>
                                        <p:tgtEl>
                                          <p:spTgt spid="4">
                                            <p:graphicEl>
                                              <a:chart seriesIdx="3" categoryIdx="3" bldStep="ptInSeries"/>
                                            </p:graphicEl>
                                          </p:spTgt>
                                        </p:tgtEl>
                                      </p:cBhvr>
                                    </p:animEffect>
                                  </p:childTnLst>
                                </p:cTn>
                              </p:par>
                            </p:childTnLst>
                          </p:cTn>
                        </p:par>
                      </p:childTnLst>
                    </p:cTn>
                  </p:par>
                  <p:par>
                    <p:cTn id="163" fill="hold">
                      <p:stCondLst>
                        <p:cond delay="indefinite"/>
                      </p:stCondLst>
                      <p:childTnLst>
                        <p:par>
                          <p:cTn id="164" fill="hold">
                            <p:stCondLst>
                              <p:cond delay="0"/>
                            </p:stCondLst>
                            <p:childTnLst>
                              <p:par>
                                <p:cTn id="165" presetID="20" presetClass="entr" presetSubtype="0" fill="hold" grpId="0" nodeType="clickEffect">
                                  <p:stCondLst>
                                    <p:cond delay="0"/>
                                  </p:stCondLst>
                                  <p:childTnLst>
                                    <p:set>
                                      <p:cBhvr>
                                        <p:cTn id="166" dur="1" fill="hold">
                                          <p:stCondLst>
                                            <p:cond delay="0"/>
                                          </p:stCondLst>
                                        </p:cTn>
                                        <p:tgtEl>
                                          <p:spTgt spid="4">
                                            <p:graphicEl>
                                              <a:chart seriesIdx="3" categoryIdx="4" bldStep="ptInSeries"/>
                                            </p:graphicEl>
                                          </p:spTgt>
                                        </p:tgtEl>
                                        <p:attrNameLst>
                                          <p:attrName>style.visibility</p:attrName>
                                        </p:attrNameLst>
                                      </p:cBhvr>
                                      <p:to>
                                        <p:strVal val="visible"/>
                                      </p:to>
                                    </p:set>
                                    <p:animEffect transition="in" filter="wedge">
                                      <p:cBhvr>
                                        <p:cTn id="167" dur="500"/>
                                        <p:tgtEl>
                                          <p:spTgt spid="4">
                                            <p:graphicEl>
                                              <a:chart seriesIdx="3" categoryIdx="4" bldStep="ptInSeries"/>
                                            </p:graphicEl>
                                          </p:spTgt>
                                        </p:tgtEl>
                                      </p:cBhvr>
                                    </p:animEffect>
                                  </p:childTnLst>
                                </p:cTn>
                              </p:par>
                            </p:childTnLst>
                          </p:cTn>
                        </p:par>
                      </p:childTnLst>
                    </p:cTn>
                  </p:par>
                  <p:par>
                    <p:cTn id="168" fill="hold">
                      <p:stCondLst>
                        <p:cond delay="indefinite"/>
                      </p:stCondLst>
                      <p:childTnLst>
                        <p:par>
                          <p:cTn id="169" fill="hold">
                            <p:stCondLst>
                              <p:cond delay="0"/>
                            </p:stCondLst>
                            <p:childTnLst>
                              <p:par>
                                <p:cTn id="170" presetID="20" presetClass="entr" presetSubtype="0" fill="hold" grpId="0" nodeType="clickEffect">
                                  <p:stCondLst>
                                    <p:cond delay="0"/>
                                  </p:stCondLst>
                                  <p:childTnLst>
                                    <p:set>
                                      <p:cBhvr>
                                        <p:cTn id="171" dur="1" fill="hold">
                                          <p:stCondLst>
                                            <p:cond delay="0"/>
                                          </p:stCondLst>
                                        </p:cTn>
                                        <p:tgtEl>
                                          <p:spTgt spid="4">
                                            <p:graphicEl>
                                              <a:chart seriesIdx="3" categoryIdx="5" bldStep="ptInSeries"/>
                                            </p:graphicEl>
                                          </p:spTgt>
                                        </p:tgtEl>
                                        <p:attrNameLst>
                                          <p:attrName>style.visibility</p:attrName>
                                        </p:attrNameLst>
                                      </p:cBhvr>
                                      <p:to>
                                        <p:strVal val="visible"/>
                                      </p:to>
                                    </p:set>
                                    <p:animEffect transition="in" filter="wedge">
                                      <p:cBhvr>
                                        <p:cTn id="172" dur="500"/>
                                        <p:tgtEl>
                                          <p:spTgt spid="4">
                                            <p:graphicEl>
                                              <a:chart seriesIdx="3" categoryIdx="5" bldStep="ptInSeries"/>
                                            </p:graphicEl>
                                          </p:spTgt>
                                        </p:tgtEl>
                                      </p:cBhvr>
                                    </p:animEffect>
                                  </p:childTnLst>
                                </p:cTn>
                              </p:par>
                            </p:childTnLst>
                          </p:cTn>
                        </p:par>
                      </p:childTnLst>
                    </p:cTn>
                  </p:par>
                  <p:par>
                    <p:cTn id="173" fill="hold">
                      <p:stCondLst>
                        <p:cond delay="indefinite"/>
                      </p:stCondLst>
                      <p:childTnLst>
                        <p:par>
                          <p:cTn id="174" fill="hold">
                            <p:stCondLst>
                              <p:cond delay="0"/>
                            </p:stCondLst>
                            <p:childTnLst>
                              <p:par>
                                <p:cTn id="175" presetID="20" presetClass="entr" presetSubtype="0" fill="hold" grpId="0" nodeType="clickEffect">
                                  <p:stCondLst>
                                    <p:cond delay="0"/>
                                  </p:stCondLst>
                                  <p:childTnLst>
                                    <p:set>
                                      <p:cBhvr>
                                        <p:cTn id="176" dur="1" fill="hold">
                                          <p:stCondLst>
                                            <p:cond delay="0"/>
                                          </p:stCondLst>
                                        </p:cTn>
                                        <p:tgtEl>
                                          <p:spTgt spid="4">
                                            <p:graphicEl>
                                              <a:chart seriesIdx="3" categoryIdx="6" bldStep="ptInSeries"/>
                                            </p:graphicEl>
                                          </p:spTgt>
                                        </p:tgtEl>
                                        <p:attrNameLst>
                                          <p:attrName>style.visibility</p:attrName>
                                        </p:attrNameLst>
                                      </p:cBhvr>
                                      <p:to>
                                        <p:strVal val="visible"/>
                                      </p:to>
                                    </p:set>
                                    <p:animEffect transition="in" filter="wedge">
                                      <p:cBhvr>
                                        <p:cTn id="177" dur="500"/>
                                        <p:tgtEl>
                                          <p:spTgt spid="4">
                                            <p:graphicEl>
                                              <a:chart seriesIdx="3" categoryIdx="6" bldStep="ptInSeries"/>
                                            </p:graphicEl>
                                          </p:spTgt>
                                        </p:tgtEl>
                                      </p:cBhvr>
                                    </p:animEffect>
                                  </p:childTnLst>
                                </p:cTn>
                              </p:par>
                            </p:childTnLst>
                          </p:cTn>
                        </p:par>
                      </p:childTnLst>
                    </p:cTn>
                  </p:par>
                  <p:par>
                    <p:cTn id="178" fill="hold">
                      <p:stCondLst>
                        <p:cond delay="indefinite"/>
                      </p:stCondLst>
                      <p:childTnLst>
                        <p:par>
                          <p:cTn id="179" fill="hold">
                            <p:stCondLst>
                              <p:cond delay="0"/>
                            </p:stCondLst>
                            <p:childTnLst>
                              <p:par>
                                <p:cTn id="180" presetID="20" presetClass="entr" presetSubtype="0" fill="hold" grpId="0" nodeType="clickEffect">
                                  <p:stCondLst>
                                    <p:cond delay="0"/>
                                  </p:stCondLst>
                                  <p:childTnLst>
                                    <p:set>
                                      <p:cBhvr>
                                        <p:cTn id="181" dur="1" fill="hold">
                                          <p:stCondLst>
                                            <p:cond delay="0"/>
                                          </p:stCondLst>
                                        </p:cTn>
                                        <p:tgtEl>
                                          <p:spTgt spid="4">
                                            <p:graphicEl>
                                              <a:chart seriesIdx="3" categoryIdx="7" bldStep="ptInSeries"/>
                                            </p:graphicEl>
                                          </p:spTgt>
                                        </p:tgtEl>
                                        <p:attrNameLst>
                                          <p:attrName>style.visibility</p:attrName>
                                        </p:attrNameLst>
                                      </p:cBhvr>
                                      <p:to>
                                        <p:strVal val="visible"/>
                                      </p:to>
                                    </p:set>
                                    <p:animEffect transition="in" filter="wedge">
                                      <p:cBhvr>
                                        <p:cTn id="182" dur="500"/>
                                        <p:tgtEl>
                                          <p:spTgt spid="4">
                                            <p:graphicEl>
                                              <a:chart seriesIdx="3" categoryIdx="7" bldStep="ptInSeries"/>
                                            </p:graphicEl>
                                          </p:spTgt>
                                        </p:tgtEl>
                                      </p:cBhvr>
                                    </p:animEffect>
                                  </p:childTnLst>
                                </p:cTn>
                              </p:par>
                            </p:childTnLst>
                          </p:cTn>
                        </p:par>
                      </p:childTnLst>
                    </p:cTn>
                  </p:par>
                  <p:par>
                    <p:cTn id="183" fill="hold">
                      <p:stCondLst>
                        <p:cond delay="indefinite"/>
                      </p:stCondLst>
                      <p:childTnLst>
                        <p:par>
                          <p:cTn id="184" fill="hold">
                            <p:stCondLst>
                              <p:cond delay="0"/>
                            </p:stCondLst>
                            <p:childTnLst>
                              <p:par>
                                <p:cTn id="185" presetID="20" presetClass="entr" presetSubtype="0" fill="hold" grpId="0" nodeType="clickEffect">
                                  <p:stCondLst>
                                    <p:cond delay="0"/>
                                  </p:stCondLst>
                                  <p:childTnLst>
                                    <p:set>
                                      <p:cBhvr>
                                        <p:cTn id="186" dur="1" fill="hold">
                                          <p:stCondLst>
                                            <p:cond delay="0"/>
                                          </p:stCondLst>
                                        </p:cTn>
                                        <p:tgtEl>
                                          <p:spTgt spid="4">
                                            <p:graphicEl>
                                              <a:chart seriesIdx="3" categoryIdx="8" bldStep="ptInSeries"/>
                                            </p:graphicEl>
                                          </p:spTgt>
                                        </p:tgtEl>
                                        <p:attrNameLst>
                                          <p:attrName>style.visibility</p:attrName>
                                        </p:attrNameLst>
                                      </p:cBhvr>
                                      <p:to>
                                        <p:strVal val="visible"/>
                                      </p:to>
                                    </p:set>
                                    <p:animEffect transition="in" filter="wedge">
                                      <p:cBhvr>
                                        <p:cTn id="187" dur="500"/>
                                        <p:tgtEl>
                                          <p:spTgt spid="4">
                                            <p:graphicEl>
                                              <a:chart seriesIdx="3" categoryIdx="8"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El"/>
        </p:bldSub>
      </p:bldGraphic>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648072"/>
          </a:xfrm>
        </p:spPr>
        <p:txBody>
          <a:bodyPr>
            <a:noAutofit/>
          </a:bodyPr>
          <a:lstStyle/>
          <a:p>
            <a:r>
              <a:rPr lang="fa-IR" sz="2000" kern="0" dirty="0">
                <a:solidFill>
                  <a:srgbClr val="FF0000"/>
                </a:solidFill>
                <a:cs typeface="B Nazanin" pitchFamily="2" charset="-78"/>
              </a:rPr>
              <a:t>مقایسه درصد توزیع علل مرگ برحسب حوادث </a:t>
            </a:r>
            <a:r>
              <a:rPr lang="fa-IR" sz="2000" kern="0" dirty="0" smtClean="0">
                <a:solidFill>
                  <a:srgbClr val="FF0000"/>
                </a:solidFill>
                <a:cs typeface="B Nazanin" pitchFamily="2" charset="-78"/>
              </a:rPr>
              <a:t>و سوانح غیر عمدی در كودكان </a:t>
            </a:r>
            <a:r>
              <a:rPr lang="fa-IR" sz="2000" kern="0" dirty="0">
                <a:solidFill>
                  <a:srgbClr val="FF0000"/>
                </a:solidFill>
                <a:cs typeface="B Nazanin" pitchFamily="2" charset="-78"/>
              </a:rPr>
              <a:t>ا تا 59 ماهه کشور </a:t>
            </a:r>
            <a:r>
              <a:rPr lang="fa-IR" sz="2000" kern="0" dirty="0" err="1" smtClean="0">
                <a:solidFill>
                  <a:srgbClr val="FF0000"/>
                </a:solidFill>
                <a:cs typeface="B Nazanin" pitchFamily="2" charset="-78"/>
              </a:rPr>
              <a:t>سال‌هاي</a:t>
            </a:r>
            <a:r>
              <a:rPr lang="fa-IR" sz="2000" kern="0" dirty="0" smtClean="0">
                <a:solidFill>
                  <a:srgbClr val="FF0000"/>
                </a:solidFill>
                <a:cs typeface="B Nazanin" pitchFamily="2" charset="-78"/>
              </a:rPr>
              <a:t>  86-92</a:t>
            </a:r>
            <a:endParaRPr lang="en-US" sz="2000" dirty="0">
              <a:solidFill>
                <a:srgbClr val="FF0000"/>
              </a:solidFill>
            </a:endParaRPr>
          </a:p>
        </p:txBody>
      </p:sp>
      <p:graphicFrame>
        <p:nvGraphicFramePr>
          <p:cNvPr id="6" name="Content Placeholder 5"/>
          <p:cNvGraphicFramePr>
            <a:graphicFrameLocks noGrp="1"/>
          </p:cNvGraphicFramePr>
          <p:nvPr>
            <p:ph idx="1"/>
            <p:extLst/>
          </p:nvPr>
        </p:nvGraphicFramePr>
        <p:xfrm>
          <a:off x="457200" y="620688"/>
          <a:ext cx="8229600" cy="59766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502525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684584" y="332656"/>
          <a:ext cx="8686800" cy="63813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168895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txBox="1">
            <a:spLocks/>
          </p:cNvSpPr>
          <p:nvPr/>
        </p:nvSpPr>
        <p:spPr>
          <a:xfrm>
            <a:off x="827584" y="404664"/>
            <a:ext cx="7509540" cy="57606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2800" b="0" i="0" u="none" strike="noStrike" kern="0" cap="none" spc="0" normalizeH="0" baseline="0" noProof="0" dirty="0" smtClean="0">
              <a:ln>
                <a:noFill/>
              </a:ln>
              <a:solidFill>
                <a:srgbClr val="0070C0"/>
              </a:solidFill>
              <a:effectLst/>
              <a:uLnTx/>
              <a:uFillTx/>
              <a:latin typeface="+mj-lt"/>
              <a:ea typeface="+mj-ea"/>
              <a:cs typeface="B Nazanin"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endParaRPr lang="fa-IR" sz="2800" kern="0" dirty="0">
              <a:solidFill>
                <a:srgbClr val="0070C0"/>
              </a:solidFill>
              <a:latin typeface="+mj-lt"/>
              <a:ea typeface="+mj-ea"/>
              <a:cs typeface="B Nazanin" pitchFamily="2" charset="-78"/>
            </a:endParaRPr>
          </a:p>
          <a:p>
            <a:pPr lvl="0" algn="ctr">
              <a:spcBef>
                <a:spcPct val="0"/>
              </a:spcBef>
              <a:defRPr/>
            </a:pPr>
            <a:r>
              <a:rPr lang="fa-IR" sz="2800" kern="0" dirty="0" smtClean="0">
                <a:solidFill>
                  <a:srgbClr val="0070C0"/>
                </a:solidFill>
                <a:latin typeface="+mj-lt"/>
                <a:ea typeface="+mj-ea"/>
                <a:cs typeface="B Nazanin" pitchFamily="2" charset="-78"/>
              </a:rPr>
              <a:t>درصدكودكان </a:t>
            </a:r>
            <a:r>
              <a:rPr lang="fa-IR" sz="2800" kern="0" dirty="0">
                <a:solidFill>
                  <a:srgbClr val="0070C0"/>
                </a:solidFill>
                <a:latin typeface="+mj-lt"/>
                <a:ea typeface="+mj-ea"/>
                <a:cs typeface="B Nazanin" pitchFamily="2" charset="-78"/>
              </a:rPr>
              <a:t>59-1 ماهه فوت شده </a:t>
            </a:r>
            <a:r>
              <a:rPr lang="fa-IR" sz="2800" kern="0" dirty="0" smtClean="0">
                <a:solidFill>
                  <a:srgbClr val="0070C0"/>
                </a:solidFill>
                <a:latin typeface="+mj-lt"/>
                <a:ea typeface="+mj-ea"/>
                <a:cs typeface="B Nazanin" pitchFamily="2" charset="-78"/>
              </a:rPr>
              <a:t>بر حسب </a:t>
            </a:r>
            <a:r>
              <a:rPr kumimoji="0" lang="fa-IR" sz="2800" b="0" i="0" u="none" strike="noStrike" kern="0" cap="none" spc="0" normalizeH="0" baseline="0" noProof="0" dirty="0" smtClean="0">
                <a:ln>
                  <a:noFill/>
                </a:ln>
                <a:solidFill>
                  <a:srgbClr val="0070C0"/>
                </a:solidFill>
                <a:effectLst/>
                <a:uLnTx/>
                <a:uFillTx/>
                <a:latin typeface="+mj-lt"/>
                <a:ea typeface="+mj-ea"/>
                <a:cs typeface="B Nazanin" pitchFamily="2" charset="-78"/>
              </a:rPr>
              <a:t>محل وقوع حادثه</a:t>
            </a: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US" sz="2800" b="0" i="0" u="none" strike="noStrike" kern="0" cap="none" spc="0" normalizeH="0" baseline="0" noProof="0" dirty="0" smtClean="0">
                <a:ln>
                  <a:noFill/>
                </a:ln>
                <a:solidFill>
                  <a:srgbClr val="0070C0"/>
                </a:solidFill>
                <a:effectLst/>
                <a:uLnTx/>
                <a:uFillTx/>
                <a:latin typeface="+mj-lt"/>
                <a:ea typeface="+mj-ea"/>
                <a:cs typeface="B Nazanin" pitchFamily="2" charset="-78"/>
              </a:rPr>
              <a:t/>
            </a:r>
            <a:br>
              <a:rPr kumimoji="0" lang="en-US" sz="2800" b="0" i="0" u="none" strike="noStrike" kern="0" cap="none" spc="0" normalizeH="0" baseline="0" noProof="0" dirty="0" smtClean="0">
                <a:ln>
                  <a:noFill/>
                </a:ln>
                <a:solidFill>
                  <a:srgbClr val="0070C0"/>
                </a:solidFill>
                <a:effectLst/>
                <a:uLnTx/>
                <a:uFillTx/>
                <a:latin typeface="+mj-lt"/>
                <a:ea typeface="+mj-ea"/>
                <a:cs typeface="B Nazanin" pitchFamily="2" charset="-78"/>
              </a:rPr>
            </a:br>
            <a:endParaRPr kumimoji="0" lang="fa-IR" sz="2800" b="0" i="0" u="none" strike="noStrike" kern="1200" cap="none" spc="0" normalizeH="0" baseline="0" noProof="0" dirty="0" smtClean="0">
              <a:ln>
                <a:noFill/>
              </a:ln>
              <a:solidFill>
                <a:srgbClr val="0070C0"/>
              </a:solidFill>
              <a:effectLst/>
              <a:uLnTx/>
              <a:uFillTx/>
              <a:latin typeface="+mj-lt"/>
              <a:ea typeface="+mj-ea"/>
              <a:cs typeface="B Nazanin" pitchFamily="2" charset="-78"/>
            </a:endParaRPr>
          </a:p>
        </p:txBody>
      </p:sp>
      <p:graphicFrame>
        <p:nvGraphicFramePr>
          <p:cNvPr id="6" name="Chart 5"/>
          <p:cNvGraphicFramePr/>
          <p:nvPr/>
        </p:nvGraphicFramePr>
        <p:xfrm>
          <a:off x="1643042" y="1785926"/>
          <a:ext cx="5929354" cy="34290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467544" y="1124744"/>
          <a:ext cx="7992887" cy="468052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40681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wedge">
                                      <p:cBhvr>
                                        <p:cTn id="7" dur="1000"/>
                                        <p:tgtEl>
                                          <p:spTgt spid="9">
                                            <p:graphicEl>
                                              <a:chart seriesIdx="-3" categoryIdx="-3" bldStep="gridLegend"/>
                                            </p:graphicEl>
                                          </p:spTgt>
                                        </p:tgtEl>
                                      </p:cBhvr>
                                    </p:animEffect>
                                  </p:childTnLst>
                                </p:cTn>
                              </p:par>
                            </p:childTnLst>
                          </p:cTn>
                        </p:par>
                        <p:par>
                          <p:cTn id="8" fill="hold">
                            <p:stCondLst>
                              <p:cond delay="1000"/>
                            </p:stCondLst>
                            <p:childTnLst>
                              <p:par>
                                <p:cTn id="9" presetID="20" presetClass="entr" presetSubtype="0" fill="hold" grpId="0" nodeType="afterEffect">
                                  <p:stCondLst>
                                    <p:cond delay="0"/>
                                  </p:stCondLst>
                                  <p:childTnLst>
                                    <p:set>
                                      <p:cBhvr>
                                        <p:cTn id="10" dur="1" fill="hold">
                                          <p:stCondLst>
                                            <p:cond delay="0"/>
                                          </p:stCondLst>
                                        </p:cTn>
                                        <p:tgtEl>
                                          <p:spTgt spid="9">
                                            <p:graphicEl>
                                              <a:chart seriesIdx="-4" categoryIdx="0" bldStep="category"/>
                                            </p:graphicEl>
                                          </p:spTgt>
                                        </p:tgtEl>
                                        <p:attrNameLst>
                                          <p:attrName>style.visibility</p:attrName>
                                        </p:attrNameLst>
                                      </p:cBhvr>
                                      <p:to>
                                        <p:strVal val="visible"/>
                                      </p:to>
                                    </p:set>
                                    <p:animEffect transition="in" filter="wedge">
                                      <p:cBhvr>
                                        <p:cTn id="11" dur="1000"/>
                                        <p:tgtEl>
                                          <p:spTgt spid="9">
                                            <p:graphicEl>
                                              <a:chart seriesIdx="-4" categoryIdx="0" bldStep="category"/>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grpId="0" nodeType="clickEffect">
                                  <p:stCondLst>
                                    <p:cond delay="0"/>
                                  </p:stCondLst>
                                  <p:childTnLst>
                                    <p:set>
                                      <p:cBhvr>
                                        <p:cTn id="15" dur="1" fill="hold">
                                          <p:stCondLst>
                                            <p:cond delay="0"/>
                                          </p:stCondLst>
                                        </p:cTn>
                                        <p:tgtEl>
                                          <p:spTgt spid="9">
                                            <p:graphicEl>
                                              <a:chart seriesIdx="-4" categoryIdx="1" bldStep="category"/>
                                            </p:graphicEl>
                                          </p:spTgt>
                                        </p:tgtEl>
                                        <p:attrNameLst>
                                          <p:attrName>style.visibility</p:attrName>
                                        </p:attrNameLst>
                                      </p:cBhvr>
                                      <p:to>
                                        <p:strVal val="visible"/>
                                      </p:to>
                                    </p:set>
                                    <p:animEffect transition="in" filter="wedge">
                                      <p:cBhvr>
                                        <p:cTn id="16" dur="1000"/>
                                        <p:tgtEl>
                                          <p:spTgt spid="9">
                                            <p:graphicEl>
                                              <a:chart seriesIdx="-4" categoryIdx="1" bldStep="category"/>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20" presetClass="entr" presetSubtype="0" fill="hold" grpId="0" nodeType="clickEffect">
                                  <p:stCondLst>
                                    <p:cond delay="0"/>
                                  </p:stCondLst>
                                  <p:childTnLst>
                                    <p:set>
                                      <p:cBhvr>
                                        <p:cTn id="20" dur="1" fill="hold">
                                          <p:stCondLst>
                                            <p:cond delay="0"/>
                                          </p:stCondLst>
                                        </p:cTn>
                                        <p:tgtEl>
                                          <p:spTgt spid="9">
                                            <p:graphicEl>
                                              <a:chart seriesIdx="-4" categoryIdx="2" bldStep="category"/>
                                            </p:graphicEl>
                                          </p:spTgt>
                                        </p:tgtEl>
                                        <p:attrNameLst>
                                          <p:attrName>style.visibility</p:attrName>
                                        </p:attrNameLst>
                                      </p:cBhvr>
                                      <p:to>
                                        <p:strVal val="visible"/>
                                      </p:to>
                                    </p:set>
                                    <p:animEffect transition="in" filter="wedge">
                                      <p:cBhvr>
                                        <p:cTn id="21" dur="1000"/>
                                        <p:tgtEl>
                                          <p:spTgt spid="9">
                                            <p:graphicEl>
                                              <a:chart seriesIdx="-4" categoryIdx="2" bldStep="category"/>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20" presetClass="entr" presetSubtype="0" fill="hold" grpId="0" nodeType="clickEffect">
                                  <p:stCondLst>
                                    <p:cond delay="0"/>
                                  </p:stCondLst>
                                  <p:childTnLst>
                                    <p:set>
                                      <p:cBhvr>
                                        <p:cTn id="25" dur="1" fill="hold">
                                          <p:stCondLst>
                                            <p:cond delay="0"/>
                                          </p:stCondLst>
                                        </p:cTn>
                                        <p:tgtEl>
                                          <p:spTgt spid="9">
                                            <p:graphicEl>
                                              <a:chart seriesIdx="-4" categoryIdx="3" bldStep="category"/>
                                            </p:graphicEl>
                                          </p:spTgt>
                                        </p:tgtEl>
                                        <p:attrNameLst>
                                          <p:attrName>style.visibility</p:attrName>
                                        </p:attrNameLst>
                                      </p:cBhvr>
                                      <p:to>
                                        <p:strVal val="visible"/>
                                      </p:to>
                                    </p:set>
                                    <p:animEffect transition="in" filter="wedge">
                                      <p:cBhvr>
                                        <p:cTn id="26" dur="1000"/>
                                        <p:tgtEl>
                                          <p:spTgt spid="9">
                                            <p:graphicEl>
                                              <a:chart seriesIdx="-4" categoryIdx="3" bldStep="category"/>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20" presetClass="entr" presetSubtype="0" fill="hold" grpId="0" nodeType="clickEffect">
                                  <p:stCondLst>
                                    <p:cond delay="0"/>
                                  </p:stCondLst>
                                  <p:childTnLst>
                                    <p:set>
                                      <p:cBhvr>
                                        <p:cTn id="30" dur="1" fill="hold">
                                          <p:stCondLst>
                                            <p:cond delay="0"/>
                                          </p:stCondLst>
                                        </p:cTn>
                                        <p:tgtEl>
                                          <p:spTgt spid="9">
                                            <p:graphicEl>
                                              <a:chart seriesIdx="-4" categoryIdx="4" bldStep="category"/>
                                            </p:graphicEl>
                                          </p:spTgt>
                                        </p:tgtEl>
                                        <p:attrNameLst>
                                          <p:attrName>style.visibility</p:attrName>
                                        </p:attrNameLst>
                                      </p:cBhvr>
                                      <p:to>
                                        <p:strVal val="visible"/>
                                      </p:to>
                                    </p:set>
                                    <p:animEffect transition="in" filter="wedge">
                                      <p:cBhvr>
                                        <p:cTn id="31" dur="1000"/>
                                        <p:tgtEl>
                                          <p:spTgt spid="9">
                                            <p:graphicEl>
                                              <a:chart seriesIdx="-4" categoryIdx="4"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category"/>
        </p:bldSub>
      </p:bldGraphic>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Autofit/>
          </a:bodyPr>
          <a:lstStyle/>
          <a:p>
            <a:pPr lvl="0"/>
            <a:r>
              <a:rPr lang="fa-IR" sz="2000" b="1" kern="0" dirty="0">
                <a:solidFill>
                  <a:srgbClr val="0070C0"/>
                </a:solidFill>
                <a:cs typeface="B Nazanin" pitchFamily="2" charset="-78"/>
              </a:rPr>
              <a:t>درصد کودکان ا تا 59 ماهه حادثه دیده بر حسب محل </a:t>
            </a:r>
            <a:r>
              <a:rPr lang="fa-IR" sz="2000" b="1" kern="0" dirty="0" smtClean="0">
                <a:solidFill>
                  <a:srgbClr val="0070C0"/>
                </a:solidFill>
                <a:cs typeface="B Nazanin" pitchFamily="2" charset="-78"/>
              </a:rPr>
              <a:t>فوت</a:t>
            </a:r>
            <a:r>
              <a:rPr lang="fa-IR" sz="2000" b="1" kern="0" dirty="0">
                <a:solidFill>
                  <a:srgbClr val="0070C0"/>
                </a:solidFill>
                <a:cs typeface="B Nazanin" pitchFamily="2" charset="-78"/>
              </a:rPr>
              <a:t> </a:t>
            </a:r>
            <a:r>
              <a:rPr lang="en-US" sz="2000" b="1" kern="0" dirty="0" smtClean="0">
                <a:solidFill>
                  <a:srgbClr val="0070C0"/>
                </a:solidFill>
                <a:cs typeface="B Nazanin" pitchFamily="2" charset="-78"/>
              </a:rPr>
              <a:t/>
            </a:r>
            <a:br>
              <a:rPr lang="en-US" sz="2000" b="1" kern="0" dirty="0" smtClean="0">
                <a:solidFill>
                  <a:srgbClr val="0070C0"/>
                </a:solidFill>
                <a:cs typeface="B Nazanin" pitchFamily="2" charset="-78"/>
              </a:rPr>
            </a:br>
            <a:r>
              <a:rPr lang="fa-IR" sz="2000" b="1" kern="0" dirty="0" smtClean="0">
                <a:solidFill>
                  <a:srgbClr val="0070C0"/>
                </a:solidFill>
                <a:cs typeface="B Nazanin" pitchFamily="2" charset="-78"/>
              </a:rPr>
              <a:t>سال 92</a:t>
            </a:r>
            <a:endParaRPr lang="en-US" sz="2000" b="1" dirty="0">
              <a:solidFill>
                <a:srgbClr val="0070C0"/>
              </a:solidFill>
            </a:endParaRPr>
          </a:p>
        </p:txBody>
      </p:sp>
      <p:graphicFrame>
        <p:nvGraphicFramePr>
          <p:cNvPr id="8" name="Content Placeholder 7"/>
          <p:cNvGraphicFramePr>
            <a:graphicFrameLocks noGrp="1"/>
          </p:cNvGraphicFramePr>
          <p:nvPr>
            <p:ph idx="1"/>
            <p:extLst/>
          </p:nvPr>
        </p:nvGraphicFramePr>
        <p:xfrm>
          <a:off x="457200" y="980728"/>
          <a:ext cx="8229600" cy="55446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413484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endParaRPr lang="en-US" smtClean="0"/>
          </a:p>
        </p:txBody>
      </p:sp>
      <p:sp>
        <p:nvSpPr>
          <p:cNvPr id="58371" name="Slide Number Placeholder 3"/>
          <p:cNvSpPr>
            <a:spLocks noGrp="1"/>
          </p:cNvSpPr>
          <p:nvPr>
            <p:ph type="sldNum" sz="quarter" idx="11"/>
          </p:nvPr>
        </p:nvSpPr>
        <p:spPr>
          <a:noFill/>
        </p:spPr>
        <p:txBody>
          <a:bodyPr/>
          <a:lstStyle/>
          <a:p>
            <a:fld id="{1C296092-2141-49F4-A5F2-7442E53B5959}" type="slidenum">
              <a:rPr lang="ar-SA" smtClean="0"/>
              <a:pPr/>
              <a:t>45</a:t>
            </a:fld>
            <a:endParaRPr lang="en-US" smtClean="0"/>
          </a:p>
        </p:txBody>
      </p:sp>
      <p:pic>
        <p:nvPicPr>
          <p:cNvPr id="58372" name="Picture 2" descr="C:\users\barekati\desktop\desk top\ecd\iecd\eccd2\pictures\hands.jpg"/>
          <p:cNvPicPr>
            <a:picLocks noGrp="1" noChangeAspect="1" noChangeArrowheads="1"/>
          </p:cNvPicPr>
          <p:nvPr>
            <p:ph idx="1"/>
          </p:nvPr>
        </p:nvPicPr>
        <p:blipFill>
          <a:blip r:embed="rId2" cstate="print"/>
          <a:srcRect/>
          <a:stretch>
            <a:fillRect/>
          </a:stretch>
        </p:blipFill>
        <p:spPr>
          <a:xfrm>
            <a:off x="-20638" y="0"/>
            <a:ext cx="9164638" cy="6858000"/>
          </a:xfr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85750"/>
            <a:ext cx="8229600" cy="642938"/>
          </a:xfrm>
        </p:spPr>
        <p:txBody>
          <a:bodyPr>
            <a:normAutofit fontScale="90000"/>
          </a:bodyPr>
          <a:lstStyle/>
          <a:p>
            <a:pPr algn="ctr"/>
            <a:r>
              <a:rPr lang="fa-IR" altLang="en-US" sz="4000" dirty="0" err="1" smtClean="0">
                <a:solidFill>
                  <a:srgbClr val="C00000"/>
                </a:solidFill>
                <a:cs typeface="B Titr" panose="00000700000000000000" pitchFamily="2" charset="-78"/>
              </a:rPr>
              <a:t>آسيب</a:t>
            </a:r>
            <a:r>
              <a:rPr lang="fa-IR" altLang="en-US" sz="4000" dirty="0" smtClean="0">
                <a:solidFill>
                  <a:srgbClr val="C00000"/>
                </a:solidFill>
                <a:cs typeface="B Titr" panose="00000700000000000000" pitchFamily="2" charset="-78"/>
              </a:rPr>
              <a:t> </a:t>
            </a:r>
            <a:r>
              <a:rPr lang="fa-IR" altLang="en-US" sz="4000" dirty="0" err="1" smtClean="0">
                <a:solidFill>
                  <a:srgbClr val="C00000"/>
                </a:solidFill>
                <a:cs typeface="B Titr" panose="00000700000000000000" pitchFamily="2" charset="-78"/>
              </a:rPr>
              <a:t>هاي</a:t>
            </a:r>
            <a:r>
              <a:rPr lang="fa-IR" altLang="en-US" sz="4000" dirty="0" smtClean="0">
                <a:solidFill>
                  <a:srgbClr val="C00000"/>
                </a:solidFill>
                <a:cs typeface="B Titr" panose="00000700000000000000" pitchFamily="2" charset="-78"/>
              </a:rPr>
              <a:t> كودكان</a:t>
            </a:r>
            <a:r>
              <a:rPr lang="fa-IR" altLang="en-US" sz="4000" dirty="0" smtClean="0">
                <a:solidFill>
                  <a:srgbClr val="C00000"/>
                </a:solidFill>
                <a:cs typeface="B Titr" panose="00000700000000000000" pitchFamily="2" charset="-78"/>
              </a:rPr>
              <a:t>، </a:t>
            </a:r>
            <a:r>
              <a:rPr lang="fa-IR" altLang="en-US" sz="4000" dirty="0" err="1" smtClean="0">
                <a:solidFill>
                  <a:srgbClr val="C00000"/>
                </a:solidFill>
                <a:cs typeface="B Titr" panose="00000700000000000000" pitchFamily="2" charset="-78"/>
              </a:rPr>
              <a:t>معضلي</a:t>
            </a:r>
            <a:r>
              <a:rPr lang="fa-IR" altLang="en-US" sz="4000" dirty="0" smtClean="0">
                <a:solidFill>
                  <a:srgbClr val="C00000"/>
                </a:solidFill>
                <a:cs typeface="B Titr" panose="00000700000000000000" pitchFamily="2" charset="-78"/>
              </a:rPr>
              <a:t> </a:t>
            </a:r>
            <a:r>
              <a:rPr lang="fa-IR" altLang="en-US" sz="4000" dirty="0" err="1" smtClean="0">
                <a:solidFill>
                  <a:srgbClr val="C00000"/>
                </a:solidFill>
                <a:cs typeface="B Titr" panose="00000700000000000000" pitchFamily="2" charset="-78"/>
              </a:rPr>
              <a:t>جهاني</a:t>
            </a:r>
            <a:endParaRPr lang="en-US" altLang="en-US" sz="4000" dirty="0" smtClean="0">
              <a:solidFill>
                <a:srgbClr val="C00000"/>
              </a:solidFill>
              <a:cs typeface="B Titr" panose="00000700000000000000" pitchFamily="2" charset="-78"/>
            </a:endParaRPr>
          </a:p>
        </p:txBody>
      </p:sp>
      <p:sp>
        <p:nvSpPr>
          <p:cNvPr id="9219" name="Content Placeholder 2"/>
          <p:cNvSpPr>
            <a:spLocks noGrp="1"/>
          </p:cNvSpPr>
          <p:nvPr>
            <p:ph idx="1"/>
          </p:nvPr>
        </p:nvSpPr>
        <p:spPr>
          <a:xfrm>
            <a:off x="457200" y="1000125"/>
            <a:ext cx="8229600" cy="5324475"/>
          </a:xfrm>
        </p:spPr>
        <p:txBody>
          <a:bodyPr/>
          <a:lstStyle/>
          <a:p>
            <a:pPr algn="justLow"/>
            <a:r>
              <a:rPr lang="fa-IR" altLang="en-US" sz="2400" b="1" dirty="0" smtClean="0">
                <a:cs typeface="B Lotus" panose="00000400000000000000" pitchFamily="2" charset="-78"/>
              </a:rPr>
              <a:t>اگرچه میزان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هاي</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غیرعمدی</a:t>
            </a:r>
            <a:r>
              <a:rPr lang="fa-IR" altLang="en-US" sz="2400" b="1" dirty="0" smtClean="0">
                <a:cs typeface="B Lotus" panose="00000400000000000000" pitchFamily="2" charset="-78"/>
              </a:rPr>
              <a:t> منجر به مرگ کودکان کشورهای توسعه یافته خیلی کمتر است اما این آسیب ها همچنان اصلی‏‏‏ترین عامل مرگ کودکان محسوب می‏‏‏شوند به طوری که </a:t>
            </a:r>
            <a:r>
              <a:rPr lang="fa-IR" altLang="en-US" sz="2400" b="1" dirty="0" err="1" smtClean="0">
                <a:cs typeface="B Lotus" panose="00000400000000000000" pitchFamily="2" charset="-78"/>
              </a:rPr>
              <a:t>مسوول</a:t>
            </a:r>
            <a:r>
              <a:rPr lang="fa-IR" altLang="en-US" sz="2400" b="1" dirty="0" smtClean="0">
                <a:cs typeface="B Lotus" panose="00000400000000000000" pitchFamily="2" charset="-78"/>
              </a:rPr>
              <a:t> 40 درصد مرگ و میر کودکان هستند.</a:t>
            </a:r>
            <a:endParaRPr lang="en-US" altLang="en-US" sz="2400" b="1" dirty="0" smtClean="0">
              <a:solidFill>
                <a:srgbClr val="FF0000"/>
              </a:solidFill>
              <a:cs typeface="B Lotus" panose="00000400000000000000" pitchFamily="2" charset="-78"/>
            </a:endParaRPr>
          </a:p>
          <a:p>
            <a:pPr algn="justLow"/>
            <a:endParaRPr lang="en-US" altLang="en-US" sz="2400" b="1" dirty="0" smtClean="0">
              <a:solidFill>
                <a:srgbClr val="FF0000"/>
              </a:solidFill>
              <a:cs typeface="B Lotus" panose="00000400000000000000" pitchFamily="2" charset="-78"/>
            </a:endParaRPr>
          </a:p>
          <a:p>
            <a:pPr algn="justLow"/>
            <a:r>
              <a:rPr lang="fa-IR" altLang="en-US" sz="2400" b="1" dirty="0" err="1" smtClean="0">
                <a:solidFill>
                  <a:srgbClr val="FF0000"/>
                </a:solidFill>
                <a:cs typeface="B Lotus" panose="00000400000000000000" pitchFamily="2" charset="-78"/>
              </a:rPr>
              <a:t>آسيب</a:t>
            </a:r>
            <a:r>
              <a:rPr lang="fa-IR" altLang="en-US" sz="2400" b="1" dirty="0" smtClean="0">
                <a:solidFill>
                  <a:srgbClr val="FF0000"/>
                </a:solidFill>
                <a:cs typeface="B Lotus" panose="00000400000000000000" pitchFamily="2" charset="-78"/>
              </a:rPr>
              <a:t> های کودکان </a:t>
            </a:r>
            <a:r>
              <a:rPr lang="fa-IR" altLang="en-US" sz="2400" b="1" dirty="0" err="1" smtClean="0">
                <a:solidFill>
                  <a:srgbClr val="FF0000"/>
                </a:solidFill>
                <a:cs typeface="B Lotus" panose="00000400000000000000" pitchFamily="2" charset="-78"/>
              </a:rPr>
              <a:t>اجتناب‏ناپذیر</a:t>
            </a:r>
            <a:r>
              <a:rPr lang="fa-IR" altLang="en-US" sz="2400" b="1" dirty="0" smtClean="0">
                <a:solidFill>
                  <a:srgbClr val="FF0000"/>
                </a:solidFill>
                <a:cs typeface="B Lotus" panose="00000400000000000000" pitchFamily="2" charset="-78"/>
              </a:rPr>
              <a:t> نیستند </a:t>
            </a:r>
            <a:r>
              <a:rPr lang="fa-IR" altLang="en-US" sz="2400" b="1" dirty="0" smtClean="0">
                <a:cs typeface="B Lotus" panose="00000400000000000000" pitchFamily="2" charset="-78"/>
              </a:rPr>
              <a:t>و می‏‏‏توان از وقوع آن ها پیشگیری نمود و کنترل شان کرد. </a:t>
            </a:r>
            <a:r>
              <a:rPr lang="fa-IR" altLang="en-US" sz="2400" b="1" dirty="0" smtClean="0">
                <a:solidFill>
                  <a:srgbClr val="FF0000"/>
                </a:solidFill>
                <a:cs typeface="B Lotus" panose="00000400000000000000" pitchFamily="2" charset="-78"/>
              </a:rPr>
              <a:t>برای مثال میزان </a:t>
            </a:r>
            <a:r>
              <a:rPr lang="fa-IR" altLang="en-US" sz="2400" b="1" dirty="0" err="1" smtClean="0">
                <a:solidFill>
                  <a:srgbClr val="FF0000"/>
                </a:solidFill>
                <a:cs typeface="B Lotus" panose="00000400000000000000" pitchFamily="2" charset="-78"/>
              </a:rPr>
              <a:t>آسيب</a:t>
            </a:r>
            <a:r>
              <a:rPr lang="fa-IR" altLang="en-US" sz="2400" b="1" dirty="0" smtClean="0">
                <a:solidFill>
                  <a:srgbClr val="FF0000"/>
                </a:solidFill>
                <a:cs typeface="B Lotus" panose="00000400000000000000" pitchFamily="2" charset="-78"/>
              </a:rPr>
              <a:t> </a:t>
            </a:r>
            <a:r>
              <a:rPr lang="fa-IR" altLang="en-US" sz="2400" b="1" dirty="0" err="1" smtClean="0">
                <a:solidFill>
                  <a:srgbClr val="FF0000"/>
                </a:solidFill>
                <a:cs typeface="B Lotus" panose="00000400000000000000" pitchFamily="2" charset="-78"/>
              </a:rPr>
              <a:t>هاي</a:t>
            </a:r>
            <a:r>
              <a:rPr lang="fa-IR" altLang="en-US" sz="2400" b="1" dirty="0" smtClean="0">
                <a:solidFill>
                  <a:srgbClr val="FF0000"/>
                </a:solidFill>
                <a:cs typeface="B Lotus" panose="00000400000000000000" pitchFamily="2" charset="-78"/>
              </a:rPr>
              <a:t> منجر به فوت کودکان زیر 15 سال در برخی از کشورهای مرفه طی سال‏‏‏های 1970 تا 1995 به نصف رسیده است. </a:t>
            </a:r>
            <a:endParaRPr lang="en-US" altLang="en-US" sz="2400" b="1" dirty="0" smtClean="0">
              <a:cs typeface="B Lotus" panose="00000400000000000000" pitchFamily="2" charset="-78"/>
            </a:endParaRPr>
          </a:p>
          <a:p>
            <a:pPr algn="justLow"/>
            <a:endParaRPr lang="en-US" altLang="en-US" sz="2400" b="1" dirty="0" smtClean="0">
              <a:cs typeface="B Lotus" panose="00000400000000000000" pitchFamily="2" charset="-78"/>
            </a:endParaRPr>
          </a:p>
          <a:p>
            <a:pPr algn="justLow"/>
            <a:r>
              <a:rPr lang="fa-IR" altLang="en-US" sz="2400" b="1" dirty="0" smtClean="0">
                <a:cs typeface="B Lotus" panose="00000400000000000000" pitchFamily="2" charset="-78"/>
              </a:rPr>
              <a:t>تحلیل آمار جوامع آسیای جنوبی و شرقی نشان دهنده چرایی اهمیت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a:t>
            </a:r>
            <a:r>
              <a:rPr lang="fa-IR" altLang="en-US" sz="2400" b="1" dirty="0" err="1" smtClean="0">
                <a:cs typeface="B Lotus" panose="00000400000000000000" pitchFamily="2" charset="-78"/>
              </a:rPr>
              <a:t>هاي</a:t>
            </a:r>
            <a:r>
              <a:rPr lang="fa-IR" altLang="en-US" sz="2400" b="1" dirty="0" smtClean="0">
                <a:cs typeface="B Lotus" panose="00000400000000000000" pitchFamily="2" charset="-78"/>
              </a:rPr>
              <a:t> کودکان است. در این جوامع، </a:t>
            </a:r>
            <a:r>
              <a:rPr lang="fa-IR" altLang="en-US" sz="2400" b="1" dirty="0" err="1" smtClean="0">
                <a:cs typeface="B Lotus" panose="00000400000000000000" pitchFamily="2" charset="-78"/>
              </a:rPr>
              <a:t>آسيب</a:t>
            </a:r>
            <a:r>
              <a:rPr lang="fa-IR" altLang="en-US" sz="2400" b="1" dirty="0" smtClean="0">
                <a:cs typeface="B Lotus" panose="00000400000000000000" pitchFamily="2" charset="-78"/>
              </a:rPr>
              <a:t> ها </a:t>
            </a:r>
            <a:r>
              <a:rPr lang="fa-IR" altLang="en-US" sz="2400" b="1" dirty="0" err="1" smtClean="0">
                <a:cs typeface="B Lotus" panose="00000400000000000000" pitchFamily="2" charset="-78"/>
              </a:rPr>
              <a:t>مسوول</a:t>
            </a:r>
            <a:r>
              <a:rPr lang="fa-IR" altLang="en-US" sz="2400" b="1" dirty="0" smtClean="0">
                <a:cs typeface="B Lotus" panose="00000400000000000000" pitchFamily="2" charset="-78"/>
              </a:rPr>
              <a:t> 30 درصد موارد مرگ کودکان یک تا سه سال است و این نسبت در مورد کودکان چهار سال به 40 درصد و در گروه سنی 5 تا 17 سال به 50 تا 60 درصد نیز می‏‏‏رسد.</a:t>
            </a:r>
            <a:endParaRPr lang="en-US" altLang="en-US" sz="2400" b="1" dirty="0" smtClean="0">
              <a:cs typeface="B Lotus" panose="00000400000000000000" pitchFamily="2" charset="-78"/>
            </a:endParaRPr>
          </a:p>
          <a:p>
            <a:endParaRPr lang="en-US" altLang="en-US" dirty="0" smtClean="0">
              <a:cs typeface="Majalla UI"/>
            </a:endParaRPr>
          </a:p>
        </p:txBody>
      </p:sp>
    </p:spTree>
    <p:extLst>
      <p:ext uri="{BB962C8B-B14F-4D97-AF65-F5344CB8AC3E}">
        <p14:creationId xmlns:p14="http://schemas.microsoft.com/office/powerpoint/2010/main" val="2756009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99392"/>
            <a:ext cx="8229600" cy="928688"/>
          </a:xfrm>
        </p:spPr>
        <p:txBody>
          <a:bodyPr>
            <a:normAutofit fontScale="90000"/>
          </a:bodyPr>
          <a:lstStyle/>
          <a:p>
            <a:r>
              <a:rPr lang="fa-IR" altLang="en-US" sz="3200" dirty="0" smtClean="0">
                <a:solidFill>
                  <a:srgbClr val="C00000"/>
                </a:solidFill>
                <a:cs typeface="B Titr" panose="00000700000000000000" pitchFamily="2" charset="-78"/>
              </a:rPr>
              <a:t> </a:t>
            </a:r>
            <a:r>
              <a:rPr lang="fa-IR" altLang="en-US" sz="5400" dirty="0" smtClean="0">
                <a:solidFill>
                  <a:srgbClr val="C00000"/>
                </a:solidFill>
                <a:cs typeface="B Titr" panose="00000700000000000000" pitchFamily="2" charset="-78"/>
              </a:rPr>
              <a:t> </a:t>
            </a:r>
            <a:r>
              <a:rPr lang="fa-IR" altLang="en-US" sz="3200" dirty="0" smtClean="0">
                <a:solidFill>
                  <a:srgbClr val="C00000"/>
                </a:solidFill>
                <a:cs typeface="B Titr" panose="00000700000000000000" pitchFamily="2" charset="-78"/>
              </a:rPr>
              <a:t>رابطه </a:t>
            </a:r>
            <a:r>
              <a:rPr lang="fa-IR" altLang="en-US" sz="3200" dirty="0" err="1" smtClean="0">
                <a:solidFill>
                  <a:srgbClr val="C00000"/>
                </a:solidFill>
                <a:cs typeface="B Titr" panose="00000700000000000000" pitchFamily="2" charset="-78"/>
              </a:rPr>
              <a:t>آسيب</a:t>
            </a:r>
            <a:r>
              <a:rPr lang="fa-IR" altLang="en-US" sz="3200" dirty="0" smtClean="0">
                <a:solidFill>
                  <a:srgbClr val="C00000"/>
                </a:solidFill>
                <a:cs typeface="B Titr" panose="00000700000000000000" pitchFamily="2" charset="-78"/>
              </a:rPr>
              <a:t> های كودكان با سایر مسایل سلامت كودكان </a:t>
            </a:r>
            <a:endParaRPr lang="en-US" altLang="en-US" sz="3200" dirty="0" smtClean="0">
              <a:cs typeface="Traditional Arabic" panose="02020603050405020304" pitchFamily="18" charset="-78"/>
            </a:endParaRPr>
          </a:p>
        </p:txBody>
      </p:sp>
      <p:sp>
        <p:nvSpPr>
          <p:cNvPr id="10243" name="Content Placeholder 2"/>
          <p:cNvSpPr>
            <a:spLocks noGrp="1"/>
          </p:cNvSpPr>
          <p:nvPr>
            <p:ph idx="1"/>
          </p:nvPr>
        </p:nvSpPr>
        <p:spPr>
          <a:xfrm>
            <a:off x="457200" y="836712"/>
            <a:ext cx="8229600" cy="4587974"/>
          </a:xfrm>
        </p:spPr>
        <p:txBody>
          <a:bodyPr>
            <a:noAutofit/>
          </a:bodyPr>
          <a:lstStyle/>
          <a:p>
            <a:pPr algn="justLow"/>
            <a:r>
              <a:rPr lang="fa-IR" altLang="en-US" sz="2800" b="1" dirty="0" smtClean="0">
                <a:cs typeface="B Lotus" panose="00000400000000000000" pitchFamily="2" charset="-78"/>
              </a:rPr>
              <a:t>مهار </a:t>
            </a:r>
            <a:r>
              <a:rPr lang="fa-IR" altLang="en-US" sz="2800" b="1" dirty="0" err="1" smtClean="0">
                <a:cs typeface="B Lotus" panose="00000400000000000000" pitchFamily="2" charset="-78"/>
              </a:rPr>
              <a:t>آسيب</a:t>
            </a:r>
            <a:r>
              <a:rPr lang="fa-IR" altLang="en-US" sz="2800" b="1" dirty="0" smtClean="0">
                <a:cs typeface="B Lotus" panose="00000400000000000000" pitchFamily="2" charset="-78"/>
              </a:rPr>
              <a:t> </a:t>
            </a:r>
            <a:r>
              <a:rPr lang="fa-IR" altLang="en-US" sz="2800" b="1" dirty="0" err="1" smtClean="0">
                <a:cs typeface="B Lotus" panose="00000400000000000000" pitchFamily="2" charset="-78"/>
              </a:rPr>
              <a:t>هاي</a:t>
            </a:r>
            <a:r>
              <a:rPr lang="fa-IR" altLang="en-US" sz="2800" b="1" dirty="0" smtClean="0">
                <a:cs typeface="B Lotus" panose="00000400000000000000" pitchFamily="2" charset="-78"/>
              </a:rPr>
              <a:t> كودكان </a:t>
            </a:r>
            <a:r>
              <a:rPr lang="fa-IR" altLang="en-US" sz="2800" b="1" dirty="0" err="1" smtClean="0">
                <a:cs typeface="B Lotus" panose="00000400000000000000" pitchFamily="2" charset="-78"/>
              </a:rPr>
              <a:t>بايد</a:t>
            </a:r>
            <a:r>
              <a:rPr lang="fa-IR" altLang="en-US" sz="2800" b="1" dirty="0" smtClean="0">
                <a:cs typeface="B Lotus" panose="00000400000000000000" pitchFamily="2" charset="-78"/>
              </a:rPr>
              <a:t> در </a:t>
            </a:r>
            <a:r>
              <a:rPr lang="fa-IR" altLang="en-US" sz="2800" b="1" dirty="0" err="1" smtClean="0">
                <a:cs typeface="B Lotus" panose="00000400000000000000" pitchFamily="2" charset="-78"/>
              </a:rPr>
              <a:t>مركز</a:t>
            </a:r>
            <a:r>
              <a:rPr lang="fa-IR" altLang="en-US" sz="2800" b="1" dirty="0" smtClean="0">
                <a:cs typeface="B Lotus" panose="00000400000000000000" pitchFamily="2" charset="-78"/>
              </a:rPr>
              <a:t> توجهات جهانی قرار </a:t>
            </a:r>
            <a:r>
              <a:rPr lang="fa-IR" altLang="en-US" sz="2800" b="1" dirty="0" err="1" smtClean="0">
                <a:cs typeface="B Lotus" panose="00000400000000000000" pitchFamily="2" charset="-78"/>
              </a:rPr>
              <a:t>بگيرد</a:t>
            </a:r>
            <a:r>
              <a:rPr lang="fa-IR" altLang="en-US" sz="2800" b="1" dirty="0" smtClean="0">
                <a:cs typeface="B Lotus" panose="00000400000000000000" pitchFamily="2" charset="-78"/>
              </a:rPr>
              <a:t> تا از مرگ و </a:t>
            </a:r>
            <a:r>
              <a:rPr lang="fa-IR" altLang="en-US" sz="2800" b="1" dirty="0" err="1" smtClean="0">
                <a:cs typeface="B Lotus" panose="00000400000000000000" pitchFamily="2" charset="-78"/>
              </a:rPr>
              <a:t>مير</a:t>
            </a:r>
            <a:r>
              <a:rPr lang="fa-IR" altLang="en-US" sz="2800" b="1" dirty="0" smtClean="0">
                <a:cs typeface="B Lotus" panose="00000400000000000000" pitchFamily="2" charset="-78"/>
              </a:rPr>
              <a:t> کودکان کاسته شود و کیفیت زندگی آنها بهبود یابد. </a:t>
            </a:r>
            <a:endParaRPr lang="en-US" altLang="en-US" sz="2800" b="1" dirty="0" smtClean="0">
              <a:cs typeface="B Lotus" panose="00000400000000000000" pitchFamily="2" charset="-78"/>
            </a:endParaRPr>
          </a:p>
          <a:p>
            <a:pPr algn="justLow"/>
            <a:endParaRPr lang="en-US" altLang="en-US" sz="2800" b="1" dirty="0" smtClean="0">
              <a:cs typeface="B Lotus" panose="00000400000000000000" pitchFamily="2" charset="-78"/>
            </a:endParaRPr>
          </a:p>
          <a:p>
            <a:pPr algn="justLow"/>
            <a:r>
              <a:rPr lang="fa-IR" altLang="en-US" sz="2800" b="1" dirty="0" smtClean="0">
                <a:cs typeface="B Lotus" panose="00000400000000000000" pitchFamily="2" charset="-78"/>
              </a:rPr>
              <a:t>در </a:t>
            </a:r>
            <a:r>
              <a:rPr lang="fa-IR" altLang="en-US" sz="2800" b="1" dirty="0" err="1" smtClean="0">
                <a:cs typeface="B Lotus" panose="00000400000000000000" pitchFamily="2" charset="-78"/>
              </a:rPr>
              <a:t>دهه‌هاي</a:t>
            </a:r>
            <a:r>
              <a:rPr lang="fa-IR" altLang="en-US" sz="2800" b="1" dirty="0" smtClean="0">
                <a:cs typeface="B Lotus" panose="00000400000000000000" pitchFamily="2" charset="-78"/>
              </a:rPr>
              <a:t> </a:t>
            </a:r>
            <a:r>
              <a:rPr lang="fa-IR" altLang="en-US" sz="2800" b="1" dirty="0" err="1" smtClean="0">
                <a:cs typeface="B Lotus" panose="00000400000000000000" pitchFamily="2" charset="-78"/>
              </a:rPr>
              <a:t>اخير</a:t>
            </a:r>
            <a:r>
              <a:rPr lang="fa-IR" altLang="en-US" sz="2800" b="1" dirty="0" smtClean="0">
                <a:cs typeface="B Lotus" panose="00000400000000000000" pitchFamily="2" charset="-78"/>
              </a:rPr>
              <a:t> </a:t>
            </a:r>
            <a:r>
              <a:rPr lang="fa-IR" altLang="en-US" sz="2800" b="1" dirty="0" err="1" smtClean="0">
                <a:cs typeface="B Lotus" panose="00000400000000000000" pitchFamily="2" charset="-78"/>
              </a:rPr>
              <a:t>برنامه‌ريزي‌هاي</a:t>
            </a:r>
            <a:r>
              <a:rPr lang="fa-IR" altLang="en-US" sz="2800" b="1" dirty="0" smtClean="0">
                <a:cs typeface="B Lotus" panose="00000400000000000000" pitchFamily="2" charset="-78"/>
              </a:rPr>
              <a:t> به عمل آمده برای نجات جان كودكان اغلب متوجه </a:t>
            </a:r>
            <a:r>
              <a:rPr lang="fa-IR" altLang="en-US" sz="2800" b="1" dirty="0" err="1" smtClean="0">
                <a:solidFill>
                  <a:srgbClr val="FF0000"/>
                </a:solidFill>
                <a:cs typeface="B Lotus" panose="00000400000000000000" pitchFamily="2" charset="-78"/>
              </a:rPr>
              <a:t>بيماري</a:t>
            </a:r>
            <a:r>
              <a:rPr lang="fa-IR" altLang="en-US" sz="2800" b="1" dirty="0" smtClean="0">
                <a:solidFill>
                  <a:srgbClr val="FF0000"/>
                </a:solidFill>
                <a:cs typeface="B Lotus" panose="00000400000000000000" pitchFamily="2" charset="-78"/>
              </a:rPr>
              <a:t> </a:t>
            </a:r>
            <a:r>
              <a:rPr lang="fa-IR" altLang="en-US" sz="2800" b="1" dirty="0" err="1" smtClean="0">
                <a:solidFill>
                  <a:srgbClr val="FF0000"/>
                </a:solidFill>
                <a:cs typeface="B Lotus" panose="00000400000000000000" pitchFamily="2" charset="-78"/>
              </a:rPr>
              <a:t>هاي</a:t>
            </a:r>
            <a:r>
              <a:rPr lang="fa-IR" altLang="en-US" sz="2800" b="1" dirty="0" smtClean="0">
                <a:solidFill>
                  <a:srgbClr val="FF0000"/>
                </a:solidFill>
                <a:cs typeface="B Lotus" panose="00000400000000000000" pitchFamily="2" charset="-78"/>
              </a:rPr>
              <a:t> </a:t>
            </a:r>
            <a:r>
              <a:rPr lang="fa-IR" altLang="en-US" sz="2800" b="1" dirty="0" err="1" smtClean="0">
                <a:solidFill>
                  <a:srgbClr val="FF0000"/>
                </a:solidFill>
                <a:cs typeface="B Lotus" panose="00000400000000000000" pitchFamily="2" charset="-78"/>
              </a:rPr>
              <a:t>عفوني</a:t>
            </a:r>
            <a:r>
              <a:rPr lang="fa-IR" altLang="en-US" sz="2800" b="1" dirty="0" smtClean="0">
                <a:solidFill>
                  <a:srgbClr val="FF0000"/>
                </a:solidFill>
                <a:cs typeface="B Lotus" panose="00000400000000000000" pitchFamily="2" charset="-78"/>
              </a:rPr>
              <a:t> و </a:t>
            </a:r>
            <a:r>
              <a:rPr lang="fa-IR" altLang="en-US" sz="2800" b="1" dirty="0" err="1" smtClean="0">
                <a:solidFill>
                  <a:srgbClr val="FF0000"/>
                </a:solidFill>
                <a:cs typeface="B Lotus" panose="00000400000000000000" pitchFamily="2" charset="-78"/>
              </a:rPr>
              <a:t>كمبودهاي</a:t>
            </a:r>
            <a:r>
              <a:rPr lang="fa-IR" altLang="en-US" sz="2800" b="1" dirty="0" smtClean="0">
                <a:solidFill>
                  <a:srgbClr val="FF0000"/>
                </a:solidFill>
                <a:cs typeface="B Lotus" panose="00000400000000000000" pitchFamily="2" charset="-78"/>
              </a:rPr>
              <a:t> </a:t>
            </a:r>
            <a:r>
              <a:rPr lang="fa-IR" altLang="en-US" sz="2800" b="1" dirty="0" err="1" smtClean="0">
                <a:solidFill>
                  <a:srgbClr val="FF0000"/>
                </a:solidFill>
                <a:cs typeface="B Lotus" panose="00000400000000000000" pitchFamily="2" charset="-78"/>
              </a:rPr>
              <a:t>تغذيه‌اي</a:t>
            </a:r>
            <a:r>
              <a:rPr lang="fa-IR" altLang="en-US" sz="2800" b="1" dirty="0" smtClean="0">
                <a:solidFill>
                  <a:srgbClr val="FF0000"/>
                </a:solidFill>
                <a:cs typeface="B Lotus" panose="00000400000000000000" pitchFamily="2" charset="-78"/>
              </a:rPr>
              <a:t> نوزادان و كودكان </a:t>
            </a:r>
            <a:r>
              <a:rPr lang="fa-IR" altLang="en-US" sz="2800" b="1" dirty="0" err="1" smtClean="0">
                <a:cs typeface="B Lotus" panose="00000400000000000000" pitchFamily="2" charset="-78"/>
              </a:rPr>
              <a:t>بود.هر</a:t>
            </a:r>
            <a:r>
              <a:rPr lang="fa-IR" altLang="en-US" sz="2800" b="1" dirty="0" smtClean="0">
                <a:cs typeface="B Lotus" panose="00000400000000000000" pitchFamily="2" charset="-78"/>
              </a:rPr>
              <a:t> چند که در </a:t>
            </a:r>
            <a:r>
              <a:rPr lang="fa-IR" altLang="en-US" sz="2800" b="1" dirty="0" err="1" smtClean="0">
                <a:cs typeface="B Lotus" panose="00000400000000000000" pitchFamily="2" charset="-78"/>
              </a:rPr>
              <a:t>بعضي</a:t>
            </a:r>
            <a:r>
              <a:rPr lang="fa-IR" altLang="en-US" sz="2800" b="1" dirty="0" smtClean="0">
                <a:cs typeface="B Lotus" panose="00000400000000000000" pitchFamily="2" charset="-78"/>
              </a:rPr>
              <a:t> از </a:t>
            </a:r>
            <a:r>
              <a:rPr lang="fa-IR" altLang="en-US" sz="2800" b="1" dirty="0" err="1" smtClean="0">
                <a:cs typeface="B Lotus" panose="00000400000000000000" pitchFamily="2" charset="-78"/>
              </a:rPr>
              <a:t>برنامه‌ها</a:t>
            </a:r>
            <a:r>
              <a:rPr lang="fa-IR" altLang="en-US" sz="2800" b="1" dirty="0" smtClean="0">
                <a:cs typeface="B Lotus" panose="00000400000000000000" pitchFamily="2" charset="-78"/>
              </a:rPr>
              <a:t>، </a:t>
            </a:r>
            <a:r>
              <a:rPr lang="fa-IR" altLang="en-US" sz="2800" b="1" dirty="0" err="1" smtClean="0">
                <a:cs typeface="B Lotus" panose="00000400000000000000" pitchFamily="2" charset="-78"/>
              </a:rPr>
              <a:t>پيشگيري</a:t>
            </a:r>
            <a:r>
              <a:rPr lang="fa-IR" altLang="en-US" sz="2800" b="1" dirty="0" smtClean="0">
                <a:cs typeface="B Lotus" panose="00000400000000000000" pitchFamily="2" charset="-78"/>
              </a:rPr>
              <a:t> از </a:t>
            </a:r>
            <a:r>
              <a:rPr lang="fa-IR" altLang="en-US" sz="2800" b="1" dirty="0" err="1" smtClean="0">
                <a:cs typeface="B Lotus" panose="00000400000000000000" pitchFamily="2" charset="-78"/>
              </a:rPr>
              <a:t>آسيب</a:t>
            </a:r>
            <a:r>
              <a:rPr lang="fa-IR" altLang="en-US" sz="2800" b="1" dirty="0" smtClean="0">
                <a:cs typeface="B Lotus" panose="00000400000000000000" pitchFamily="2" charset="-78"/>
              </a:rPr>
              <a:t> </a:t>
            </a:r>
            <a:r>
              <a:rPr lang="fa-IR" altLang="en-US" sz="2800" b="1" dirty="0" err="1" smtClean="0">
                <a:cs typeface="B Lotus" panose="00000400000000000000" pitchFamily="2" charset="-78"/>
              </a:rPr>
              <a:t>هاي</a:t>
            </a:r>
            <a:r>
              <a:rPr lang="fa-IR" altLang="en-US" sz="2800" b="1" dirty="0" smtClean="0">
                <a:cs typeface="B Lotus" panose="00000400000000000000" pitchFamily="2" charset="-78"/>
              </a:rPr>
              <a:t> كودكان در نظر گرفته شده است </a:t>
            </a:r>
            <a:r>
              <a:rPr lang="fa-IR" altLang="en-US" sz="2800" b="1" dirty="0" smtClean="0">
                <a:solidFill>
                  <a:srgbClr val="FF0000"/>
                </a:solidFill>
                <a:cs typeface="B Lotus" panose="00000400000000000000" pitchFamily="2" charset="-78"/>
              </a:rPr>
              <a:t>اما بی توجهی به آن می تواند </a:t>
            </a:r>
            <a:r>
              <a:rPr lang="fa-IR" altLang="en-US" sz="2800" b="1" dirty="0" err="1" smtClean="0">
                <a:solidFill>
                  <a:srgbClr val="FF0000"/>
                </a:solidFill>
                <a:cs typeface="B Lotus" panose="00000400000000000000" pitchFamily="2" charset="-78"/>
              </a:rPr>
              <a:t>سرمايه‌گذاري‌هاي</a:t>
            </a:r>
            <a:r>
              <a:rPr lang="fa-IR" altLang="en-US" sz="2800" b="1" dirty="0" smtClean="0">
                <a:solidFill>
                  <a:srgbClr val="FF0000"/>
                </a:solidFill>
                <a:cs typeface="B Lotus" panose="00000400000000000000" pitchFamily="2" charset="-78"/>
              </a:rPr>
              <a:t> بزرگ به عمل آمده در واکسیناسیون، </a:t>
            </a:r>
            <a:r>
              <a:rPr lang="fa-IR" altLang="en-US" sz="2800" b="1" dirty="0" err="1" smtClean="0">
                <a:solidFill>
                  <a:srgbClr val="FF0000"/>
                </a:solidFill>
                <a:cs typeface="B Lotus" panose="00000400000000000000" pitchFamily="2" charset="-78"/>
              </a:rPr>
              <a:t>تغذيه</a:t>
            </a:r>
            <a:r>
              <a:rPr lang="fa-IR" altLang="en-US" sz="2800" b="1" dirty="0" smtClean="0">
                <a:solidFill>
                  <a:srgbClr val="FF0000"/>
                </a:solidFill>
                <a:cs typeface="B Lotus" panose="00000400000000000000" pitchFamily="2" charset="-78"/>
              </a:rPr>
              <a:t> و سلامت مادر و </a:t>
            </a:r>
            <a:r>
              <a:rPr lang="fa-IR" altLang="en-US" sz="2800" b="1" dirty="0" err="1" smtClean="0">
                <a:solidFill>
                  <a:srgbClr val="FF0000"/>
                </a:solidFill>
                <a:cs typeface="B Lotus" panose="00000400000000000000" pitchFamily="2" charset="-78"/>
              </a:rPr>
              <a:t>كودك</a:t>
            </a:r>
            <a:r>
              <a:rPr lang="fa-IR" altLang="en-US" sz="2800" b="1" dirty="0" smtClean="0">
                <a:solidFill>
                  <a:srgbClr val="FF0000"/>
                </a:solidFill>
                <a:cs typeface="B Lotus" panose="00000400000000000000" pitchFamily="2" charset="-78"/>
              </a:rPr>
              <a:t> را بی اثر سازد. </a:t>
            </a:r>
            <a:endParaRPr lang="en-US" altLang="en-US" sz="2800" b="1" dirty="0" smtClean="0">
              <a:solidFill>
                <a:srgbClr val="FF0000"/>
              </a:solidFill>
              <a:cs typeface="B Lotus" panose="00000400000000000000" pitchFamily="2" charset="-78"/>
            </a:endParaRPr>
          </a:p>
          <a:p>
            <a:pPr algn="justLow"/>
            <a:endParaRPr lang="en-US" altLang="en-US" sz="2800" b="1" dirty="0" smtClean="0">
              <a:solidFill>
                <a:srgbClr val="FF0000"/>
              </a:solidFill>
              <a:cs typeface="B Lotus" panose="00000400000000000000" pitchFamily="2" charset="-78"/>
            </a:endParaRPr>
          </a:p>
          <a:p>
            <a:pPr algn="justLow"/>
            <a:r>
              <a:rPr lang="fa-IR" altLang="en-US" sz="2800" b="1" dirty="0" smtClean="0">
                <a:solidFill>
                  <a:srgbClr val="FF0000"/>
                </a:solidFill>
                <a:cs typeface="B Lotus" panose="00000400000000000000" pitchFamily="2" charset="-78"/>
              </a:rPr>
              <a:t>اگر با اهداف توسعه </a:t>
            </a:r>
            <a:r>
              <a:rPr lang="fa-IR" altLang="en-US" sz="2800" b="1" dirty="0" smtClean="0">
                <a:solidFill>
                  <a:srgbClr val="FF0000"/>
                </a:solidFill>
                <a:cs typeface="B Lotus" panose="00000400000000000000" pitchFamily="2" charset="-78"/>
              </a:rPr>
              <a:t>پایدار(</a:t>
            </a:r>
            <a:r>
              <a:rPr lang="en-US" altLang="en-US" sz="2800" b="1" dirty="0" smtClean="0">
                <a:solidFill>
                  <a:srgbClr val="FF0000"/>
                </a:solidFill>
                <a:cs typeface="B Lotus" panose="00000400000000000000" pitchFamily="2" charset="-78"/>
              </a:rPr>
              <a:t>SDG</a:t>
            </a:r>
            <a:r>
              <a:rPr lang="fa-IR" altLang="en-US" sz="2800" b="1" dirty="0" smtClean="0">
                <a:solidFill>
                  <a:srgbClr val="FF0000"/>
                </a:solidFill>
                <a:cs typeface="B Lotus" panose="00000400000000000000" pitchFamily="2" charset="-78"/>
              </a:rPr>
              <a:t>)</a:t>
            </a:r>
            <a:r>
              <a:rPr lang="fa-IR" altLang="en-US" sz="2800" b="1" dirty="0" smtClean="0">
                <a:solidFill>
                  <a:srgbClr val="FF0000"/>
                </a:solidFill>
                <a:cs typeface="B Lotus" panose="00000400000000000000" pitchFamily="2" charset="-78"/>
              </a:rPr>
              <a:t> </a:t>
            </a:r>
            <a:r>
              <a:rPr lang="fa-IR" altLang="en-US" sz="2800" b="1" dirty="0" smtClean="0">
                <a:solidFill>
                  <a:srgbClr val="FF0000"/>
                </a:solidFill>
                <a:cs typeface="B Lotus" panose="00000400000000000000" pitchFamily="2" charset="-78"/>
              </a:rPr>
              <a:t>به </a:t>
            </a:r>
            <a:r>
              <a:rPr lang="fa-IR" altLang="en-US" sz="2800" b="1" dirty="0" err="1" smtClean="0">
                <a:solidFill>
                  <a:srgbClr val="FF0000"/>
                </a:solidFill>
                <a:cs typeface="B Lotus" panose="00000400000000000000" pitchFamily="2" charset="-78"/>
              </a:rPr>
              <a:t>فكر</a:t>
            </a:r>
            <a:r>
              <a:rPr lang="fa-IR" altLang="en-US" sz="2800" b="1" dirty="0" smtClean="0">
                <a:solidFill>
                  <a:srgbClr val="FF0000"/>
                </a:solidFill>
                <a:cs typeface="B Lotus" panose="00000400000000000000" pitchFamily="2" charset="-78"/>
              </a:rPr>
              <a:t> </a:t>
            </a:r>
            <a:r>
              <a:rPr lang="fa-IR" altLang="en-US" sz="2800" b="1" dirty="0" err="1" smtClean="0">
                <a:solidFill>
                  <a:srgbClr val="FF0000"/>
                </a:solidFill>
                <a:cs typeface="B Lotus" panose="00000400000000000000" pitchFamily="2" charset="-78"/>
              </a:rPr>
              <a:t>كاهش</a:t>
            </a:r>
            <a:r>
              <a:rPr lang="fa-IR" altLang="en-US" sz="2800" b="1" dirty="0" smtClean="0">
                <a:solidFill>
                  <a:srgbClr val="FF0000"/>
                </a:solidFill>
                <a:cs typeface="B Lotus" panose="00000400000000000000" pitchFamily="2" charset="-78"/>
              </a:rPr>
              <a:t> مرگ و </a:t>
            </a:r>
            <a:r>
              <a:rPr lang="fa-IR" altLang="en-US" sz="2800" b="1" dirty="0" err="1" smtClean="0">
                <a:solidFill>
                  <a:srgbClr val="FF0000"/>
                </a:solidFill>
                <a:cs typeface="B Lotus" panose="00000400000000000000" pitchFamily="2" charset="-78"/>
              </a:rPr>
              <a:t>مير</a:t>
            </a:r>
            <a:r>
              <a:rPr lang="fa-IR" altLang="en-US" sz="2800" b="1" dirty="0" smtClean="0">
                <a:solidFill>
                  <a:srgbClr val="FF0000"/>
                </a:solidFill>
                <a:cs typeface="B Lotus" panose="00000400000000000000" pitchFamily="2" charset="-78"/>
              </a:rPr>
              <a:t> كودكان </a:t>
            </a:r>
            <a:r>
              <a:rPr lang="fa-IR" altLang="en-US" sz="2800" b="1" dirty="0" err="1" smtClean="0">
                <a:solidFill>
                  <a:srgbClr val="FF0000"/>
                </a:solidFill>
                <a:cs typeface="B Lotus" panose="00000400000000000000" pitchFamily="2" charset="-78"/>
              </a:rPr>
              <a:t>هستيم</a:t>
            </a:r>
            <a:r>
              <a:rPr lang="fa-IR" altLang="en-US" sz="2800" b="1" dirty="0" smtClean="0">
                <a:solidFill>
                  <a:srgbClr val="FF0000"/>
                </a:solidFill>
                <a:cs typeface="B Lotus" panose="00000400000000000000" pitchFamily="2" charset="-78"/>
              </a:rPr>
              <a:t>، شناخت و </a:t>
            </a:r>
            <a:r>
              <a:rPr lang="fa-IR" altLang="en-US" sz="2800" b="1" dirty="0" err="1" smtClean="0">
                <a:solidFill>
                  <a:srgbClr val="FF0000"/>
                </a:solidFill>
                <a:cs typeface="B Lotus" panose="00000400000000000000" pitchFamily="2" charset="-78"/>
              </a:rPr>
              <a:t>بررسي</a:t>
            </a:r>
            <a:r>
              <a:rPr lang="fa-IR" altLang="en-US" sz="2800" b="1" dirty="0" smtClean="0">
                <a:solidFill>
                  <a:srgbClr val="FF0000"/>
                </a:solidFill>
                <a:cs typeface="B Lotus" panose="00000400000000000000" pitchFamily="2" charset="-78"/>
              </a:rPr>
              <a:t> عوامل موثر در </a:t>
            </a:r>
            <a:r>
              <a:rPr lang="fa-IR" altLang="en-US" sz="2800" b="1" dirty="0" err="1" smtClean="0">
                <a:solidFill>
                  <a:srgbClr val="FF0000"/>
                </a:solidFill>
                <a:cs typeface="B Lotus" panose="00000400000000000000" pitchFamily="2" charset="-78"/>
              </a:rPr>
              <a:t>آسيب</a:t>
            </a:r>
            <a:r>
              <a:rPr lang="fa-IR" altLang="en-US" sz="2800" b="1" dirty="0" smtClean="0">
                <a:solidFill>
                  <a:srgbClr val="FF0000"/>
                </a:solidFill>
                <a:cs typeface="B Lotus" panose="00000400000000000000" pitchFamily="2" charset="-78"/>
              </a:rPr>
              <a:t> های كودكان </a:t>
            </a:r>
            <a:r>
              <a:rPr lang="fa-IR" altLang="en-US" sz="2800" b="1" dirty="0" err="1" smtClean="0">
                <a:solidFill>
                  <a:srgbClr val="FF0000"/>
                </a:solidFill>
                <a:cs typeface="B Lotus" panose="00000400000000000000" pitchFamily="2" charset="-78"/>
              </a:rPr>
              <a:t>اجتناب‌ناپذير</a:t>
            </a:r>
            <a:r>
              <a:rPr lang="fa-IR" altLang="en-US" sz="2800" b="1" dirty="0" smtClean="0">
                <a:solidFill>
                  <a:srgbClr val="FF0000"/>
                </a:solidFill>
                <a:cs typeface="B Lotus" panose="00000400000000000000" pitchFamily="2" charset="-78"/>
              </a:rPr>
              <a:t> خواهد بود. </a:t>
            </a:r>
            <a:endParaRPr lang="en-US" altLang="en-US" sz="2800" b="1" dirty="0" smtClean="0">
              <a:solidFill>
                <a:srgbClr val="FF0000"/>
              </a:solidFill>
              <a:cs typeface="B Lotus" panose="00000400000000000000" pitchFamily="2" charset="-78"/>
            </a:endParaRPr>
          </a:p>
          <a:p>
            <a:endParaRPr lang="en-US" altLang="en-US" sz="3600" dirty="0" smtClean="0">
              <a:cs typeface="Majalla UI"/>
            </a:endParaRPr>
          </a:p>
        </p:txBody>
      </p:sp>
    </p:spTree>
    <p:extLst>
      <p:ext uri="{BB962C8B-B14F-4D97-AF65-F5344CB8AC3E}">
        <p14:creationId xmlns:p14="http://schemas.microsoft.com/office/powerpoint/2010/main" val="3873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85750"/>
            <a:ext cx="8229600" cy="642938"/>
          </a:xfrm>
        </p:spPr>
        <p:txBody>
          <a:bodyPr/>
          <a:lstStyle/>
          <a:p>
            <a:pPr algn="ctr"/>
            <a:r>
              <a:rPr lang="fa-IR" altLang="en-US" sz="3600" dirty="0" err="1" smtClean="0">
                <a:solidFill>
                  <a:srgbClr val="C00000"/>
                </a:solidFill>
                <a:cs typeface="B Titr" panose="00000700000000000000" pitchFamily="2" charset="-78"/>
              </a:rPr>
              <a:t>تغييرات</a:t>
            </a:r>
            <a:r>
              <a:rPr lang="fa-IR" altLang="en-US" sz="3600" dirty="0" smtClean="0">
                <a:solidFill>
                  <a:srgbClr val="C00000"/>
                </a:solidFill>
                <a:cs typeface="B Titr" panose="00000700000000000000" pitchFamily="2" charset="-78"/>
              </a:rPr>
              <a:t> </a:t>
            </a:r>
            <a:r>
              <a:rPr lang="fa-IR" altLang="en-US" sz="3600" dirty="0" err="1" smtClean="0">
                <a:solidFill>
                  <a:srgbClr val="C00000"/>
                </a:solidFill>
                <a:cs typeface="B Titr" panose="00000700000000000000" pitchFamily="2" charset="-78"/>
              </a:rPr>
              <a:t>جهاني</a:t>
            </a:r>
            <a:r>
              <a:rPr lang="fa-IR" altLang="en-US" sz="3600" dirty="0" smtClean="0">
                <a:solidFill>
                  <a:srgbClr val="C00000"/>
                </a:solidFill>
                <a:cs typeface="B Titr" panose="00000700000000000000" pitchFamily="2" charset="-78"/>
              </a:rPr>
              <a:t> </a:t>
            </a:r>
            <a:r>
              <a:rPr lang="fa-IR" altLang="en-US" sz="3600" dirty="0" err="1" smtClean="0">
                <a:solidFill>
                  <a:srgbClr val="C00000"/>
                </a:solidFill>
                <a:cs typeface="B Titr" panose="00000700000000000000" pitchFamily="2" charset="-78"/>
              </a:rPr>
              <a:t>آسيب</a:t>
            </a:r>
            <a:r>
              <a:rPr lang="fa-IR" altLang="en-US" sz="3600" dirty="0" smtClean="0">
                <a:solidFill>
                  <a:srgbClr val="C00000"/>
                </a:solidFill>
                <a:cs typeface="B Titr" panose="00000700000000000000" pitchFamily="2" charset="-78"/>
              </a:rPr>
              <a:t> </a:t>
            </a:r>
            <a:r>
              <a:rPr lang="fa-IR" altLang="en-US" sz="3600" dirty="0" err="1" smtClean="0">
                <a:solidFill>
                  <a:srgbClr val="C00000"/>
                </a:solidFill>
                <a:cs typeface="B Titr" panose="00000700000000000000" pitchFamily="2" charset="-78"/>
              </a:rPr>
              <a:t>هاي</a:t>
            </a:r>
            <a:r>
              <a:rPr lang="fa-IR" altLang="en-US" sz="3600" dirty="0" smtClean="0">
                <a:solidFill>
                  <a:srgbClr val="C00000"/>
                </a:solidFill>
                <a:cs typeface="B Titr" panose="00000700000000000000" pitchFamily="2" charset="-78"/>
              </a:rPr>
              <a:t> كودكان  </a:t>
            </a:r>
            <a:endParaRPr lang="en-US" altLang="en-US" sz="3600" dirty="0" smtClean="0">
              <a:solidFill>
                <a:srgbClr val="C00000"/>
              </a:solidFill>
              <a:cs typeface="B Titr" panose="00000700000000000000" pitchFamily="2" charset="-78"/>
            </a:endParaRPr>
          </a:p>
        </p:txBody>
      </p:sp>
      <p:sp>
        <p:nvSpPr>
          <p:cNvPr id="11267" name="Content Placeholder 2"/>
          <p:cNvSpPr>
            <a:spLocks noGrp="1"/>
          </p:cNvSpPr>
          <p:nvPr>
            <p:ph idx="1"/>
          </p:nvPr>
        </p:nvSpPr>
        <p:spPr>
          <a:xfrm>
            <a:off x="457200" y="1214438"/>
            <a:ext cx="8229600" cy="5110162"/>
          </a:xfrm>
        </p:spPr>
        <p:txBody>
          <a:bodyPr>
            <a:noAutofit/>
          </a:bodyPr>
          <a:lstStyle/>
          <a:p>
            <a:pPr algn="justLow"/>
            <a:r>
              <a:rPr lang="fa-IR" altLang="en-US" sz="2600" b="1" dirty="0" smtClean="0">
                <a:cs typeface="B Lotus" panose="00000400000000000000" pitchFamily="2" charset="-78"/>
              </a:rPr>
              <a:t>گزارش سال1960 دفتر منطقه‌ اروپای سازمان بهداشت </a:t>
            </a:r>
            <a:r>
              <a:rPr lang="fa-IR" altLang="en-US" sz="2600" b="1" dirty="0" err="1" smtClean="0">
                <a:cs typeface="B Lotus" panose="00000400000000000000" pitchFamily="2" charset="-78"/>
              </a:rPr>
              <a:t>جهاني</a:t>
            </a:r>
            <a:r>
              <a:rPr lang="fa-IR" altLang="en-US" sz="2600" b="1" dirty="0" smtClean="0">
                <a:cs typeface="B Lotus" panose="00000400000000000000" pitchFamily="2" charset="-78"/>
              </a:rPr>
              <a:t> حاکی از این بود که</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حتي</a:t>
            </a:r>
            <a:r>
              <a:rPr lang="fa-IR" altLang="en-US" sz="2600" b="1" dirty="0" smtClean="0">
                <a:solidFill>
                  <a:srgbClr val="FF0000"/>
                </a:solidFill>
                <a:cs typeface="B Lotus" panose="00000400000000000000" pitchFamily="2" charset="-78"/>
              </a:rPr>
              <a:t> در </a:t>
            </a:r>
            <a:r>
              <a:rPr lang="fa-IR" altLang="en-US" sz="2600" b="1" dirty="0" err="1" smtClean="0">
                <a:solidFill>
                  <a:srgbClr val="FF0000"/>
                </a:solidFill>
                <a:cs typeface="B Lotus" panose="00000400000000000000" pitchFamily="2" charset="-78"/>
              </a:rPr>
              <a:t>كشورهاي</a:t>
            </a:r>
            <a:r>
              <a:rPr lang="fa-IR" altLang="en-US" sz="2600" b="1" dirty="0" smtClean="0">
                <a:solidFill>
                  <a:srgbClr val="FF0000"/>
                </a:solidFill>
                <a:cs typeface="B Lotus" panose="00000400000000000000" pitchFamily="2" charset="-78"/>
              </a:rPr>
              <a:t> با درآمد بالا نیز آسیب ها از علل عمده مرگ كودكان </a:t>
            </a:r>
            <a:r>
              <a:rPr lang="fa-IR" altLang="en-US" sz="2600" b="1" dirty="0" err="1" smtClean="0">
                <a:solidFill>
                  <a:srgbClr val="FF0000"/>
                </a:solidFill>
                <a:cs typeface="B Lotus" panose="00000400000000000000" pitchFamily="2" charset="-78"/>
              </a:rPr>
              <a:t>بالاي</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يك</a:t>
            </a:r>
            <a:r>
              <a:rPr lang="fa-IR" altLang="en-US" sz="2600" b="1" dirty="0" smtClean="0">
                <a:solidFill>
                  <a:srgbClr val="FF0000"/>
                </a:solidFill>
                <a:cs typeface="B Lotus" panose="00000400000000000000" pitchFamily="2" charset="-78"/>
              </a:rPr>
              <a:t> سال است. </a:t>
            </a:r>
            <a:endParaRPr lang="en-US" altLang="en-US" sz="2600" b="1" dirty="0" smtClean="0">
              <a:solidFill>
                <a:srgbClr val="FF0000"/>
              </a:solidFill>
              <a:cs typeface="B Lotus" panose="00000400000000000000" pitchFamily="2" charset="-78"/>
            </a:endParaRPr>
          </a:p>
          <a:p>
            <a:pPr algn="justLow"/>
            <a:r>
              <a:rPr lang="fa-IR" altLang="en-US" sz="2600" b="1" dirty="0" smtClean="0">
                <a:cs typeface="B Lotus" panose="00000400000000000000" pitchFamily="2" charset="-78"/>
              </a:rPr>
              <a:t>در مطالعات گسترده و اجتماع محور </a:t>
            </a:r>
            <a:r>
              <a:rPr lang="fa-IR" altLang="en-US" sz="2600" b="1" dirty="0" err="1" smtClean="0">
                <a:cs typeface="B Lotus" panose="00000400000000000000" pitchFamily="2" charset="-78"/>
              </a:rPr>
              <a:t>اخير</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وضعيت</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كلي</a:t>
            </a:r>
            <a:r>
              <a:rPr lang="fa-IR" altLang="en-US" sz="2600" b="1" dirty="0" smtClean="0">
                <a:cs typeface="B Lotus" panose="00000400000000000000" pitchFamily="2" charset="-78"/>
              </a:rPr>
              <a:t> كودكان در پنج </a:t>
            </a:r>
            <a:r>
              <a:rPr lang="fa-IR" altLang="en-US" sz="2600" b="1" dirty="0" err="1" smtClean="0">
                <a:cs typeface="B Lotus" panose="00000400000000000000" pitchFamily="2" charset="-78"/>
              </a:rPr>
              <a:t>كشور</a:t>
            </a:r>
            <a:r>
              <a:rPr lang="fa-IR" altLang="en-US" sz="2600" b="1" dirty="0" smtClean="0">
                <a:cs typeface="B Lotus" panose="00000400000000000000" pitchFamily="2" charset="-78"/>
              </a:rPr>
              <a:t> گرمسیر جنوب و شرق </a:t>
            </a:r>
            <a:r>
              <a:rPr lang="fa-IR" altLang="en-US" sz="2600" b="1" dirty="0" err="1" smtClean="0">
                <a:cs typeface="B Lotus" panose="00000400000000000000" pitchFamily="2" charset="-78"/>
              </a:rPr>
              <a:t>آسيا</a:t>
            </a:r>
            <a:r>
              <a:rPr lang="fa-IR" altLang="en-US" sz="2600" b="1" dirty="0" smtClean="0">
                <a:cs typeface="B Lotus" panose="00000400000000000000" pitchFamily="2" charset="-78"/>
              </a:rPr>
              <a:t> (بنگلادش، </a:t>
            </a:r>
            <a:r>
              <a:rPr lang="fa-IR" altLang="en-US" sz="2600" b="1" dirty="0" err="1" smtClean="0">
                <a:cs typeface="B Lotus" panose="00000400000000000000" pitchFamily="2" charset="-78"/>
              </a:rPr>
              <a:t>چين</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فيليپين،تايلند</a:t>
            </a:r>
            <a:r>
              <a:rPr lang="fa-IR" altLang="en-US" sz="2600" b="1" dirty="0" smtClean="0">
                <a:cs typeface="B Lotus" panose="00000400000000000000" pitchFamily="2" charset="-78"/>
              </a:rPr>
              <a:t> و </a:t>
            </a:r>
            <a:r>
              <a:rPr lang="fa-IR" altLang="en-US" sz="2600" b="1" dirty="0" err="1" smtClean="0">
                <a:cs typeface="B Lotus" panose="00000400000000000000" pitchFamily="2" charset="-78"/>
              </a:rPr>
              <a:t>ويتنام</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بررسي</a:t>
            </a:r>
            <a:r>
              <a:rPr lang="fa-IR" altLang="en-US" sz="2600" b="1" dirty="0" smtClean="0">
                <a:cs typeface="B Lotus" panose="00000400000000000000" pitchFamily="2" charset="-78"/>
              </a:rPr>
              <a:t> شد که آمارهای حاصله </a:t>
            </a:r>
            <a:r>
              <a:rPr lang="fa-IR" altLang="en-US" sz="2600" b="1" dirty="0" err="1" smtClean="0">
                <a:cs typeface="B Lotus" panose="00000400000000000000" pitchFamily="2" charset="-78"/>
              </a:rPr>
              <a:t>نشان‌دهنده</a:t>
            </a:r>
            <a:r>
              <a:rPr lang="fa-IR" altLang="en-US" sz="2600" b="1" dirty="0" smtClean="0">
                <a:cs typeface="B Lotus" panose="00000400000000000000" pitchFamily="2" charset="-78"/>
              </a:rPr>
              <a:t> حجم </a:t>
            </a:r>
            <a:r>
              <a:rPr lang="fa-IR" altLang="en-US" sz="2600" b="1" dirty="0" err="1" smtClean="0">
                <a:cs typeface="B Lotus" panose="00000400000000000000" pitchFamily="2" charset="-78"/>
              </a:rPr>
              <a:t>بالاي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آسيب</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هاي</a:t>
            </a:r>
            <a:r>
              <a:rPr lang="fa-IR" altLang="en-US" sz="2600" b="1" dirty="0" smtClean="0">
                <a:cs typeface="B Lotus" panose="00000400000000000000" pitchFamily="2" charset="-78"/>
              </a:rPr>
              <a:t> منجر به مرگ كودكان بزرگ تر و </a:t>
            </a:r>
            <a:r>
              <a:rPr lang="fa-IR" altLang="en-US" sz="2600" b="1" dirty="0" err="1" smtClean="0">
                <a:cs typeface="B Lotus" panose="00000400000000000000" pitchFamily="2" charset="-78"/>
              </a:rPr>
              <a:t>كوچك</a:t>
            </a:r>
            <a:r>
              <a:rPr lang="fa-IR" altLang="en-US" sz="2600" b="1" dirty="0" smtClean="0">
                <a:cs typeface="B Lotus" panose="00000400000000000000" pitchFamily="2" charset="-78"/>
              </a:rPr>
              <a:t> تر از پنج سال </a:t>
            </a:r>
            <a:r>
              <a:rPr lang="fa-IR" altLang="en-US" sz="2600" b="1" dirty="0" err="1" smtClean="0">
                <a:cs typeface="B Lotus" panose="00000400000000000000" pitchFamily="2" charset="-78"/>
              </a:rPr>
              <a:t>مي‌باشد</a:t>
            </a:r>
            <a:r>
              <a:rPr lang="fa-IR" altLang="en-US" sz="2600" b="1" dirty="0" smtClean="0">
                <a:cs typeface="B Lotus" panose="00000400000000000000" pitchFamily="2" charset="-78"/>
              </a:rPr>
              <a:t>.</a:t>
            </a:r>
            <a:endParaRPr lang="en-US" altLang="en-US" sz="2600" b="1" dirty="0" smtClean="0">
              <a:cs typeface="B Lotus" panose="00000400000000000000" pitchFamily="2" charset="-78"/>
            </a:endParaRPr>
          </a:p>
          <a:p>
            <a:pPr algn="justLow"/>
            <a:r>
              <a:rPr lang="fa-IR" altLang="en-US" sz="2600" b="1" dirty="0" smtClean="0">
                <a:solidFill>
                  <a:srgbClr val="FF0000"/>
                </a:solidFill>
                <a:cs typeface="B Lotus" panose="00000400000000000000" pitchFamily="2" charset="-78"/>
              </a:rPr>
              <a:t>اغلب </a:t>
            </a:r>
            <a:r>
              <a:rPr lang="fa-IR" altLang="en-US" sz="2600" b="1" dirty="0" err="1" smtClean="0">
                <a:solidFill>
                  <a:srgbClr val="FF0000"/>
                </a:solidFill>
                <a:cs typeface="B Lotus" panose="00000400000000000000" pitchFamily="2" charset="-78"/>
              </a:rPr>
              <a:t>ضايعات</a:t>
            </a:r>
            <a:r>
              <a:rPr lang="fa-IR" altLang="en-US" sz="2600" b="1" dirty="0" smtClean="0">
                <a:solidFill>
                  <a:srgbClr val="FF0000"/>
                </a:solidFill>
                <a:cs typeface="B Lotus" panose="00000400000000000000" pitchFamily="2" charset="-78"/>
              </a:rPr>
              <a:t> منجر به فوت کودکان را </a:t>
            </a:r>
            <a:r>
              <a:rPr lang="fa-IR" altLang="en-US" sz="2600" b="1" dirty="0" err="1" smtClean="0">
                <a:solidFill>
                  <a:srgbClr val="FF0000"/>
                </a:solidFill>
                <a:cs typeface="B Lotus" panose="00000400000000000000" pitchFamily="2" charset="-78"/>
              </a:rPr>
              <a:t>نمي‌توان</a:t>
            </a:r>
            <a:r>
              <a:rPr lang="fa-IR" altLang="en-US" sz="2600" b="1" dirty="0" smtClean="0">
                <a:solidFill>
                  <a:srgbClr val="FF0000"/>
                </a:solidFill>
                <a:cs typeface="B Lotus" panose="00000400000000000000" pitchFamily="2" charset="-78"/>
              </a:rPr>
              <a:t> در داده های بیمارستانی یا </a:t>
            </a:r>
            <a:r>
              <a:rPr lang="fa-IR" altLang="en-US" sz="2600" b="1" dirty="0" err="1" smtClean="0">
                <a:solidFill>
                  <a:srgbClr val="FF0000"/>
                </a:solidFill>
                <a:cs typeface="B Lotus" panose="00000400000000000000" pitchFamily="2" charset="-78"/>
              </a:rPr>
              <a:t>درمانگاهی</a:t>
            </a:r>
            <a:r>
              <a:rPr lang="fa-IR" altLang="en-US" sz="2600" b="1" dirty="0" smtClean="0">
                <a:solidFill>
                  <a:srgbClr val="FF0000"/>
                </a:solidFill>
                <a:cs typeface="B Lotus" panose="00000400000000000000" pitchFamily="2" charset="-78"/>
              </a:rPr>
              <a:t> </a:t>
            </a:r>
            <a:r>
              <a:rPr lang="fa-IR" altLang="en-US" sz="2600" b="1" dirty="0" err="1" smtClean="0">
                <a:solidFill>
                  <a:srgbClr val="FF0000"/>
                </a:solidFill>
                <a:cs typeface="B Lotus" panose="00000400000000000000" pitchFamily="2" charset="-78"/>
              </a:rPr>
              <a:t>يافت</a:t>
            </a:r>
            <a:r>
              <a:rPr lang="fa-IR" altLang="en-US" sz="2600" b="1" dirty="0" smtClean="0">
                <a:solidFill>
                  <a:srgbClr val="FF0000"/>
                </a:solidFill>
                <a:cs typeface="B Lotus" panose="00000400000000000000" pitchFamily="2" charset="-78"/>
              </a:rPr>
              <a:t>. </a:t>
            </a:r>
            <a:r>
              <a:rPr lang="fa-IR" altLang="en-US" sz="2600" b="1" dirty="0" smtClean="0">
                <a:cs typeface="B Lotus" panose="00000400000000000000" pitchFamily="2" charset="-78"/>
              </a:rPr>
              <a:t>برای مثال </a:t>
            </a:r>
            <a:r>
              <a:rPr lang="fa-IR" altLang="en-US" sz="2600" b="1" dirty="0" err="1" smtClean="0">
                <a:cs typeface="B Lotus" panose="00000400000000000000" pitchFamily="2" charset="-78"/>
              </a:rPr>
              <a:t>يك</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كودك</a:t>
            </a:r>
            <a:r>
              <a:rPr lang="fa-IR" altLang="en-US" sz="2600" b="1" dirty="0" smtClean="0">
                <a:cs typeface="B Lotus" panose="00000400000000000000" pitchFamily="2" charset="-78"/>
              </a:rPr>
              <a:t> غرق شده هرگز به </a:t>
            </a:r>
            <a:r>
              <a:rPr lang="fa-IR" altLang="en-US" sz="2600" b="1" dirty="0" err="1" smtClean="0">
                <a:cs typeface="B Lotus" panose="00000400000000000000" pitchFamily="2" charset="-78"/>
              </a:rPr>
              <a:t>بيمارستان</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يا</a:t>
            </a:r>
            <a:r>
              <a:rPr lang="fa-IR" altLang="en-US" sz="2600" b="1" dirty="0" smtClean="0">
                <a:cs typeface="B Lotus" panose="00000400000000000000" pitchFamily="2" charset="-78"/>
              </a:rPr>
              <a:t> درمانگاه </a:t>
            </a:r>
            <a:r>
              <a:rPr lang="fa-IR" altLang="en-US" sz="2600" b="1" dirty="0" err="1" smtClean="0">
                <a:cs typeface="B Lotus" panose="00000400000000000000" pitchFamily="2" charset="-78"/>
              </a:rPr>
              <a:t>محلي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نمي‌رسد</a:t>
            </a:r>
            <a:r>
              <a:rPr lang="fa-IR" altLang="en-US" sz="2600" b="1" dirty="0" smtClean="0">
                <a:cs typeface="B Lotus" panose="00000400000000000000" pitchFamily="2" charset="-78"/>
              </a:rPr>
              <a:t>. بنابر </a:t>
            </a:r>
            <a:r>
              <a:rPr lang="fa-IR" altLang="en-US" sz="2600" b="1" dirty="0" err="1" smtClean="0">
                <a:cs typeface="B Lotus" panose="00000400000000000000" pitchFamily="2" charset="-78"/>
              </a:rPr>
              <a:t>برآوردهاي</a:t>
            </a:r>
            <a:r>
              <a:rPr lang="fa-IR" altLang="en-US" sz="2600" b="1" dirty="0" smtClean="0">
                <a:cs typeface="B Lotus" panose="00000400000000000000" pitchFamily="2" charset="-78"/>
              </a:rPr>
              <a:t> سابق غرق شدن به عنوان </a:t>
            </a:r>
            <a:r>
              <a:rPr lang="fa-IR" altLang="en-US" sz="2600" b="1" dirty="0" err="1" smtClean="0">
                <a:cs typeface="B Lotus" panose="00000400000000000000" pitchFamily="2" charset="-78"/>
              </a:rPr>
              <a:t>يكي</a:t>
            </a:r>
            <a:r>
              <a:rPr lang="fa-IR" altLang="en-US" sz="2600" b="1" dirty="0" smtClean="0">
                <a:cs typeface="B Lotus" panose="00000400000000000000" pitchFamily="2" charset="-78"/>
              </a:rPr>
              <a:t> از عوامل اصلی مرگ کودکان مطرح نبود اما در </a:t>
            </a:r>
            <a:r>
              <a:rPr lang="fa-IR" altLang="en-US" sz="2600" b="1" dirty="0" err="1" smtClean="0">
                <a:cs typeface="B Lotus" panose="00000400000000000000" pitchFamily="2" charset="-78"/>
              </a:rPr>
              <a:t>كشورهاي</a:t>
            </a:r>
            <a:r>
              <a:rPr lang="fa-IR" altLang="en-US" sz="2600" b="1" dirty="0" smtClean="0">
                <a:cs typeface="B Lotus" panose="00000400000000000000" pitchFamily="2" charset="-78"/>
              </a:rPr>
              <a:t> </a:t>
            </a:r>
            <a:r>
              <a:rPr lang="fa-IR" altLang="en-US" sz="2600" b="1" dirty="0" err="1" smtClean="0">
                <a:cs typeface="B Lotus" panose="00000400000000000000" pitchFamily="2" charset="-78"/>
              </a:rPr>
              <a:t>مذكور</a:t>
            </a:r>
            <a:r>
              <a:rPr lang="fa-IR" altLang="en-US" sz="2600" b="1" dirty="0" smtClean="0">
                <a:cs typeface="B Lotus" panose="00000400000000000000" pitchFamily="2" charset="-78"/>
              </a:rPr>
              <a:t> غرق شدن </a:t>
            </a:r>
            <a:r>
              <a:rPr lang="fa-IR" altLang="en-US" sz="2600" b="1" dirty="0" err="1" smtClean="0">
                <a:cs typeface="B Lotus" panose="00000400000000000000" pitchFamily="2" charset="-78"/>
              </a:rPr>
              <a:t>نيمي</a:t>
            </a:r>
            <a:r>
              <a:rPr lang="fa-IR" altLang="en-US" sz="2600" b="1" dirty="0" smtClean="0">
                <a:cs typeface="B Lotus" panose="00000400000000000000" pitchFamily="2" charset="-78"/>
              </a:rPr>
              <a:t> از حوادث </a:t>
            </a:r>
            <a:r>
              <a:rPr lang="fa-IR" altLang="en-US" sz="2600" b="1" dirty="0" err="1" smtClean="0">
                <a:cs typeface="B Lotus" panose="00000400000000000000" pitchFamily="2" charset="-78"/>
              </a:rPr>
              <a:t>منتهي</a:t>
            </a:r>
            <a:r>
              <a:rPr lang="fa-IR" altLang="en-US" sz="2600" b="1" dirty="0" smtClean="0">
                <a:cs typeface="B Lotus" panose="00000400000000000000" pitchFamily="2" charset="-78"/>
              </a:rPr>
              <a:t> به مرگ كودكان را تشکیل می داد.</a:t>
            </a:r>
            <a:endParaRPr lang="en-US" altLang="en-US" sz="2600" b="1" dirty="0" smtClean="0">
              <a:cs typeface="B Lotus" panose="00000400000000000000" pitchFamily="2" charset="-78"/>
            </a:endParaRPr>
          </a:p>
        </p:txBody>
      </p:sp>
    </p:spTree>
    <p:extLst>
      <p:ext uri="{BB962C8B-B14F-4D97-AF65-F5344CB8AC3E}">
        <p14:creationId xmlns:p14="http://schemas.microsoft.com/office/powerpoint/2010/main" val="549784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88640"/>
            <a:ext cx="8229600" cy="668610"/>
          </a:xfrm>
        </p:spPr>
        <p:txBody>
          <a:bodyPr>
            <a:normAutofit/>
          </a:bodyPr>
          <a:lstStyle/>
          <a:p>
            <a:pPr algn="ctr"/>
            <a:r>
              <a:rPr lang="fa-IR" altLang="en-US" sz="3600" dirty="0" err="1" smtClean="0">
                <a:solidFill>
                  <a:srgbClr val="C00000"/>
                </a:solidFill>
                <a:cs typeface="B Titr" panose="00000700000000000000" pitchFamily="2" charset="-78"/>
              </a:rPr>
              <a:t>جهاني</a:t>
            </a:r>
            <a:r>
              <a:rPr lang="fa-IR" altLang="en-US" sz="3600" dirty="0" smtClean="0">
                <a:solidFill>
                  <a:srgbClr val="C00000"/>
                </a:solidFill>
                <a:cs typeface="B Titr" panose="00000700000000000000" pitchFamily="2" charset="-78"/>
              </a:rPr>
              <a:t> </a:t>
            </a:r>
            <a:r>
              <a:rPr lang="fa-IR" altLang="en-US" sz="3600" dirty="0" err="1" smtClean="0">
                <a:solidFill>
                  <a:srgbClr val="C00000"/>
                </a:solidFill>
                <a:cs typeface="B Titr" panose="00000700000000000000" pitchFamily="2" charset="-78"/>
              </a:rPr>
              <a:t>سازي</a:t>
            </a:r>
            <a:r>
              <a:rPr lang="fa-IR" altLang="en-US" sz="3600" dirty="0" smtClean="0">
                <a:solidFill>
                  <a:srgbClr val="C00000"/>
                </a:solidFill>
                <a:cs typeface="B Titr" panose="00000700000000000000" pitchFamily="2" charset="-78"/>
              </a:rPr>
              <a:t> و </a:t>
            </a:r>
            <a:r>
              <a:rPr lang="fa-IR" altLang="en-US" sz="3600" dirty="0" err="1" smtClean="0">
                <a:solidFill>
                  <a:srgbClr val="C00000"/>
                </a:solidFill>
                <a:cs typeface="B Titr" panose="00000700000000000000" pitchFamily="2" charset="-78"/>
              </a:rPr>
              <a:t>آسيب</a:t>
            </a:r>
            <a:r>
              <a:rPr lang="fa-IR" altLang="en-US" sz="3600" dirty="0" smtClean="0">
                <a:solidFill>
                  <a:srgbClr val="C00000"/>
                </a:solidFill>
                <a:cs typeface="B Titr" panose="00000700000000000000" pitchFamily="2" charset="-78"/>
              </a:rPr>
              <a:t> </a:t>
            </a:r>
            <a:r>
              <a:rPr lang="fa-IR" altLang="en-US" sz="3600" dirty="0" err="1" smtClean="0">
                <a:solidFill>
                  <a:srgbClr val="C00000"/>
                </a:solidFill>
                <a:cs typeface="B Titr" panose="00000700000000000000" pitchFamily="2" charset="-78"/>
              </a:rPr>
              <a:t>هاي</a:t>
            </a:r>
            <a:r>
              <a:rPr lang="fa-IR" altLang="en-US" sz="3600" dirty="0" smtClean="0">
                <a:solidFill>
                  <a:srgbClr val="C00000"/>
                </a:solidFill>
                <a:cs typeface="B Titr" panose="00000700000000000000" pitchFamily="2" charset="-78"/>
              </a:rPr>
              <a:t> كودكان</a:t>
            </a:r>
            <a:endParaRPr lang="en-US" altLang="en-US" sz="3600" dirty="0" smtClean="0">
              <a:solidFill>
                <a:srgbClr val="C00000"/>
              </a:solidFill>
              <a:cs typeface="B Titr" panose="00000700000000000000" pitchFamily="2" charset="-78"/>
            </a:endParaRPr>
          </a:p>
        </p:txBody>
      </p:sp>
      <p:sp>
        <p:nvSpPr>
          <p:cNvPr id="12291" name="Content Placeholder 2"/>
          <p:cNvSpPr>
            <a:spLocks noGrp="1"/>
          </p:cNvSpPr>
          <p:nvPr>
            <p:ph idx="1"/>
          </p:nvPr>
        </p:nvSpPr>
        <p:spPr>
          <a:xfrm>
            <a:off x="285750" y="1057994"/>
            <a:ext cx="8229600" cy="5467350"/>
          </a:xfrm>
        </p:spPr>
        <p:txBody>
          <a:bodyPr/>
          <a:lstStyle/>
          <a:p>
            <a:pPr algn="justLow"/>
            <a:r>
              <a:rPr lang="fa-IR" altLang="en-US" sz="2200" b="1" dirty="0" err="1" smtClean="0">
                <a:cs typeface="B Lotus" panose="00000400000000000000" pitchFamily="2" charset="-78"/>
              </a:rPr>
              <a:t>جهاني‌سازي</a:t>
            </a:r>
            <a:r>
              <a:rPr lang="fa-IR" altLang="en-US" sz="2200" b="1" dirty="0" smtClean="0">
                <a:cs typeface="B Lotus" panose="00000400000000000000" pitchFamily="2" charset="-78"/>
              </a:rPr>
              <a:t> دربرگیرنده مجموعه </a:t>
            </a:r>
            <a:r>
              <a:rPr lang="fa-IR" altLang="en-US" sz="2200" b="1" dirty="0" err="1" smtClean="0">
                <a:cs typeface="B Lotus" panose="00000400000000000000" pitchFamily="2" charset="-78"/>
              </a:rPr>
              <a:t>فرآيندهاي</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اجتماعي</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اقتصادي</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فرهنگي</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سياسي</a:t>
            </a:r>
            <a:r>
              <a:rPr lang="fa-IR" altLang="en-US" sz="2200" b="1" dirty="0" smtClean="0">
                <a:cs typeface="B Lotus" panose="00000400000000000000" pitchFamily="2" charset="-78"/>
              </a:rPr>
              <a:t> و </a:t>
            </a:r>
            <a:r>
              <a:rPr lang="fa-IR" altLang="en-US" sz="2200" b="1" dirty="0" err="1" smtClean="0">
                <a:cs typeface="B Lotus" panose="00000400000000000000" pitchFamily="2" charset="-78"/>
              </a:rPr>
              <a:t>محيطي</a:t>
            </a:r>
            <a:r>
              <a:rPr lang="fa-IR" altLang="en-US" sz="2200" b="1" dirty="0" smtClean="0">
                <a:cs typeface="B Lotus" panose="00000400000000000000" pitchFamily="2" charset="-78"/>
              </a:rPr>
              <a:t> متنوع و متعددی است </a:t>
            </a:r>
            <a:r>
              <a:rPr lang="fa-IR" altLang="en-US" sz="2200" b="1" dirty="0" err="1" smtClean="0">
                <a:cs typeface="B Lotus" panose="00000400000000000000" pitchFamily="2" charset="-78"/>
              </a:rPr>
              <a:t>كه</a:t>
            </a:r>
            <a:r>
              <a:rPr lang="fa-IR" altLang="en-US" sz="2200" b="1" dirty="0" smtClean="0">
                <a:cs typeface="B Lotus" panose="00000400000000000000" pitchFamily="2" charset="-78"/>
              </a:rPr>
              <a:t> ارتباط </a:t>
            </a:r>
            <a:r>
              <a:rPr lang="fa-IR" altLang="en-US" sz="2200" b="1" dirty="0" err="1" smtClean="0">
                <a:cs typeface="B Lotus" panose="00000400000000000000" pitchFamily="2" charset="-78"/>
              </a:rPr>
              <a:t>بين</a:t>
            </a:r>
            <a:r>
              <a:rPr lang="fa-IR" altLang="en-US" sz="2200" b="1" dirty="0" smtClean="0">
                <a:cs typeface="B Lotus" panose="00000400000000000000" pitchFamily="2" charset="-78"/>
              </a:rPr>
              <a:t> ملل، بازرگانان و اقوام مختلف را </a:t>
            </a:r>
            <a:r>
              <a:rPr lang="fa-IR" altLang="en-US" sz="2200" b="1" dirty="0" err="1" smtClean="0">
                <a:cs typeface="B Lotus" panose="00000400000000000000" pitchFamily="2" charset="-78"/>
              </a:rPr>
              <a:t>تقويت</a:t>
            </a:r>
            <a:r>
              <a:rPr lang="fa-IR" altLang="en-US" sz="2200" b="1" dirty="0" smtClean="0">
                <a:cs typeface="B Lotus" panose="00000400000000000000" pitchFamily="2" charset="-78"/>
              </a:rPr>
              <a:t> </a:t>
            </a:r>
            <a:r>
              <a:rPr lang="fa-IR" altLang="en-US" sz="2200" b="1" dirty="0" err="1" smtClean="0">
                <a:cs typeface="B Lotus" panose="00000400000000000000" pitchFamily="2" charset="-78"/>
              </a:rPr>
              <a:t>مي‌كند</a:t>
            </a:r>
            <a:r>
              <a:rPr lang="fa-IR" altLang="en-US" sz="2200" b="1" dirty="0" smtClean="0">
                <a:solidFill>
                  <a:srgbClr val="FF0000"/>
                </a:solidFill>
                <a:cs typeface="B Lotus" panose="00000400000000000000" pitchFamily="2" charset="-78"/>
              </a:rPr>
              <a:t>. </a:t>
            </a:r>
            <a:endParaRPr lang="en-US" altLang="en-US" sz="2200" b="1" dirty="0" smtClean="0">
              <a:solidFill>
                <a:srgbClr val="FF0000"/>
              </a:solidFill>
              <a:cs typeface="B Lotus" panose="00000400000000000000" pitchFamily="2" charset="-78"/>
            </a:endParaRPr>
          </a:p>
          <a:p>
            <a:pPr algn="justLow"/>
            <a:r>
              <a:rPr lang="fa-IR" altLang="en-US" sz="2200" b="1" dirty="0" err="1" smtClean="0">
                <a:solidFill>
                  <a:srgbClr val="FF0000"/>
                </a:solidFill>
                <a:cs typeface="B Lotus" panose="00000400000000000000" pitchFamily="2" charset="-78"/>
              </a:rPr>
              <a:t>پراكندگي</a:t>
            </a:r>
            <a:r>
              <a:rPr lang="fa-IR" altLang="en-US" sz="2200" b="1" dirty="0" smtClean="0">
                <a:solidFill>
                  <a:srgbClr val="FF0000"/>
                </a:solidFill>
                <a:cs typeface="B Lotus" panose="00000400000000000000" pitchFamily="2" charset="-78"/>
              </a:rPr>
              <a:t> و انتشار </a:t>
            </a:r>
            <a:r>
              <a:rPr lang="fa-IR" altLang="en-US" sz="2200" b="1" dirty="0" err="1" smtClean="0">
                <a:solidFill>
                  <a:srgbClr val="FF0000"/>
                </a:solidFill>
                <a:cs typeface="B Lotus" panose="00000400000000000000" pitchFamily="2" charset="-78"/>
              </a:rPr>
              <a:t>سريع</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افكار</a:t>
            </a:r>
            <a:r>
              <a:rPr lang="fa-IR" altLang="en-US" sz="2200" b="1" dirty="0" smtClean="0">
                <a:solidFill>
                  <a:srgbClr val="FF0000"/>
                </a:solidFill>
                <a:cs typeface="B Lotus" panose="00000400000000000000" pitchFamily="2" charset="-78"/>
              </a:rPr>
              <a:t>، آراء و اطلاعات موجود در مورد </a:t>
            </a:r>
            <a:r>
              <a:rPr lang="fa-IR" altLang="en-US" sz="2200" b="1" dirty="0" err="1" smtClean="0">
                <a:solidFill>
                  <a:srgbClr val="FF0000"/>
                </a:solidFill>
                <a:cs typeface="B Lotus" panose="00000400000000000000" pitchFamily="2" charset="-78"/>
              </a:rPr>
              <a:t>پيشگيري</a:t>
            </a:r>
            <a:r>
              <a:rPr lang="fa-IR" altLang="en-US" sz="2200" b="1" dirty="0" smtClean="0">
                <a:solidFill>
                  <a:srgbClr val="FF0000"/>
                </a:solidFill>
                <a:cs typeface="B Lotus" panose="00000400000000000000" pitchFamily="2" charset="-78"/>
              </a:rPr>
              <a:t> از </a:t>
            </a:r>
            <a:r>
              <a:rPr lang="fa-IR" altLang="en-US" sz="2200" b="1" dirty="0" err="1" smtClean="0">
                <a:solidFill>
                  <a:srgbClr val="FF0000"/>
                </a:solidFill>
                <a:cs typeface="B Lotus" panose="00000400000000000000" pitchFamily="2" charset="-78"/>
              </a:rPr>
              <a:t>آسيب</a:t>
            </a:r>
            <a:r>
              <a:rPr lang="fa-IR" altLang="en-US" sz="2200" b="1" dirty="0" smtClean="0">
                <a:solidFill>
                  <a:srgbClr val="FF0000"/>
                </a:solidFill>
                <a:cs typeface="B Lotus" panose="00000400000000000000" pitchFamily="2" charset="-78"/>
              </a:rPr>
              <a:t> ها و رشد جامعه </a:t>
            </a:r>
            <a:r>
              <a:rPr lang="fa-IR" altLang="en-US" sz="2200" b="1" dirty="0" err="1" smtClean="0">
                <a:solidFill>
                  <a:srgbClr val="FF0000"/>
                </a:solidFill>
                <a:cs typeface="B Lotus" panose="00000400000000000000" pitchFamily="2" charset="-78"/>
              </a:rPr>
              <a:t>مدني</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جهاني</a:t>
            </a:r>
            <a:r>
              <a:rPr lang="fa-IR" altLang="en-US" sz="2200" b="1" dirty="0" smtClean="0">
                <a:solidFill>
                  <a:srgbClr val="FF0000"/>
                </a:solidFill>
                <a:cs typeface="B Lotus" panose="00000400000000000000" pitchFamily="2" charset="-78"/>
              </a:rPr>
              <a:t> شامل </a:t>
            </a:r>
            <a:r>
              <a:rPr lang="fa-IR" altLang="en-US" sz="2200" b="1" dirty="0" err="1" smtClean="0">
                <a:solidFill>
                  <a:srgbClr val="FF0000"/>
                </a:solidFill>
                <a:cs typeface="B Lotus" panose="00000400000000000000" pitchFamily="2" charset="-78"/>
              </a:rPr>
              <a:t>شبكه</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گروه‌هاي</a:t>
            </a:r>
            <a:r>
              <a:rPr lang="fa-IR" altLang="en-US" sz="2200" b="1" dirty="0" smtClean="0">
                <a:solidFill>
                  <a:srgbClr val="FF0000"/>
                </a:solidFill>
                <a:cs typeface="B Lotus" panose="00000400000000000000" pitchFamily="2" charset="-78"/>
              </a:rPr>
              <a:t> دولتی و </a:t>
            </a:r>
            <a:r>
              <a:rPr lang="fa-IR" altLang="en-US" sz="2200" b="1" dirty="0" err="1" smtClean="0">
                <a:solidFill>
                  <a:srgbClr val="FF0000"/>
                </a:solidFill>
                <a:cs typeface="B Lotus" panose="00000400000000000000" pitchFamily="2" charset="-78"/>
              </a:rPr>
              <a:t>غيردولتی</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همگي</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مي‌توانند</a:t>
            </a:r>
            <a:r>
              <a:rPr lang="fa-IR" altLang="en-US" sz="2200" b="1" dirty="0" smtClean="0">
                <a:solidFill>
                  <a:srgbClr val="FF0000"/>
                </a:solidFill>
                <a:cs typeface="B Lotus" panose="00000400000000000000" pitchFamily="2" charset="-78"/>
              </a:rPr>
              <a:t> آثار </a:t>
            </a:r>
            <a:r>
              <a:rPr lang="fa-IR" altLang="en-US" sz="2200" b="1" dirty="0" err="1" smtClean="0">
                <a:solidFill>
                  <a:srgbClr val="FF0000"/>
                </a:solidFill>
                <a:cs typeface="B Lotus" panose="00000400000000000000" pitchFamily="2" charset="-78"/>
              </a:rPr>
              <a:t>مثبتي</a:t>
            </a:r>
            <a:r>
              <a:rPr lang="fa-IR" altLang="en-US" sz="2200" b="1" dirty="0" smtClean="0">
                <a:solidFill>
                  <a:srgbClr val="FF0000"/>
                </a:solidFill>
                <a:cs typeface="B Lotus" panose="00000400000000000000" pitchFamily="2" charset="-78"/>
              </a:rPr>
              <a:t> بر موضوع </a:t>
            </a:r>
            <a:r>
              <a:rPr lang="fa-IR" altLang="en-US" sz="2200" b="1" dirty="0" err="1" smtClean="0">
                <a:solidFill>
                  <a:srgbClr val="FF0000"/>
                </a:solidFill>
                <a:cs typeface="B Lotus" panose="00000400000000000000" pitchFamily="2" charset="-78"/>
              </a:rPr>
              <a:t>آسيب</a:t>
            </a:r>
            <a:r>
              <a:rPr lang="fa-IR" altLang="en-US" sz="2200" b="1" dirty="0" smtClean="0">
                <a:solidFill>
                  <a:srgbClr val="FF0000"/>
                </a:solidFill>
                <a:cs typeface="B Lotus" panose="00000400000000000000" pitchFamily="2" charset="-78"/>
              </a:rPr>
              <a:t> های کودکان داشته باشند.</a:t>
            </a:r>
            <a:endParaRPr lang="en-US" altLang="en-US" sz="2200" b="1" dirty="0" smtClean="0">
              <a:solidFill>
                <a:srgbClr val="FF0000"/>
              </a:solidFill>
              <a:cs typeface="B Lotus" panose="00000400000000000000" pitchFamily="2" charset="-78"/>
            </a:endParaRPr>
          </a:p>
          <a:p>
            <a:pPr algn="justLow"/>
            <a:endParaRPr lang="fa-IR" altLang="en-US" sz="2200" b="1" dirty="0" smtClean="0">
              <a:solidFill>
                <a:srgbClr val="FF0000"/>
              </a:solidFill>
              <a:cs typeface="B Lotus" panose="00000400000000000000" pitchFamily="2" charset="-78"/>
            </a:endParaRPr>
          </a:p>
          <a:p>
            <a:pPr algn="justLow"/>
            <a:r>
              <a:rPr lang="fa-IR" altLang="en-US" sz="2200" b="1" dirty="0" smtClean="0">
                <a:solidFill>
                  <a:srgbClr val="FF0000"/>
                </a:solidFill>
                <a:cs typeface="B Lotus" panose="00000400000000000000" pitchFamily="2" charset="-78"/>
              </a:rPr>
              <a:t>جهانی سازی پدیده ای است که می تواند آثاری </a:t>
            </a:r>
            <a:r>
              <a:rPr lang="fa-IR" altLang="en-US" sz="2200" b="1" dirty="0" err="1" smtClean="0">
                <a:solidFill>
                  <a:srgbClr val="FF0000"/>
                </a:solidFill>
                <a:cs typeface="B Lotus" panose="00000400000000000000" pitchFamily="2" charset="-78"/>
              </a:rPr>
              <a:t>منفي</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نيز</a:t>
            </a:r>
            <a:r>
              <a:rPr lang="fa-IR" altLang="en-US" sz="2200" b="1" dirty="0" smtClean="0">
                <a:solidFill>
                  <a:srgbClr val="FF0000"/>
                </a:solidFill>
                <a:cs typeface="B Lotus" panose="00000400000000000000" pitchFamily="2" charset="-78"/>
              </a:rPr>
              <a:t> در پی داشته باشد. برای مثال، تلاش برای هدایت </a:t>
            </a:r>
            <a:r>
              <a:rPr lang="fa-IR" altLang="en-US" sz="2200" b="1" dirty="0" err="1" smtClean="0">
                <a:solidFill>
                  <a:srgbClr val="FF0000"/>
                </a:solidFill>
                <a:cs typeface="B Lotus" panose="00000400000000000000" pitchFamily="2" charset="-78"/>
              </a:rPr>
              <a:t>توليد</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كالاها</a:t>
            </a:r>
            <a:r>
              <a:rPr lang="fa-IR" altLang="en-US" sz="2200" b="1" dirty="0" smtClean="0">
                <a:solidFill>
                  <a:srgbClr val="FF0000"/>
                </a:solidFill>
                <a:cs typeface="B Lotus" panose="00000400000000000000" pitchFamily="2" charset="-78"/>
              </a:rPr>
              <a:t> به </a:t>
            </a:r>
            <a:r>
              <a:rPr lang="fa-IR" altLang="en-US" sz="2200" b="1" dirty="0" err="1" smtClean="0">
                <a:solidFill>
                  <a:srgbClr val="FF0000"/>
                </a:solidFill>
                <a:cs typeface="B Lotus" panose="00000400000000000000" pitchFamily="2" charset="-78"/>
              </a:rPr>
              <a:t>مناطقي</a:t>
            </a:r>
            <a:r>
              <a:rPr lang="fa-IR" altLang="en-US" sz="2200" b="1" dirty="0" smtClean="0">
                <a:solidFill>
                  <a:srgbClr val="FF0000"/>
                </a:solidFill>
                <a:cs typeface="B Lotus" panose="00000400000000000000" pitchFamily="2" charset="-78"/>
              </a:rPr>
              <a:t> با </a:t>
            </a:r>
            <a:r>
              <a:rPr lang="fa-IR" altLang="en-US" sz="2200" b="1" dirty="0" err="1" smtClean="0">
                <a:solidFill>
                  <a:srgbClr val="FF0000"/>
                </a:solidFill>
                <a:cs typeface="B Lotus" panose="00000400000000000000" pitchFamily="2" charset="-78"/>
              </a:rPr>
              <a:t>نيروي</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انساني</a:t>
            </a:r>
            <a:r>
              <a:rPr lang="fa-IR" altLang="en-US" sz="2200" b="1" dirty="0" smtClean="0">
                <a:solidFill>
                  <a:srgbClr val="FF0000"/>
                </a:solidFill>
                <a:cs typeface="B Lotus" panose="00000400000000000000" pitchFamily="2" charset="-78"/>
              </a:rPr>
              <a:t> ارزان </a:t>
            </a:r>
            <a:r>
              <a:rPr lang="fa-IR" altLang="en-US" sz="2200" b="1" dirty="0" err="1" smtClean="0">
                <a:solidFill>
                  <a:srgbClr val="FF0000"/>
                </a:solidFill>
                <a:cs typeface="B Lotus" panose="00000400000000000000" pitchFamily="2" charset="-78"/>
              </a:rPr>
              <a:t>قيمت</a:t>
            </a:r>
            <a:r>
              <a:rPr lang="fa-IR" altLang="en-US" sz="2200" b="1" dirty="0" smtClean="0">
                <a:solidFill>
                  <a:srgbClr val="FF0000"/>
                </a:solidFill>
                <a:cs typeface="B Lotus" panose="00000400000000000000" pitchFamily="2" charset="-78"/>
              </a:rPr>
              <a:t> به منظور مقابله با توسعه حاشیه نشینی در حاشیه کلان شهرها باعث </a:t>
            </a:r>
            <a:r>
              <a:rPr lang="fa-IR" altLang="en-US" sz="2200" b="1" dirty="0" err="1" smtClean="0">
                <a:solidFill>
                  <a:srgbClr val="FF0000"/>
                </a:solidFill>
                <a:cs typeface="B Lotus" panose="00000400000000000000" pitchFamily="2" charset="-78"/>
              </a:rPr>
              <a:t>افزايش</a:t>
            </a:r>
            <a:r>
              <a:rPr lang="fa-IR" altLang="en-US" sz="2200" b="1" dirty="0" smtClean="0">
                <a:solidFill>
                  <a:srgbClr val="FF0000"/>
                </a:solidFill>
                <a:cs typeface="B Lotus" panose="00000400000000000000" pitchFamily="2" charset="-78"/>
              </a:rPr>
              <a:t> آمد و شد در </a:t>
            </a:r>
            <a:r>
              <a:rPr lang="fa-IR" altLang="en-US" sz="2200" b="1" dirty="0" err="1" smtClean="0">
                <a:solidFill>
                  <a:srgbClr val="FF0000"/>
                </a:solidFill>
                <a:cs typeface="B Lotus" panose="00000400000000000000" pitchFamily="2" charset="-78"/>
              </a:rPr>
              <a:t>مسيرهايي</a:t>
            </a:r>
            <a:r>
              <a:rPr lang="fa-IR" altLang="en-US" sz="2200" b="1" dirty="0" smtClean="0">
                <a:solidFill>
                  <a:srgbClr val="FF0000"/>
                </a:solidFill>
                <a:cs typeface="B Lotus" panose="00000400000000000000" pitchFamily="2" charset="-78"/>
              </a:rPr>
              <a:t> با </a:t>
            </a:r>
            <a:r>
              <a:rPr lang="fa-IR" altLang="en-US" sz="2200" b="1" dirty="0" err="1" smtClean="0">
                <a:solidFill>
                  <a:srgbClr val="FF0000"/>
                </a:solidFill>
                <a:cs typeface="B Lotus" panose="00000400000000000000" pitchFamily="2" charset="-78"/>
              </a:rPr>
              <a:t>امنيت</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جاني</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پايين</a:t>
            </a:r>
            <a:r>
              <a:rPr lang="fa-IR" altLang="en-US" sz="2200" b="1" dirty="0" smtClean="0">
                <a:solidFill>
                  <a:srgbClr val="FF0000"/>
                </a:solidFill>
                <a:cs typeface="B Lotus" panose="00000400000000000000" pitchFamily="2" charset="-78"/>
              </a:rPr>
              <a:t> می شود و در </a:t>
            </a:r>
            <a:r>
              <a:rPr lang="fa-IR" altLang="en-US" sz="2200" b="1" dirty="0" err="1" smtClean="0">
                <a:solidFill>
                  <a:srgbClr val="FF0000"/>
                </a:solidFill>
                <a:cs typeface="B Lotus" panose="00000400000000000000" pitchFamily="2" charset="-78"/>
              </a:rPr>
              <a:t>مراكز</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توليدي</a:t>
            </a:r>
            <a:r>
              <a:rPr lang="fa-IR" altLang="en-US" sz="2200" b="1" dirty="0" smtClean="0">
                <a:solidFill>
                  <a:srgbClr val="FF0000"/>
                </a:solidFill>
                <a:cs typeface="B Lotus" panose="00000400000000000000" pitchFamily="2" charset="-78"/>
              </a:rPr>
              <a:t> ارزان نیز اغلب نظارت </a:t>
            </a:r>
            <a:r>
              <a:rPr lang="fa-IR" altLang="en-US" sz="2200" b="1" dirty="0" err="1" smtClean="0">
                <a:solidFill>
                  <a:srgbClr val="FF0000"/>
                </a:solidFill>
                <a:cs typeface="B Lotus" panose="00000400000000000000" pitchFamily="2" charset="-78"/>
              </a:rPr>
              <a:t>كافي</a:t>
            </a:r>
            <a:r>
              <a:rPr lang="fa-IR" altLang="en-US" sz="2200" b="1" dirty="0" smtClean="0">
                <a:solidFill>
                  <a:srgbClr val="FF0000"/>
                </a:solidFill>
                <a:cs typeface="B Lotus" panose="00000400000000000000" pitchFamily="2" charset="-78"/>
              </a:rPr>
              <a:t> در مورد سلامت شغلی و طب </a:t>
            </a:r>
            <a:r>
              <a:rPr lang="fa-IR" altLang="en-US" sz="2200" b="1" dirty="0" err="1" smtClean="0">
                <a:solidFill>
                  <a:srgbClr val="FF0000"/>
                </a:solidFill>
                <a:cs typeface="B Lotus" panose="00000400000000000000" pitchFamily="2" charset="-78"/>
              </a:rPr>
              <a:t>كار</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كارگران</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كودك</a:t>
            </a:r>
            <a:r>
              <a:rPr lang="fa-IR" altLang="en-US" sz="2200" b="1" dirty="0" smtClean="0">
                <a:solidFill>
                  <a:srgbClr val="FF0000"/>
                </a:solidFill>
                <a:cs typeface="B Lotus" panose="00000400000000000000" pitchFamily="2" charset="-78"/>
              </a:rPr>
              <a:t> وجود ندارد</a:t>
            </a:r>
            <a:r>
              <a:rPr lang="fa-IR" altLang="en-US" sz="2200" b="1" dirty="0" smtClean="0">
                <a:cs typeface="B Lotus" panose="00000400000000000000" pitchFamily="2" charset="-78"/>
              </a:rPr>
              <a:t>.</a:t>
            </a:r>
            <a:endParaRPr lang="en-US" altLang="en-US" sz="2200" b="1" dirty="0" smtClean="0">
              <a:cs typeface="B Lotus" panose="00000400000000000000" pitchFamily="2" charset="-78"/>
            </a:endParaRPr>
          </a:p>
          <a:p>
            <a:pPr algn="justLow"/>
            <a:endParaRPr lang="en-US" altLang="en-US" sz="2200" b="1" dirty="0" smtClean="0">
              <a:cs typeface="B Lotus" panose="00000400000000000000" pitchFamily="2" charset="-78"/>
            </a:endParaRPr>
          </a:p>
          <a:p>
            <a:pPr algn="justLow"/>
            <a:r>
              <a:rPr lang="fa-IR" altLang="en-US" sz="2200" b="1" dirty="0" smtClean="0">
                <a:cs typeface="B Lotus" panose="00000400000000000000" pitchFamily="2" charset="-78"/>
              </a:rPr>
              <a:t> </a:t>
            </a:r>
            <a:r>
              <a:rPr lang="fa-IR" altLang="en-US" sz="2200" b="1" dirty="0" smtClean="0">
                <a:solidFill>
                  <a:srgbClr val="FF0000"/>
                </a:solidFill>
                <a:cs typeface="B Lotus" panose="00000400000000000000" pitchFamily="2" charset="-78"/>
              </a:rPr>
              <a:t>مطابق آمار سازمان </a:t>
            </a:r>
            <a:r>
              <a:rPr lang="fa-IR" altLang="en-US" sz="2200" b="1" dirty="0" err="1" smtClean="0">
                <a:solidFill>
                  <a:srgbClr val="FF0000"/>
                </a:solidFill>
                <a:cs typeface="B Lotus" panose="00000400000000000000" pitchFamily="2" charset="-78"/>
              </a:rPr>
              <a:t>بين‌المللي</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كار</a:t>
            </a:r>
            <a:r>
              <a:rPr lang="fa-IR" altLang="en-US" sz="2200" b="1" dirty="0" smtClean="0">
                <a:solidFill>
                  <a:srgbClr val="FF0000"/>
                </a:solidFill>
                <a:cs typeface="B Lotus" panose="00000400000000000000" pitchFamily="2" charset="-78"/>
              </a:rPr>
              <a:t> در سال 2004، 218 </a:t>
            </a:r>
            <a:r>
              <a:rPr lang="fa-IR" altLang="en-US" sz="2200" b="1" dirty="0" err="1" smtClean="0">
                <a:solidFill>
                  <a:srgbClr val="FF0000"/>
                </a:solidFill>
                <a:cs typeface="B Lotus" panose="00000400000000000000" pitchFamily="2" charset="-78"/>
              </a:rPr>
              <a:t>ميليون</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كارگر</a:t>
            </a:r>
            <a:r>
              <a:rPr lang="fa-IR" altLang="en-US" sz="2200" b="1" dirty="0" smtClean="0">
                <a:solidFill>
                  <a:srgbClr val="FF0000"/>
                </a:solidFill>
                <a:cs typeface="B Lotus" panose="00000400000000000000" pitchFamily="2" charset="-78"/>
              </a:rPr>
              <a:t> </a:t>
            </a:r>
            <a:r>
              <a:rPr lang="fa-IR" altLang="en-US" sz="2200" b="1" dirty="0" err="1" smtClean="0">
                <a:solidFill>
                  <a:srgbClr val="FF0000"/>
                </a:solidFill>
                <a:cs typeface="B Lotus" panose="00000400000000000000" pitchFamily="2" charset="-78"/>
              </a:rPr>
              <a:t>كودك</a:t>
            </a:r>
            <a:r>
              <a:rPr lang="fa-IR" altLang="en-US" sz="2200" b="1" dirty="0" smtClean="0">
                <a:solidFill>
                  <a:srgbClr val="FF0000"/>
                </a:solidFill>
                <a:cs typeface="B Lotus" panose="00000400000000000000" pitchFamily="2" charset="-78"/>
              </a:rPr>
              <a:t> زير15 سال وجود داشته است. </a:t>
            </a:r>
            <a:endParaRPr lang="en-US" altLang="en-US" sz="2200" b="1" dirty="0" smtClean="0">
              <a:cs typeface="B Lotus" panose="00000400000000000000" pitchFamily="2" charset="-78"/>
            </a:endParaRPr>
          </a:p>
          <a:p>
            <a:pPr>
              <a:buFont typeface="Wingdings 2" panose="05020102010507070707" pitchFamily="18" charset="2"/>
              <a:buNone/>
            </a:pPr>
            <a:endParaRPr lang="en-US" altLang="en-US" dirty="0" smtClean="0">
              <a:cs typeface="Majalla UI"/>
            </a:endParaRPr>
          </a:p>
        </p:txBody>
      </p:sp>
    </p:spTree>
    <p:extLst>
      <p:ext uri="{BB962C8B-B14F-4D97-AF65-F5344CB8AC3E}">
        <p14:creationId xmlns:p14="http://schemas.microsoft.com/office/powerpoint/2010/main" val="1856155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60648"/>
            <a:ext cx="8229600" cy="714375"/>
          </a:xfrm>
        </p:spPr>
        <p:txBody>
          <a:bodyPr/>
          <a:lstStyle/>
          <a:p>
            <a:pPr algn="ctr"/>
            <a:r>
              <a:rPr lang="fa-IR" altLang="en-US" sz="3600" smtClean="0">
                <a:solidFill>
                  <a:srgbClr val="C00000"/>
                </a:solidFill>
                <a:cs typeface="B Titr" panose="00000700000000000000" pitchFamily="2" charset="-78"/>
              </a:rPr>
              <a:t>شهرنشینی و آسيب هاي كودكان</a:t>
            </a:r>
            <a:endParaRPr lang="en-US" altLang="en-US" sz="3600" smtClean="0">
              <a:solidFill>
                <a:srgbClr val="C00000"/>
              </a:solidFill>
              <a:cs typeface="B Titr" panose="00000700000000000000" pitchFamily="2" charset="-78"/>
            </a:endParaRPr>
          </a:p>
        </p:txBody>
      </p:sp>
      <p:sp>
        <p:nvSpPr>
          <p:cNvPr id="13315" name="Content Placeholder 2"/>
          <p:cNvSpPr>
            <a:spLocks noGrp="1"/>
          </p:cNvSpPr>
          <p:nvPr>
            <p:ph idx="1"/>
          </p:nvPr>
        </p:nvSpPr>
        <p:spPr>
          <a:xfrm>
            <a:off x="457200" y="1361877"/>
            <a:ext cx="8229600" cy="5163467"/>
          </a:xfrm>
        </p:spPr>
        <p:txBody>
          <a:bodyPr/>
          <a:lstStyle/>
          <a:p>
            <a:pPr algn="justLow"/>
            <a:r>
              <a:rPr lang="fa-IR" altLang="en-US" sz="2300" b="1" dirty="0" smtClean="0">
                <a:solidFill>
                  <a:srgbClr val="FF0000"/>
                </a:solidFill>
                <a:cs typeface="B Lotus" panose="00000400000000000000" pitchFamily="2" charset="-78"/>
              </a:rPr>
              <a:t>شهرنشینی </a:t>
            </a:r>
            <a:r>
              <a:rPr lang="fa-IR" altLang="en-US" sz="2300" b="1" dirty="0" err="1" smtClean="0">
                <a:solidFill>
                  <a:srgbClr val="FF0000"/>
                </a:solidFill>
                <a:cs typeface="B Lotus" panose="00000400000000000000" pitchFamily="2" charset="-78"/>
              </a:rPr>
              <a:t>جمعيت</a:t>
            </a:r>
            <a:r>
              <a:rPr lang="fa-IR" altLang="en-US" sz="2300" b="1" dirty="0" smtClean="0">
                <a:solidFill>
                  <a:srgbClr val="FF0000"/>
                </a:solidFill>
                <a:cs typeface="B Lotus" panose="00000400000000000000" pitchFamily="2" charset="-78"/>
              </a:rPr>
              <a:t> آن هم بدون </a:t>
            </a:r>
            <a:r>
              <a:rPr lang="fa-IR" altLang="en-US" sz="2300" b="1" dirty="0" err="1" smtClean="0">
                <a:solidFill>
                  <a:srgbClr val="FF0000"/>
                </a:solidFill>
                <a:cs typeface="B Lotus" panose="00000400000000000000" pitchFamily="2" charset="-78"/>
              </a:rPr>
              <a:t>برنامه‌ريزي</a:t>
            </a:r>
            <a:r>
              <a:rPr lang="fa-IR" altLang="en-US" sz="2300" b="1" dirty="0" smtClean="0">
                <a:solidFill>
                  <a:srgbClr val="FF0000"/>
                </a:solidFill>
                <a:cs typeface="B Lotus" panose="00000400000000000000" pitchFamily="2" charset="-78"/>
              </a:rPr>
              <a:t> و به صورت </a:t>
            </a:r>
            <a:r>
              <a:rPr lang="fa-IR" altLang="en-US" sz="2300" b="1" dirty="0" err="1" smtClean="0">
                <a:solidFill>
                  <a:srgbClr val="FF0000"/>
                </a:solidFill>
                <a:cs typeface="B Lotus" panose="00000400000000000000" pitchFamily="2" charset="-78"/>
              </a:rPr>
              <a:t>بيمارگونه</a:t>
            </a:r>
            <a:r>
              <a:rPr lang="fa-IR" altLang="en-US" sz="2300" b="1" dirty="0" smtClean="0">
                <a:solidFill>
                  <a:srgbClr val="FF0000"/>
                </a:solidFill>
                <a:cs typeface="B Lotus" panose="00000400000000000000" pitchFamily="2" charset="-78"/>
              </a:rPr>
              <a:t>، موجب تسریع مواجهه کودکان با انواع خطرات می شود</a:t>
            </a:r>
            <a:r>
              <a:rPr lang="fa-IR" altLang="en-US" sz="2300" b="1" dirty="0" smtClean="0">
                <a:cs typeface="B Lotus" panose="00000400000000000000" pitchFamily="2" charset="-78"/>
              </a:rPr>
              <a:t>.</a:t>
            </a:r>
            <a:endParaRPr lang="en-US" altLang="en-US" sz="2300" b="1" dirty="0" smtClean="0">
              <a:cs typeface="B Lotus" panose="00000400000000000000" pitchFamily="2" charset="-78"/>
            </a:endParaRPr>
          </a:p>
          <a:p>
            <a:pPr algn="justLow"/>
            <a:r>
              <a:rPr lang="fa-IR" altLang="en-US" sz="2300" b="1" dirty="0" smtClean="0">
                <a:cs typeface="B Lotus" panose="00000400000000000000" pitchFamily="2" charset="-78"/>
              </a:rPr>
              <a:t>تا دو دهه </a:t>
            </a:r>
            <a:r>
              <a:rPr lang="fa-IR" altLang="en-US" sz="2300" b="1" dirty="0" err="1" smtClean="0">
                <a:cs typeface="B Lotus" panose="00000400000000000000" pitchFamily="2" charset="-78"/>
              </a:rPr>
              <a:t>آينده</a:t>
            </a:r>
            <a:r>
              <a:rPr lang="fa-IR" altLang="en-US" sz="2300" b="1" dirty="0" smtClean="0">
                <a:cs typeface="B Lotus" panose="00000400000000000000" pitchFamily="2" charset="-78"/>
              </a:rPr>
              <a:t>،‌ بخش </a:t>
            </a:r>
            <a:r>
              <a:rPr lang="fa-IR" altLang="en-US" sz="2300" b="1" dirty="0" err="1" smtClean="0">
                <a:cs typeface="B Lotus" panose="00000400000000000000" pitchFamily="2" charset="-78"/>
              </a:rPr>
              <a:t>عمده‌اي</a:t>
            </a:r>
            <a:r>
              <a:rPr lang="fa-IR" altLang="en-US" sz="2300" b="1" dirty="0" smtClean="0">
                <a:cs typeface="B Lotus" panose="00000400000000000000" pitchFamily="2" charset="-78"/>
              </a:rPr>
              <a:t> از </a:t>
            </a:r>
            <a:r>
              <a:rPr lang="fa-IR" altLang="en-US" sz="2300" b="1" dirty="0" err="1" smtClean="0">
                <a:cs typeface="B Lotus" panose="00000400000000000000" pitchFamily="2" charset="-78"/>
              </a:rPr>
              <a:t>جمعيت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كره</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زمين</a:t>
            </a:r>
            <a:r>
              <a:rPr lang="fa-IR" altLang="en-US" sz="2300" b="1" dirty="0" smtClean="0">
                <a:cs typeface="B Lotus" panose="00000400000000000000" pitchFamily="2" charset="-78"/>
              </a:rPr>
              <a:t> در مناطق </a:t>
            </a:r>
            <a:r>
              <a:rPr lang="fa-IR" altLang="en-US" sz="2300" b="1" dirty="0" err="1" smtClean="0">
                <a:cs typeface="B Lotus" panose="00000400000000000000" pitchFamily="2" charset="-78"/>
              </a:rPr>
              <a:t>شهري</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اسكان</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پيدا</a:t>
            </a:r>
            <a:r>
              <a:rPr lang="fa-IR" altLang="en-US" sz="2300" b="1" dirty="0" smtClean="0">
                <a:cs typeface="B Lotus" panose="00000400000000000000" pitchFamily="2" charset="-78"/>
              </a:rPr>
              <a:t> خواهند </a:t>
            </a:r>
            <a:r>
              <a:rPr lang="fa-IR" altLang="en-US" sz="2300" b="1" dirty="0" err="1" smtClean="0">
                <a:cs typeface="B Lotus" panose="00000400000000000000" pitchFamily="2" charset="-78"/>
              </a:rPr>
              <a:t>كرد</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پيش‌بيني</a:t>
            </a:r>
            <a:r>
              <a:rPr lang="fa-IR" altLang="en-US" sz="2300" b="1" dirty="0" smtClean="0">
                <a:cs typeface="B Lotus" panose="00000400000000000000" pitchFamily="2" charset="-78"/>
              </a:rPr>
              <a:t> شده است </a:t>
            </a:r>
            <a:r>
              <a:rPr lang="fa-IR" altLang="en-US" sz="2300" b="1" dirty="0" err="1" smtClean="0">
                <a:cs typeface="B Lotus" panose="00000400000000000000" pitchFamily="2" charset="-78"/>
              </a:rPr>
              <a:t>كه</a:t>
            </a:r>
            <a:r>
              <a:rPr lang="fa-IR" altLang="en-US" sz="2300" b="1" dirty="0" smtClean="0">
                <a:cs typeface="B Lotus" panose="00000400000000000000" pitchFamily="2" charset="-78"/>
              </a:rPr>
              <a:t> </a:t>
            </a:r>
            <a:r>
              <a:rPr lang="fa-IR" altLang="en-US" sz="2300" b="1" dirty="0" smtClean="0">
                <a:solidFill>
                  <a:srgbClr val="FF0000"/>
                </a:solidFill>
                <a:cs typeface="B Lotus" panose="00000400000000000000" pitchFamily="2" charset="-78"/>
              </a:rPr>
              <a:t>رقم 50 </a:t>
            </a:r>
            <a:r>
              <a:rPr lang="fa-IR" altLang="en-US" sz="2300" b="1" dirty="0" err="1" smtClean="0">
                <a:solidFill>
                  <a:srgbClr val="FF0000"/>
                </a:solidFill>
                <a:cs typeface="B Lotus" panose="00000400000000000000" pitchFamily="2" charset="-78"/>
              </a:rPr>
              <a:t>درصدي</a:t>
            </a:r>
            <a:r>
              <a:rPr lang="fa-IR" altLang="en-US" sz="2300" b="1" dirty="0" smtClean="0">
                <a:solidFill>
                  <a:srgbClr val="FF0000"/>
                </a:solidFill>
                <a:cs typeface="B Lotus" panose="00000400000000000000" pitchFamily="2" charset="-78"/>
              </a:rPr>
              <a:t> امروز </a:t>
            </a:r>
            <a:r>
              <a:rPr lang="fa-IR" altLang="en-US" sz="2300" b="1" dirty="0" err="1" smtClean="0">
                <a:solidFill>
                  <a:srgbClr val="FF0000"/>
                </a:solidFill>
                <a:cs typeface="B Lotus" panose="00000400000000000000" pitchFamily="2" charset="-78"/>
              </a:rPr>
              <a:t>جمعيت</a:t>
            </a:r>
            <a:r>
              <a:rPr lang="fa-IR" altLang="en-US" sz="2300" b="1" dirty="0" smtClean="0">
                <a:solidFill>
                  <a:srgbClr val="FF0000"/>
                </a:solidFill>
                <a:cs typeface="B Lotus" panose="00000400000000000000" pitchFamily="2" charset="-78"/>
              </a:rPr>
              <a:t> </a:t>
            </a:r>
            <a:r>
              <a:rPr lang="fa-IR" altLang="en-US" sz="2300" b="1" dirty="0" err="1" smtClean="0">
                <a:solidFill>
                  <a:srgbClr val="FF0000"/>
                </a:solidFill>
                <a:cs typeface="B Lotus" panose="00000400000000000000" pitchFamily="2" charset="-78"/>
              </a:rPr>
              <a:t>شهرنشين</a:t>
            </a:r>
            <a:r>
              <a:rPr lang="fa-IR" altLang="en-US" sz="2300" b="1" dirty="0" smtClean="0">
                <a:solidFill>
                  <a:srgbClr val="FF0000"/>
                </a:solidFill>
                <a:cs typeface="B Lotus" panose="00000400000000000000" pitchFamily="2" charset="-78"/>
              </a:rPr>
              <a:t> </a:t>
            </a:r>
            <a:r>
              <a:rPr lang="fa-IR" altLang="en-US" sz="2300" b="1" dirty="0" err="1" smtClean="0">
                <a:solidFill>
                  <a:srgbClr val="FF0000"/>
                </a:solidFill>
                <a:cs typeface="B Lotus" panose="00000400000000000000" pitchFamily="2" charset="-78"/>
              </a:rPr>
              <a:t>كره</a:t>
            </a:r>
            <a:r>
              <a:rPr lang="fa-IR" altLang="en-US" sz="2300" b="1" dirty="0" smtClean="0">
                <a:solidFill>
                  <a:srgbClr val="FF0000"/>
                </a:solidFill>
                <a:cs typeface="B Lotus" panose="00000400000000000000" pitchFamily="2" charset="-78"/>
              </a:rPr>
              <a:t> </a:t>
            </a:r>
            <a:r>
              <a:rPr lang="fa-IR" altLang="en-US" sz="2300" b="1" dirty="0" err="1" smtClean="0">
                <a:solidFill>
                  <a:srgbClr val="FF0000"/>
                </a:solidFill>
                <a:cs typeface="B Lotus" panose="00000400000000000000" pitchFamily="2" charset="-78"/>
              </a:rPr>
              <a:t>زمين</a:t>
            </a:r>
            <a:r>
              <a:rPr lang="fa-IR" altLang="en-US" sz="2300" b="1" dirty="0" smtClean="0">
                <a:solidFill>
                  <a:srgbClr val="FF0000"/>
                </a:solidFill>
                <a:cs typeface="B Lotus" panose="00000400000000000000" pitchFamily="2" charset="-78"/>
              </a:rPr>
              <a:t> در سال 2030 به 60 درصد خواهد </a:t>
            </a:r>
            <a:r>
              <a:rPr lang="fa-IR" altLang="en-US" sz="2300" b="1" dirty="0" err="1" smtClean="0">
                <a:solidFill>
                  <a:srgbClr val="FF0000"/>
                </a:solidFill>
                <a:cs typeface="B Lotus" panose="00000400000000000000" pitchFamily="2" charset="-78"/>
              </a:rPr>
              <a:t>رسيد</a:t>
            </a:r>
            <a:r>
              <a:rPr lang="fa-IR" altLang="en-US" sz="2300" b="1" dirty="0" smtClean="0">
                <a:solidFill>
                  <a:srgbClr val="FF0000"/>
                </a:solidFill>
                <a:cs typeface="B Lotus" panose="00000400000000000000" pitchFamily="2" charset="-78"/>
              </a:rPr>
              <a:t> </a:t>
            </a:r>
            <a:r>
              <a:rPr lang="fa-IR" altLang="en-US" sz="2300" b="1" dirty="0" smtClean="0">
                <a:cs typeface="B Lotus" panose="00000400000000000000" pitchFamily="2" charset="-78"/>
              </a:rPr>
              <a:t>و بخش عمده </a:t>
            </a:r>
            <a:r>
              <a:rPr lang="fa-IR" altLang="en-US" sz="2300" b="1" dirty="0" err="1" smtClean="0">
                <a:cs typeface="B Lotus" panose="00000400000000000000" pitchFamily="2" charset="-78"/>
              </a:rPr>
              <a:t>اين</a:t>
            </a:r>
            <a:r>
              <a:rPr lang="fa-IR" altLang="en-US" sz="2300" b="1" dirty="0" smtClean="0">
                <a:cs typeface="B Lotus" panose="00000400000000000000" pitchFamily="2" charset="-78"/>
              </a:rPr>
              <a:t> رشد </a:t>
            </a:r>
            <a:r>
              <a:rPr lang="fa-IR" altLang="en-US" sz="2300" b="1" dirty="0" err="1" smtClean="0">
                <a:cs typeface="B Lotus" panose="00000400000000000000" pitchFamily="2" charset="-78"/>
              </a:rPr>
              <a:t>جمعيت</a:t>
            </a:r>
            <a:r>
              <a:rPr lang="fa-IR" altLang="en-US" sz="2300" b="1" dirty="0" smtClean="0">
                <a:cs typeface="B Lotus" panose="00000400000000000000" pitchFamily="2" charset="-78"/>
              </a:rPr>
              <a:t> شهرنشین در </a:t>
            </a:r>
            <a:r>
              <a:rPr lang="fa-IR" altLang="en-US" sz="2300" b="1" dirty="0" err="1" smtClean="0">
                <a:cs typeface="B Lotus" panose="00000400000000000000" pitchFamily="2" charset="-78"/>
              </a:rPr>
              <a:t>آسيا</a:t>
            </a:r>
            <a:r>
              <a:rPr lang="fa-IR" altLang="en-US" sz="2300" b="1" dirty="0" smtClean="0">
                <a:cs typeface="B Lotus" panose="00000400000000000000" pitchFamily="2" charset="-78"/>
              </a:rPr>
              <a:t> و </a:t>
            </a:r>
            <a:r>
              <a:rPr lang="fa-IR" altLang="en-US" sz="2300" b="1" dirty="0" err="1" smtClean="0">
                <a:cs typeface="B Lotus" panose="00000400000000000000" pitchFamily="2" charset="-78"/>
              </a:rPr>
              <a:t>آفريقا</a:t>
            </a:r>
            <a:r>
              <a:rPr lang="fa-IR" altLang="en-US" sz="2300" b="1" dirty="0" smtClean="0">
                <a:cs typeface="B Lotus" panose="00000400000000000000" pitchFamily="2" charset="-78"/>
              </a:rPr>
              <a:t> اتفاق خواهد افتاد. </a:t>
            </a:r>
            <a:endParaRPr lang="en-US" altLang="en-US" sz="2300" b="1" dirty="0" smtClean="0">
              <a:cs typeface="B Lotus" panose="00000400000000000000" pitchFamily="2" charset="-78"/>
            </a:endParaRPr>
          </a:p>
          <a:p>
            <a:pPr algn="justLow"/>
            <a:r>
              <a:rPr lang="fa-IR" altLang="en-US" sz="2300" b="1" dirty="0" err="1" smtClean="0">
                <a:cs typeface="B Lotus" panose="00000400000000000000" pitchFamily="2" charset="-78"/>
              </a:rPr>
              <a:t>شهرنشيني</a:t>
            </a:r>
            <a:r>
              <a:rPr lang="fa-IR" altLang="en-US" sz="2300" b="1" dirty="0" smtClean="0">
                <a:cs typeface="B Lotus" panose="00000400000000000000" pitchFamily="2" charset="-78"/>
              </a:rPr>
              <a:t> می تواند موجب تقویت مدیریت سلامت شهروندان شود. </a:t>
            </a:r>
            <a:r>
              <a:rPr lang="fa-IR" altLang="en-US" sz="2300" b="1" dirty="0" err="1" smtClean="0">
                <a:cs typeface="B Lotus" panose="00000400000000000000" pitchFamily="2" charset="-78"/>
              </a:rPr>
              <a:t>مراقبت‌هاي</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پزشكي</a:t>
            </a:r>
            <a:r>
              <a:rPr lang="fa-IR" altLang="en-US" sz="2300" b="1" dirty="0" smtClean="0">
                <a:cs typeface="B Lotus" panose="00000400000000000000" pitchFamily="2" charset="-78"/>
              </a:rPr>
              <a:t> از </a:t>
            </a:r>
            <a:r>
              <a:rPr lang="fa-IR" altLang="en-US" sz="2300" b="1" dirty="0" err="1" smtClean="0">
                <a:cs typeface="B Lotus" panose="00000400000000000000" pitchFamily="2" charset="-78"/>
              </a:rPr>
              <a:t>يك</a:t>
            </a:r>
            <a:r>
              <a:rPr lang="fa-IR" altLang="en-US" sz="2300" b="1" dirty="0" smtClean="0">
                <a:cs typeface="B Lotus" panose="00000400000000000000" pitchFamily="2" charset="-78"/>
              </a:rPr>
              <a:t> فرد مجروح در </a:t>
            </a:r>
            <a:r>
              <a:rPr lang="fa-IR" altLang="en-US" sz="2300" b="1" dirty="0" err="1" smtClean="0">
                <a:cs typeface="B Lotus" panose="00000400000000000000" pitchFamily="2" charset="-78"/>
              </a:rPr>
              <a:t>ناحيه</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شهري</a:t>
            </a:r>
            <a:r>
              <a:rPr lang="fa-IR" altLang="en-US" sz="2300" b="1" dirty="0" smtClean="0">
                <a:cs typeface="B Lotus" panose="00000400000000000000" pitchFamily="2" charset="-78"/>
              </a:rPr>
              <a:t> به مراتب </a:t>
            </a:r>
            <a:r>
              <a:rPr lang="fa-IR" altLang="en-US" sz="2300" b="1" dirty="0" err="1" smtClean="0">
                <a:cs typeface="B Lotus" panose="00000400000000000000" pitchFamily="2" charset="-78"/>
              </a:rPr>
              <a:t>آسان‌تر</a:t>
            </a:r>
            <a:r>
              <a:rPr lang="fa-IR" altLang="en-US" sz="2300" b="1" dirty="0" smtClean="0">
                <a:cs typeface="B Lotus" panose="00000400000000000000" pitchFamily="2" charset="-78"/>
              </a:rPr>
              <a:t> از مناطق </a:t>
            </a:r>
            <a:r>
              <a:rPr lang="fa-IR" altLang="en-US" sz="2300" b="1" dirty="0" err="1" smtClean="0">
                <a:cs typeface="B Lotus" panose="00000400000000000000" pitchFamily="2" charset="-78"/>
              </a:rPr>
              <a:t>روستايي</a:t>
            </a:r>
            <a:r>
              <a:rPr lang="fa-IR" altLang="en-US" sz="2300" b="1" dirty="0" smtClean="0">
                <a:cs typeface="B Lotus" panose="00000400000000000000" pitchFamily="2" charset="-78"/>
              </a:rPr>
              <a:t> دورافتاده است. علاوه بر این قدرت </a:t>
            </a:r>
            <a:r>
              <a:rPr lang="fa-IR" altLang="en-US" sz="2300" b="1" dirty="0" err="1" smtClean="0">
                <a:cs typeface="B Lotus" panose="00000400000000000000" pitchFamily="2" charset="-78"/>
              </a:rPr>
              <a:t>اقتصادي</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جمعيت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شهرنشين</a:t>
            </a:r>
            <a:r>
              <a:rPr lang="fa-IR" altLang="en-US" sz="2300" b="1" dirty="0" smtClean="0">
                <a:cs typeface="B Lotus" panose="00000400000000000000" pitchFamily="2" charset="-78"/>
              </a:rPr>
              <a:t> براي </a:t>
            </a:r>
            <a:r>
              <a:rPr lang="fa-IR" altLang="en-US" sz="2300" b="1" dirty="0" err="1" smtClean="0">
                <a:cs typeface="B Lotus" panose="00000400000000000000" pitchFamily="2" charset="-78"/>
              </a:rPr>
              <a:t>تجهيز</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مكان</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زندگي</a:t>
            </a:r>
            <a:r>
              <a:rPr lang="fa-IR" altLang="en-US" sz="2300" b="1" dirty="0" smtClean="0">
                <a:cs typeface="B Lotus" panose="00000400000000000000" pitchFamily="2" charset="-78"/>
              </a:rPr>
              <a:t> و استفاده از خدمات متنوع </a:t>
            </a:r>
            <a:r>
              <a:rPr lang="fa-IR" altLang="en-US" sz="2300" b="1" dirty="0" err="1" smtClean="0">
                <a:cs typeface="B Lotus" panose="00000400000000000000" pitchFamily="2" charset="-78"/>
              </a:rPr>
              <a:t>بيشتر</a:t>
            </a:r>
            <a:r>
              <a:rPr lang="fa-IR" altLang="en-US" sz="2300" b="1" dirty="0" smtClean="0">
                <a:cs typeface="B Lotus" panose="00000400000000000000" pitchFamily="2" charset="-78"/>
              </a:rPr>
              <a:t> از </a:t>
            </a:r>
            <a:r>
              <a:rPr lang="fa-IR" altLang="en-US" sz="2300" b="1" dirty="0" err="1" smtClean="0">
                <a:cs typeface="B Lotus" panose="00000400000000000000" pitchFamily="2" charset="-78"/>
              </a:rPr>
              <a:t>جمعيت</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روستايي</a:t>
            </a:r>
            <a:r>
              <a:rPr lang="fa-IR" altLang="en-US" sz="2300" b="1" dirty="0" smtClean="0">
                <a:cs typeface="B Lotus" panose="00000400000000000000" pitchFamily="2" charset="-78"/>
              </a:rPr>
              <a:t> است. </a:t>
            </a:r>
            <a:endParaRPr lang="en-US" altLang="en-US" sz="2300" b="1" dirty="0" smtClean="0">
              <a:cs typeface="B Lotus" panose="00000400000000000000" pitchFamily="2" charset="-78"/>
            </a:endParaRPr>
          </a:p>
          <a:p>
            <a:pPr algn="justLow"/>
            <a:r>
              <a:rPr lang="fa-IR" altLang="en-US" sz="2300" b="1" dirty="0" smtClean="0">
                <a:cs typeface="B Lotus" panose="00000400000000000000" pitchFamily="2" charset="-78"/>
              </a:rPr>
              <a:t>به دنبال رشد </a:t>
            </a:r>
            <a:r>
              <a:rPr lang="fa-IR" altLang="en-US" sz="2300" b="1" dirty="0" err="1" smtClean="0">
                <a:cs typeface="B Lotus" panose="00000400000000000000" pitchFamily="2" charset="-78"/>
              </a:rPr>
              <a:t>طبيعي</a:t>
            </a:r>
            <a:r>
              <a:rPr lang="fa-IR" altLang="en-US" sz="2300" b="1" dirty="0" smtClean="0">
                <a:cs typeface="B Lotus" panose="00000400000000000000" pitchFamily="2" charset="-78"/>
              </a:rPr>
              <a:t> جمعیت و مهاجرت‌ مردم، شهرها به منظور </a:t>
            </a:r>
            <a:r>
              <a:rPr lang="fa-IR" altLang="en-US" sz="2300" b="1" dirty="0" err="1" smtClean="0">
                <a:cs typeface="B Lotus" panose="00000400000000000000" pitchFamily="2" charset="-78"/>
              </a:rPr>
              <a:t>افزايش</a:t>
            </a:r>
            <a:r>
              <a:rPr lang="fa-IR" altLang="en-US" sz="2300" b="1" dirty="0" smtClean="0">
                <a:cs typeface="B Lotus" panose="00000400000000000000" pitchFamily="2" charset="-78"/>
              </a:rPr>
              <a:t> حجم خود شروع به بسط و توسعه </a:t>
            </a:r>
            <a:r>
              <a:rPr lang="fa-IR" altLang="en-US" sz="2300" b="1" dirty="0" err="1" smtClean="0">
                <a:cs typeface="B Lotus" panose="00000400000000000000" pitchFamily="2" charset="-78"/>
              </a:rPr>
              <a:t>مي‌كنند</a:t>
            </a:r>
            <a:r>
              <a:rPr lang="fa-IR" altLang="en-US" sz="2300" b="1" dirty="0" smtClean="0">
                <a:cs typeface="B Lotus" panose="00000400000000000000" pitchFamily="2" charset="-78"/>
              </a:rPr>
              <a:t>. در سراسر </a:t>
            </a:r>
            <a:r>
              <a:rPr lang="fa-IR" altLang="en-US" sz="2300" b="1" dirty="0" err="1" smtClean="0">
                <a:cs typeface="B Lotus" panose="00000400000000000000" pitchFamily="2" charset="-78"/>
              </a:rPr>
              <a:t>دنيا</a:t>
            </a:r>
            <a:r>
              <a:rPr lang="fa-IR" altLang="en-US" sz="2300" b="1" dirty="0" smtClean="0">
                <a:cs typeface="B Lotus" panose="00000400000000000000" pitchFamily="2" charset="-78"/>
              </a:rPr>
              <a:t> مناطق </a:t>
            </a:r>
            <a:r>
              <a:rPr lang="fa-IR" altLang="en-US" sz="2300" b="1" dirty="0" err="1" smtClean="0">
                <a:cs typeface="B Lotus" panose="00000400000000000000" pitchFamily="2" charset="-78"/>
              </a:rPr>
              <a:t>زاغه‌نشين</a:t>
            </a:r>
            <a:r>
              <a:rPr lang="fa-IR" altLang="en-US" sz="2300" b="1" dirty="0" smtClean="0">
                <a:cs typeface="B Lotus" panose="00000400000000000000" pitchFamily="2" charset="-78"/>
              </a:rPr>
              <a:t> و </a:t>
            </a:r>
            <a:r>
              <a:rPr lang="fa-IR" altLang="en-US" sz="2300" b="1" dirty="0" err="1" smtClean="0">
                <a:cs typeface="B Lotus" panose="00000400000000000000" pitchFamily="2" charset="-78"/>
              </a:rPr>
              <a:t>حاشيه‌نشين</a:t>
            </a:r>
            <a:r>
              <a:rPr lang="fa-IR" altLang="en-US" sz="2300" b="1" dirty="0" smtClean="0">
                <a:cs typeface="B Lotus" panose="00000400000000000000" pitchFamily="2" charset="-78"/>
              </a:rPr>
              <a:t> </a:t>
            </a:r>
            <a:r>
              <a:rPr lang="fa-IR" altLang="en-US" sz="2300" b="1" dirty="0" err="1" smtClean="0">
                <a:cs typeface="B Lotus" panose="00000400000000000000" pitchFamily="2" charset="-78"/>
              </a:rPr>
              <a:t>بيشترين</a:t>
            </a:r>
            <a:r>
              <a:rPr lang="fa-IR" altLang="en-US" sz="2300" b="1" dirty="0" smtClean="0">
                <a:cs typeface="B Lotus" panose="00000400000000000000" pitchFamily="2" charset="-78"/>
              </a:rPr>
              <a:t> خطرات را براي سلامت كودكان به همراه دارند. </a:t>
            </a:r>
            <a:endParaRPr lang="en-US" altLang="en-US" sz="2300" b="1" dirty="0" smtClean="0">
              <a:cs typeface="B Lotus" panose="00000400000000000000" pitchFamily="2" charset="-78"/>
            </a:endParaRPr>
          </a:p>
          <a:p>
            <a:pPr algn="justLow">
              <a:buFont typeface="Wingdings 2" panose="05020102010507070707" pitchFamily="18" charset="2"/>
              <a:buNone/>
            </a:pPr>
            <a:endParaRPr lang="en-US" altLang="en-US" sz="2200" b="1" dirty="0" smtClean="0">
              <a:cs typeface="B Lotus" panose="00000400000000000000" pitchFamily="2" charset="-78"/>
            </a:endParaRPr>
          </a:p>
          <a:p>
            <a:pPr algn="justLow"/>
            <a:endParaRPr lang="en-US" altLang="en-US" sz="2200" b="1" dirty="0" smtClean="0">
              <a:cs typeface="B Lotus" panose="00000400000000000000" pitchFamily="2" charset="-78"/>
            </a:endParaRPr>
          </a:p>
        </p:txBody>
      </p:sp>
    </p:spTree>
    <p:extLst>
      <p:ext uri="{BB962C8B-B14F-4D97-AF65-F5344CB8AC3E}">
        <p14:creationId xmlns:p14="http://schemas.microsoft.com/office/powerpoint/2010/main" val="1057066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1491</TotalTime>
  <Words>4446</Words>
  <Application>Microsoft Office PowerPoint</Application>
  <PresentationFormat>نمایش روی پرده (4:3)</PresentationFormat>
  <Paragraphs>204</Paragraphs>
  <Slides>45</Slides>
  <Notes>6</Notes>
  <HiddenSlides>0</HiddenSlides>
  <MMClips>0</MMClips>
  <ScaleCrop>false</ScaleCrop>
  <HeadingPairs>
    <vt:vector size="6" baseType="variant">
      <vt:variant>
        <vt:lpstr>نوع خط بکاربرده شده</vt:lpstr>
      </vt:variant>
      <vt:variant>
        <vt:i4>11</vt:i4>
      </vt:variant>
      <vt:variant>
        <vt:lpstr>طرح زمینه</vt:lpstr>
      </vt:variant>
      <vt:variant>
        <vt:i4>1</vt:i4>
      </vt:variant>
      <vt:variant>
        <vt:lpstr>عنوان های اسلاید</vt:lpstr>
      </vt:variant>
      <vt:variant>
        <vt:i4>45</vt:i4>
      </vt:variant>
    </vt:vector>
  </HeadingPairs>
  <TitlesOfParts>
    <vt:vector size="57" baseType="lpstr">
      <vt:lpstr>Arial</vt:lpstr>
      <vt:lpstr>B Lotus</vt:lpstr>
      <vt:lpstr>B Nazanin</vt:lpstr>
      <vt:lpstr>B Titr</vt:lpstr>
      <vt:lpstr>B Zar</vt:lpstr>
      <vt:lpstr>Calibri</vt:lpstr>
      <vt:lpstr>Majalla UI</vt:lpstr>
      <vt:lpstr>Tahoma</vt:lpstr>
      <vt:lpstr>Times New Roman</vt:lpstr>
      <vt:lpstr>Traditional Arabic</vt:lpstr>
      <vt:lpstr>Wingdings 2</vt:lpstr>
      <vt:lpstr>Office Theme</vt:lpstr>
      <vt:lpstr>ارائه PowerPoint</vt:lpstr>
      <vt:lpstr>  آسیب های کودکان معضلی جهانی و رو به رشد</vt:lpstr>
      <vt:lpstr> همه کودکان ارزشمندند</vt:lpstr>
      <vt:lpstr>   آسيب های كودكان يك اولويت بهداشتي  </vt:lpstr>
      <vt:lpstr>آسيب هاي كودكان، معضلي جهاني</vt:lpstr>
      <vt:lpstr>  رابطه آسيب های كودكان با سایر مسایل سلامت كودكان </vt:lpstr>
      <vt:lpstr>تغييرات جهاني آسيب هاي كودكان  </vt:lpstr>
      <vt:lpstr>جهاني سازي و آسيب هاي كودكان</vt:lpstr>
      <vt:lpstr>شهرنشینی و آسيب هاي كودكان</vt:lpstr>
      <vt:lpstr>ارائه PowerPoint</vt:lpstr>
      <vt:lpstr>ماشيني شدن و آسيب هاي كودكان</vt:lpstr>
      <vt:lpstr>تغييرات زيست محيطي و آسيب هاي كودكان</vt:lpstr>
      <vt:lpstr>ارائه PowerPoint</vt:lpstr>
      <vt:lpstr>هرم آسيب هاي كودكان</vt:lpstr>
      <vt:lpstr>كودكان قرباني آسيب هاي  والدين</vt:lpstr>
      <vt:lpstr>آسيب هاي غيرعمدي  مرگبار1</vt:lpstr>
      <vt:lpstr>آسيب هاي غيرعمدي  مرگبار2</vt:lpstr>
      <vt:lpstr>آسيب هاي غيرعمدي  مرگبار3</vt:lpstr>
      <vt:lpstr>آسيب هاي غیرعمدی غيرمرگبار </vt:lpstr>
      <vt:lpstr> آسيب های غیرعمدی و ناتواني‌هاي حاصله1 </vt:lpstr>
      <vt:lpstr>آسيب های غیرعمدی و ناتواني‌هاي حاصله2</vt:lpstr>
      <vt:lpstr>   كودك بزرگسال كوچك نيست</vt:lpstr>
      <vt:lpstr>پسران با خطر زندگي مي كنند</vt:lpstr>
      <vt:lpstr>آسيب هاي عمدي كودكان</vt:lpstr>
      <vt:lpstr>‌ خشونت جسمی‌، جنسي‌، روانی و غفلت‌ </vt:lpstr>
      <vt:lpstr>آسيب هاي عمدي مرگبار</vt:lpstr>
      <vt:lpstr>نظام مراقبت مرگ كودكان 59-1 ماهه  و گزارش وضعيت مرگ كودكان 59-1 ماهه</vt:lpstr>
      <vt:lpstr>   مروی بر جريان اطلاعات در نظام مراقبت مرگ كودكان59-1 ماهه   </vt:lpstr>
      <vt:lpstr>   مروی بر جريان اطلاعات در نظام مراقبت مرگ كودكان59-1 ماهه   </vt:lpstr>
      <vt:lpstr>ارائه PowerPoint</vt:lpstr>
      <vt:lpstr>فرایند اجرایی نظام مراقبت مرگ کودکان 1 تا 59 ماهه</vt:lpstr>
      <vt:lpstr>ارائه PowerPoint</vt:lpstr>
      <vt:lpstr>ارائه PowerPoint</vt:lpstr>
      <vt:lpstr>ارائه PowerPoint</vt:lpstr>
      <vt:lpstr>درصد مرگ كودكان 59-1 ماهه فوت شده بر حسب گروه‌های سني از سال 90 تا 92</vt:lpstr>
      <vt:lpstr>مقایسه درصد مرگ  کودکان ا تا 59 ماهه برحسب علت</vt:lpstr>
      <vt:lpstr>ارائه PowerPoint</vt:lpstr>
      <vt:lpstr>درصد مرگ کودکان 59-1 ماهه بر حسب محل فوت از سال 87 تا 92</vt:lpstr>
      <vt:lpstr>درصدكودكان 59-1 ماهه فوت شده بر حسب جنس از سال 87 تا 92 </vt:lpstr>
      <vt:lpstr>مقایسه درصد توزیع علل مرگ برحسب حوادث وسوانح غیرعمدی دركودكان ا تا 59 ماهه کشور در  سال‌هاي  89-86</vt:lpstr>
      <vt:lpstr>مقایسه درصد توزیع علل مرگ برحسب حوادث و سوانح غیر عمدی در كودكان ا تا 59 ماهه کشور سال‌هاي  86-92</vt:lpstr>
      <vt:lpstr>ارائه PowerPoint</vt:lpstr>
      <vt:lpstr>ارائه PowerPoint</vt:lpstr>
      <vt:lpstr>درصد کودکان ا تا 59 ماهه حادثه دیده بر حسب محل فوت  سال 92</vt:lpstr>
      <vt:lpstr>ارائه PowerPoint</vt:lpstr>
    </vt:vector>
  </TitlesOfParts>
  <Company>Office07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معرفي نظام مراقبت مرگ كودكان 59-1 ماهه و گزارش وضعيت ناشي از مصدوميت‌ها  دكتر ناريا ابوالقاسمي  ارديبهشت 93</dc:title>
  <dc:creator>abolghasemi-n</dc:creator>
  <cp:lastModifiedBy>SHB</cp:lastModifiedBy>
  <cp:revision>185</cp:revision>
  <dcterms:created xsi:type="dcterms:W3CDTF">2014-05-20T09:44:40Z</dcterms:created>
  <dcterms:modified xsi:type="dcterms:W3CDTF">2015-01-27T02:55:09Z</dcterms:modified>
</cp:coreProperties>
</file>