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77" r:id="rId2"/>
    <p:sldId id="318" r:id="rId3"/>
    <p:sldId id="256" r:id="rId4"/>
    <p:sldId id="257" r:id="rId5"/>
    <p:sldId id="27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15" r:id="rId25"/>
    <p:sldId id="313" r:id="rId26"/>
    <p:sldId id="314" r:id="rId27"/>
    <p:sldId id="316" r:id="rId28"/>
    <p:sldId id="32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3" autoAdjust="0"/>
    <p:restoredTop sz="94660"/>
  </p:normalViewPr>
  <p:slideViewPr>
    <p:cSldViewPr>
      <p:cViewPr varScale="1">
        <p:scale>
          <a:sx n="87" d="100"/>
          <a:sy n="87" d="100"/>
        </p:scale>
        <p:origin x="-10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B4B7A-B76B-49B7-AD00-A32CD3802153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FE22D-A050-4073-8E3F-25603C0F6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5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FE22D-A050-4073-8E3F-25603C0F67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9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4403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fa-IR" sz="7200" dirty="0" smtClean="0">
              <a:solidFill>
                <a:srgbClr val="FF0000"/>
              </a:solidFill>
              <a:cs typeface="+mj-cs"/>
            </a:endParaRPr>
          </a:p>
          <a:p>
            <a:pPr algn="ctr">
              <a:buNone/>
            </a:pPr>
            <a:r>
              <a:rPr lang="fa-IR" sz="7200" dirty="0" smtClean="0">
                <a:solidFill>
                  <a:srgbClr val="FF0000"/>
                </a:solidFill>
                <a:cs typeface="+mj-cs"/>
              </a:rPr>
              <a:t>بنام خداوند</a:t>
            </a:r>
          </a:p>
          <a:p>
            <a:pPr algn="ctr">
              <a:buNone/>
            </a:pPr>
            <a:r>
              <a:rPr lang="fa-IR" sz="7200" dirty="0" smtClean="0">
                <a:solidFill>
                  <a:srgbClr val="FF0000"/>
                </a:solidFill>
                <a:cs typeface="+mj-cs"/>
              </a:rPr>
              <a:t> بخشایشگر مهربان</a:t>
            </a:r>
            <a:endParaRPr lang="fa-IR" sz="7200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095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715000"/>
            <a:ext cx="6512511" cy="1143000"/>
          </a:xfrm>
        </p:spPr>
        <p:txBody>
          <a:bodyPr/>
          <a:lstStyle/>
          <a:p>
            <a:r>
              <a:rPr lang="ar-SA" dirty="0"/>
              <a:t>صفات شخصيتي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28600"/>
            <a:ext cx="9144000" cy="5638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rtl="1"/>
            <a:r>
              <a:rPr lang="ar-SA" b="1" dirty="0" smtClean="0"/>
              <a:t>عوامل </a:t>
            </a:r>
            <a:r>
              <a:rPr lang="ar-SA" b="1" dirty="0"/>
              <a:t>مختلف شخصيتي با مصرف مواد ارتباط دارند</a:t>
            </a:r>
            <a:r>
              <a:rPr lang="ar-SA" b="1" dirty="0" smtClean="0"/>
              <a:t>.</a:t>
            </a:r>
            <a:endParaRPr lang="fa-IR" b="1" dirty="0" smtClean="0"/>
          </a:p>
          <a:p>
            <a:pPr algn="just" rtl="1"/>
            <a:r>
              <a:rPr lang="ar-SA" b="1" dirty="0" smtClean="0"/>
              <a:t> </a:t>
            </a:r>
            <a:r>
              <a:rPr lang="ar-SA" b="1" dirty="0"/>
              <a:t>از اين ميان، برخي از صفات بيشتر پيش بيني كننده احتمال اعتياد هستند و به طور كلي فردي را تصوير مي كنند كه با ارزشها يا ساختارهاي اجتماعي مانند </a:t>
            </a:r>
            <a:r>
              <a:rPr lang="ar-SA" b="1" dirty="0">
                <a:solidFill>
                  <a:schemeClr val="accent6"/>
                </a:solidFill>
              </a:rPr>
              <a:t>خانواده، مدرسه و مذهب </a:t>
            </a:r>
            <a:r>
              <a:rPr lang="ar-SA" b="1" dirty="0"/>
              <a:t>پيوندي ندارد و يا از عهده انطباق، </a:t>
            </a:r>
            <a:r>
              <a:rPr lang="ar-SA" b="1" dirty="0">
                <a:solidFill>
                  <a:schemeClr val="accent5">
                    <a:lumMod val="75000"/>
                  </a:schemeClr>
                </a:solidFill>
              </a:rPr>
              <a:t>كنترل يا ابراز </a:t>
            </a:r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</a:rPr>
              <a:t>احساس</a:t>
            </a:r>
            <a:r>
              <a:rPr lang="fa-IR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</a:rPr>
              <a:t>هاي </a:t>
            </a:r>
            <a:r>
              <a:rPr lang="ar-SA" b="1" dirty="0">
                <a:solidFill>
                  <a:schemeClr val="accent5">
                    <a:lumMod val="75000"/>
                  </a:schemeClr>
                </a:solidFill>
              </a:rPr>
              <a:t>دردناكي </a:t>
            </a:r>
            <a:r>
              <a:rPr lang="ar-SA" b="1" dirty="0"/>
              <a:t>مثل احساس گناه، خشم و اضطراب بر نمي آيد. </a:t>
            </a:r>
            <a:endParaRPr lang="fa-IR" b="1" dirty="0" smtClean="0"/>
          </a:p>
          <a:p>
            <a:pPr marL="45720" indent="0" algn="just" rtl="1">
              <a:buNone/>
            </a:pPr>
            <a:endParaRPr lang="fa-IR" b="1" dirty="0" smtClean="0"/>
          </a:p>
          <a:p>
            <a:pPr algn="just" rtl="1"/>
            <a:r>
              <a:rPr lang="ar-SA" b="1" dirty="0" smtClean="0"/>
              <a:t>اين </a:t>
            </a:r>
            <a:r>
              <a:rPr lang="ar-SA" b="1" dirty="0"/>
              <a:t>صفات عبارتند از: </a:t>
            </a:r>
            <a:r>
              <a:rPr lang="ar-SA" b="1" dirty="0">
                <a:solidFill>
                  <a:srgbClr val="FF0000"/>
                </a:solidFill>
              </a:rPr>
              <a:t>عدم پذيرش </a:t>
            </a:r>
            <a:r>
              <a:rPr lang="ar-SA" b="1" dirty="0" smtClean="0">
                <a:solidFill>
                  <a:srgbClr val="FF0000"/>
                </a:solidFill>
              </a:rPr>
              <a:t>ارزش</a:t>
            </a:r>
            <a:r>
              <a:rPr lang="fa-IR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هاي </a:t>
            </a:r>
            <a:r>
              <a:rPr lang="ar-SA" b="1" dirty="0">
                <a:solidFill>
                  <a:srgbClr val="FF0000"/>
                </a:solidFill>
              </a:rPr>
              <a:t>سنتي و رايج، مقاومت در مقابل منابع </a:t>
            </a:r>
            <a:r>
              <a:rPr lang="ar-SA" b="1" dirty="0" smtClean="0">
                <a:solidFill>
                  <a:srgbClr val="FF0000"/>
                </a:solidFill>
              </a:rPr>
              <a:t>قدرت، </a:t>
            </a:r>
            <a:r>
              <a:rPr lang="ar-SA" b="1" dirty="0">
                <a:solidFill>
                  <a:srgbClr val="FF0000"/>
                </a:solidFill>
              </a:rPr>
              <a:t>احساس فقدان كنترل بر زندگي خود، اعتماد به نفس پايين، </a:t>
            </a:r>
            <a:r>
              <a:rPr lang="fa-IR" b="1" dirty="0" smtClean="0">
                <a:solidFill>
                  <a:srgbClr val="FF0000"/>
                </a:solidFill>
              </a:rPr>
              <a:t>تعهد و دلبستگی ضعیف، </a:t>
            </a:r>
            <a:r>
              <a:rPr lang="ar-SA" b="1" dirty="0" smtClean="0">
                <a:solidFill>
                  <a:srgbClr val="FF0000"/>
                </a:solidFill>
              </a:rPr>
              <a:t>فقدان </a:t>
            </a:r>
            <a:r>
              <a:rPr lang="ar-SA" b="1" dirty="0">
                <a:solidFill>
                  <a:srgbClr val="FF0000"/>
                </a:solidFill>
              </a:rPr>
              <a:t>مهارت در برابر پيشنهادهاي </a:t>
            </a:r>
            <a:r>
              <a:rPr lang="fa-IR" b="1" dirty="0" smtClean="0">
                <a:solidFill>
                  <a:srgbClr val="FF0000"/>
                </a:solidFill>
              </a:rPr>
              <a:t>مخاطره آمیز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ديگران، فقدان مهارتهاي اجتماعي و انطباقي. </a:t>
            </a:r>
            <a:endParaRPr lang="fa-IR" b="1" dirty="0" smtClean="0">
              <a:solidFill>
                <a:srgbClr val="FF0000"/>
              </a:solidFill>
            </a:endParaRPr>
          </a:p>
          <a:p>
            <a:pPr marL="45720" indent="0" algn="just" rtl="1">
              <a:buNone/>
            </a:pPr>
            <a:endParaRPr lang="fa-IR" b="1" dirty="0" smtClean="0"/>
          </a:p>
          <a:p>
            <a:pPr algn="just" rtl="1"/>
            <a:r>
              <a:rPr lang="ar-SA" b="1" dirty="0" smtClean="0"/>
              <a:t>از </a:t>
            </a:r>
            <a:r>
              <a:rPr lang="ar-SA" b="1" dirty="0"/>
              <a:t>آنجا كه اولين مصرف مواد، معمولاً از محيطهاي اجتماعي شروع </a:t>
            </a:r>
            <a:r>
              <a:rPr lang="fa-IR" b="1" dirty="0" smtClean="0"/>
              <a:t> </a:t>
            </a:r>
            <a:r>
              <a:rPr lang="ar-SA" b="1" dirty="0" smtClean="0"/>
              <a:t>مي </a:t>
            </a:r>
            <a:r>
              <a:rPr lang="ar-SA" b="1" dirty="0"/>
              <a:t>شود هر قدر فرد </a:t>
            </a:r>
            <a:r>
              <a:rPr lang="ar-SA" b="1" dirty="0">
                <a:solidFill>
                  <a:srgbClr val="00B050"/>
                </a:solidFill>
              </a:rPr>
              <a:t>قدرت تصميم گيري و مهارت ارتباطي </a:t>
            </a:r>
            <a:r>
              <a:rPr lang="ar-SA" b="1" dirty="0"/>
              <a:t>بيشتري داشته باشد، بهتر مي تواند در مقابل</a:t>
            </a:r>
            <a:r>
              <a:rPr lang="ar-SA" b="1" dirty="0">
                <a:solidFill>
                  <a:schemeClr val="accent6"/>
                </a:solidFill>
              </a:rPr>
              <a:t> فشار همسالان </a:t>
            </a:r>
            <a:r>
              <a:rPr lang="ar-SA" b="1" dirty="0"/>
              <a:t>مقاومت كند.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67400"/>
            <a:ext cx="8458199" cy="838200"/>
          </a:xfrm>
        </p:spPr>
        <p:txBody>
          <a:bodyPr/>
          <a:lstStyle/>
          <a:p>
            <a:r>
              <a:rPr lang="ar-SA" dirty="0"/>
              <a:t>موقعيتهاي مخاطره </a:t>
            </a:r>
            <a:r>
              <a:rPr lang="ar-SA" dirty="0" smtClean="0"/>
              <a:t>آميزفردي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6200"/>
            <a:ext cx="8763000" cy="601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</a:pPr>
            <a:r>
              <a:rPr lang="ar-SA" b="1" dirty="0" smtClean="0"/>
              <a:t>بعضي </a:t>
            </a:r>
            <a:r>
              <a:rPr lang="ar-SA" b="1" dirty="0"/>
              <a:t>از </a:t>
            </a:r>
            <a:r>
              <a:rPr lang="fa-IR" b="1" dirty="0" smtClean="0"/>
              <a:t>افراد </a:t>
            </a:r>
            <a:r>
              <a:rPr lang="ar-SA" b="1" dirty="0" smtClean="0"/>
              <a:t>در </a:t>
            </a:r>
            <a:r>
              <a:rPr lang="ar-SA" b="1" dirty="0">
                <a:solidFill>
                  <a:srgbClr val="0070C0"/>
                </a:solidFill>
              </a:rPr>
              <a:t>موقعيتها يا شرايطي </a:t>
            </a:r>
            <a:r>
              <a:rPr lang="ar-SA" b="1" dirty="0"/>
              <a:t>قرار </a:t>
            </a:r>
            <a:r>
              <a:rPr lang="fa-IR" b="1" dirty="0" smtClean="0"/>
              <a:t>می گیرند</a:t>
            </a:r>
            <a:r>
              <a:rPr lang="ar-SA" b="1" dirty="0" smtClean="0"/>
              <a:t> </a:t>
            </a:r>
            <a:r>
              <a:rPr lang="ar-SA" b="1" dirty="0"/>
              <a:t>كه آنان را در معرض خطر مصرف مواد قرار مي دهد. </a:t>
            </a:r>
            <a:endParaRPr lang="en-US" b="1" dirty="0" smtClean="0"/>
          </a:p>
          <a:p>
            <a:pPr marL="45720" indent="0" algn="just" rtl="1">
              <a:lnSpc>
                <a:spcPct val="150000"/>
              </a:lnSpc>
              <a:buNone/>
            </a:pPr>
            <a:endParaRPr lang="en-US" b="1" dirty="0" smtClean="0"/>
          </a:p>
          <a:p>
            <a:pPr algn="just" rtl="1">
              <a:lnSpc>
                <a:spcPct val="150000"/>
              </a:lnSpc>
            </a:pPr>
            <a:r>
              <a:rPr lang="ar-SA" b="1" dirty="0" smtClean="0"/>
              <a:t>مهمترين </a:t>
            </a:r>
            <a:r>
              <a:rPr lang="ar-SA" b="1" dirty="0"/>
              <a:t>اين موقعيتها عبارتند از: </a:t>
            </a:r>
            <a:endParaRPr lang="en-US" b="1" dirty="0" smtClean="0"/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در </a:t>
            </a:r>
            <a:r>
              <a:rPr lang="ar-SA" b="1" dirty="0">
                <a:solidFill>
                  <a:srgbClr val="FF0000"/>
                </a:solidFill>
              </a:rPr>
              <a:t>معرض خشونت قرار گرفتن در دوران كودكي و </a:t>
            </a:r>
            <a:r>
              <a:rPr lang="ar-SA" b="1" dirty="0" smtClean="0">
                <a:solidFill>
                  <a:srgbClr val="FF0000"/>
                </a:solidFill>
              </a:rPr>
              <a:t>نوجواني</a:t>
            </a:r>
            <a:endParaRPr lang="fa-IR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b="1" dirty="0">
                <a:solidFill>
                  <a:srgbClr val="FF0000"/>
                </a:solidFill>
              </a:rPr>
              <a:t>ترك </a:t>
            </a:r>
            <a:r>
              <a:rPr lang="ar-SA" b="1" dirty="0" smtClean="0">
                <a:solidFill>
                  <a:srgbClr val="FF0000"/>
                </a:solidFill>
              </a:rPr>
              <a:t>تحصيل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بي </a:t>
            </a:r>
            <a:r>
              <a:rPr lang="ar-SA" b="1" dirty="0">
                <a:solidFill>
                  <a:srgbClr val="FF0000"/>
                </a:solidFill>
              </a:rPr>
              <a:t>سرپرستي يا بي </a:t>
            </a:r>
            <a:r>
              <a:rPr lang="ar-SA" b="1" dirty="0" smtClean="0">
                <a:solidFill>
                  <a:srgbClr val="FF0000"/>
                </a:solidFill>
              </a:rPr>
              <a:t>خانماني،فرار </a:t>
            </a:r>
            <a:r>
              <a:rPr lang="ar-SA" b="1" dirty="0">
                <a:solidFill>
                  <a:srgbClr val="FF0000"/>
                </a:solidFill>
              </a:rPr>
              <a:t>از </a:t>
            </a:r>
            <a:r>
              <a:rPr lang="ar-SA" b="1" dirty="0" smtClean="0">
                <a:solidFill>
                  <a:srgbClr val="FF0000"/>
                </a:solidFill>
              </a:rPr>
              <a:t>خانه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معلوليت جسمي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ابتلا </a:t>
            </a:r>
            <a:r>
              <a:rPr lang="ar-SA" b="1" dirty="0">
                <a:solidFill>
                  <a:srgbClr val="FF0000"/>
                </a:solidFill>
              </a:rPr>
              <a:t>به بيماريها يا دردهاي </a:t>
            </a:r>
            <a:r>
              <a:rPr lang="ar-SA" b="1" dirty="0" smtClean="0">
                <a:solidFill>
                  <a:srgbClr val="FF0000"/>
                </a:solidFill>
              </a:rPr>
              <a:t>مزمن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حوادثي </a:t>
            </a:r>
            <a:r>
              <a:rPr lang="ar-SA" b="1" dirty="0">
                <a:solidFill>
                  <a:srgbClr val="FF0000"/>
                </a:solidFill>
              </a:rPr>
              <a:t>مانند از دست دادن نزديكان يا بلاياي طبيعي ناگهاني </a:t>
            </a:r>
            <a:r>
              <a:rPr lang="ar-SA" b="1" dirty="0"/>
              <a:t>نيز ممكن است منجر به واكنشهاي حاد رواني شوند. در اين حالت فرد براي كاهش درد و رنج و انطباق با آن از مواد استفاده مي كند.</a:t>
            </a:r>
            <a:endParaRPr lang="en-US" b="1" dirty="0"/>
          </a:p>
          <a:p>
            <a:pPr>
              <a:lnSpc>
                <a:spcPct val="15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19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86400"/>
            <a:ext cx="6512511" cy="1143000"/>
          </a:xfrm>
        </p:spPr>
        <p:txBody>
          <a:bodyPr/>
          <a:lstStyle/>
          <a:p>
            <a:r>
              <a:rPr lang="ar-SA" dirty="0"/>
              <a:t>تاثير مواد بر فرد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76200"/>
            <a:ext cx="8839200" cy="5486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45720" indent="0" algn="r" rtl="1">
              <a:lnSpc>
                <a:spcPct val="160000"/>
              </a:lnSpc>
              <a:buNone/>
            </a:pPr>
            <a:r>
              <a:rPr lang="ar-SA" sz="2800" b="1" dirty="0" smtClean="0">
                <a:solidFill>
                  <a:srgbClr val="0070C0"/>
                </a:solidFill>
              </a:rPr>
              <a:t>اين </a:t>
            </a:r>
            <a:r>
              <a:rPr lang="ar-SA" sz="2800" b="1" dirty="0">
                <a:solidFill>
                  <a:srgbClr val="0070C0"/>
                </a:solidFill>
              </a:rPr>
              <a:t>متغير وقتي وارد عمل مي شود كه ماده حداقل يك بار مصرف شده باشد. 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45720" indent="0" algn="r" rtl="1">
              <a:lnSpc>
                <a:spcPct val="160000"/>
              </a:lnSpc>
              <a:buNone/>
            </a:pPr>
            <a:endParaRPr lang="en-US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r>
              <a:rPr lang="ar-SA" sz="3800" b="1" dirty="0" smtClean="0"/>
              <a:t>چگونگي </a:t>
            </a:r>
            <a:r>
              <a:rPr lang="ar-SA" sz="3800" b="1" dirty="0"/>
              <a:t>تاثير يك ماده بر فرد، </a:t>
            </a:r>
            <a:r>
              <a:rPr lang="ar-SA" sz="3600" b="1" dirty="0">
                <a:solidFill>
                  <a:srgbClr val="00B050"/>
                </a:solidFill>
              </a:rPr>
              <a:t>تابع خواص ذاتي ماده مصرفي و تعامل آن با فرد و موقعيت فرد مصرف كننده</a:t>
            </a:r>
            <a:r>
              <a:rPr lang="ar-SA" sz="3600" b="1" dirty="0"/>
              <a:t> </a:t>
            </a:r>
            <a:r>
              <a:rPr lang="fa-IR" sz="2800" b="1" dirty="0" smtClean="0"/>
              <a:t>و </a:t>
            </a:r>
            <a:r>
              <a:rPr lang="ar-SA" sz="2800" b="1" dirty="0" smtClean="0">
                <a:solidFill>
                  <a:srgbClr val="FF0000"/>
                </a:solidFill>
              </a:rPr>
              <a:t>به </a:t>
            </a:r>
            <a:r>
              <a:rPr lang="ar-SA" sz="2800" b="1" dirty="0">
                <a:solidFill>
                  <a:srgbClr val="FF0000"/>
                </a:solidFill>
              </a:rPr>
              <a:t>ميزان قابل توجهي، به مشخصات </a:t>
            </a:r>
            <a:r>
              <a:rPr lang="fa-IR" sz="2800" b="1" dirty="0" smtClean="0">
                <a:solidFill>
                  <a:srgbClr val="FF0000"/>
                </a:solidFill>
              </a:rPr>
              <a:t>ذیل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/>
              <a:t>بستگي </a:t>
            </a:r>
            <a:r>
              <a:rPr lang="ar-SA" sz="2800" b="1" dirty="0"/>
              <a:t>دارد. </a:t>
            </a:r>
            <a:endParaRPr lang="fa-IR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endParaRPr lang="en-US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r>
              <a:rPr lang="ar-SA" sz="4400" b="1" dirty="0" smtClean="0">
                <a:solidFill>
                  <a:srgbClr val="FF0000"/>
                </a:solidFill>
              </a:rPr>
              <a:t>شرايط </a:t>
            </a:r>
            <a:r>
              <a:rPr lang="ar-SA" sz="4400" b="1" dirty="0">
                <a:solidFill>
                  <a:srgbClr val="FF0000"/>
                </a:solidFill>
              </a:rPr>
              <a:t>جسمي فرد، انتظار فرد از مواد، تجربيات قبلي تاثير مواد و مواد ديگري كه هم زمان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/>
              <a:t>مصرف شده اند. </a:t>
            </a:r>
            <a:endParaRPr lang="fa-IR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endParaRPr lang="en-US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r>
              <a:rPr lang="ar-SA" sz="2800" b="1" dirty="0" smtClean="0"/>
              <a:t>مواد </a:t>
            </a:r>
            <a:r>
              <a:rPr lang="ar-SA" sz="2800" b="1" dirty="0"/>
              <a:t>مختلف نيز </a:t>
            </a:r>
            <a:r>
              <a:rPr lang="ar-SA" sz="3600" b="1" dirty="0" smtClean="0">
                <a:solidFill>
                  <a:srgbClr val="FF0000"/>
                </a:solidFill>
              </a:rPr>
              <a:t>تاثيرهاي</a:t>
            </a:r>
            <a:r>
              <a:rPr lang="fa-IR" sz="3600" b="1" dirty="0" smtClean="0">
                <a:solidFill>
                  <a:srgbClr val="FF0000"/>
                </a:solidFill>
              </a:rPr>
              <a:t> اولیه</a:t>
            </a:r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ar-SA" sz="3600" b="1" dirty="0">
                <a:solidFill>
                  <a:srgbClr val="FF0000"/>
                </a:solidFill>
              </a:rPr>
              <a:t>متفاوتي بر وضعيت فيزيولوژيك و رواني فرد </a:t>
            </a:r>
            <a:r>
              <a:rPr lang="ar-SA" sz="2800" b="1" dirty="0"/>
              <a:t>دارند، </a:t>
            </a:r>
            <a:endParaRPr lang="en-US" sz="2800" b="1" dirty="0" smtClean="0"/>
          </a:p>
          <a:p>
            <a:pPr marL="45720" indent="0" algn="r" rtl="1">
              <a:lnSpc>
                <a:spcPct val="160000"/>
              </a:lnSpc>
              <a:buNone/>
            </a:pPr>
            <a:r>
              <a:rPr lang="ar-SA" sz="2800" b="1" dirty="0" smtClean="0"/>
              <a:t>مثلاً</a:t>
            </a:r>
            <a:r>
              <a:rPr lang="ar-SA" sz="2800" b="1" dirty="0"/>
              <a:t>: هروئين و كوكائين سرخوشي شديد، الكل آرامش و نيكوتين مختصري هشياري و آرامش ايجاد مي كند</a:t>
            </a:r>
            <a:r>
              <a:rPr lang="ar-SA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456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105400"/>
            <a:ext cx="8991600" cy="1524000"/>
          </a:xfrm>
        </p:spPr>
        <p:txBody>
          <a:bodyPr/>
          <a:lstStyle/>
          <a:p>
            <a:pPr algn="l" rtl="1"/>
            <a:r>
              <a:rPr lang="ar-SA" sz="4000" dirty="0"/>
              <a:t>عوامل مخاطره آميز </a:t>
            </a:r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ar-SA" sz="4000" dirty="0" smtClean="0"/>
              <a:t>بين </a:t>
            </a:r>
            <a:r>
              <a:rPr lang="ar-SA" sz="4000" dirty="0"/>
              <a:t>فردي و محيطي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52400"/>
            <a:ext cx="8534400" cy="5181600"/>
          </a:xfrm>
        </p:spPr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rgbClr val="00B050"/>
                </a:solidFill>
              </a:rPr>
              <a:t>عوامل </a:t>
            </a:r>
            <a:r>
              <a:rPr lang="ar-SA" b="1" dirty="0">
                <a:solidFill>
                  <a:srgbClr val="00B050"/>
                </a:solidFill>
              </a:rPr>
              <a:t>مربوط به خانواده: </a:t>
            </a:r>
            <a:endParaRPr lang="en-US" b="1" dirty="0">
              <a:solidFill>
                <a:srgbClr val="00B050"/>
              </a:solidFill>
            </a:endParaRPr>
          </a:p>
          <a:p>
            <a:pPr marL="45720" indent="0" algn="r" rtl="1">
              <a:buNone/>
            </a:pPr>
            <a:r>
              <a:rPr lang="ar-SA" b="1" dirty="0"/>
              <a:t>● غفلت از فرزندان    ● وجود الگوي نامناسب </a:t>
            </a:r>
            <a:r>
              <a:rPr lang="ar-SA" b="1" dirty="0" smtClean="0"/>
              <a:t>در </a:t>
            </a:r>
            <a:r>
              <a:rPr lang="ar-SA" b="1" dirty="0"/>
              <a:t>خانواده    </a:t>
            </a:r>
            <a:r>
              <a:rPr lang="ar-SA" b="1" dirty="0" smtClean="0"/>
              <a:t>●</a:t>
            </a:r>
            <a:r>
              <a:rPr lang="fa-IR" b="1" dirty="0" smtClean="0"/>
              <a:t>سبک فرزندپروری </a:t>
            </a:r>
            <a:r>
              <a:rPr lang="fa-IR" b="1" dirty="0" smtClean="0"/>
              <a:t>آسیب زا</a:t>
            </a:r>
            <a:r>
              <a:rPr lang="fa-IR" b="1" dirty="0" smtClean="0"/>
              <a:t>    </a:t>
            </a:r>
            <a:r>
              <a:rPr lang="ar-SA" b="1" dirty="0" smtClean="0"/>
              <a:t>●</a:t>
            </a:r>
            <a:r>
              <a:rPr lang="fa-IR" b="1" dirty="0" smtClean="0"/>
              <a:t> </a:t>
            </a:r>
            <a:r>
              <a:rPr lang="ar-SA" b="1" dirty="0" smtClean="0"/>
              <a:t>آشفت</a:t>
            </a:r>
            <a:r>
              <a:rPr lang="fa-IR" b="1" dirty="0" smtClean="0"/>
              <a:t>گی</a:t>
            </a:r>
            <a:r>
              <a:rPr lang="ar-SA" b="1" dirty="0" smtClean="0"/>
              <a:t> خانواده</a:t>
            </a:r>
            <a:endParaRPr lang="en-US" b="1" dirty="0"/>
          </a:p>
          <a:p>
            <a:pPr algn="r" rtl="1"/>
            <a:r>
              <a:rPr lang="ar-SA" b="1" dirty="0" smtClean="0">
                <a:solidFill>
                  <a:srgbClr val="00B050"/>
                </a:solidFill>
              </a:rPr>
              <a:t>عوامل </a:t>
            </a:r>
            <a:r>
              <a:rPr lang="ar-SA" b="1" dirty="0">
                <a:solidFill>
                  <a:srgbClr val="00B050"/>
                </a:solidFill>
              </a:rPr>
              <a:t>مربوط به دوستان: </a:t>
            </a:r>
            <a:endParaRPr lang="en-US" b="1" dirty="0">
              <a:solidFill>
                <a:srgbClr val="00B050"/>
              </a:solidFill>
            </a:endParaRPr>
          </a:p>
          <a:p>
            <a:pPr marL="45720" indent="0" algn="r" rtl="1">
              <a:buNone/>
            </a:pPr>
            <a:r>
              <a:rPr lang="ar-SA" b="1" dirty="0"/>
              <a:t>● دوستان مصرف كننده مواد </a:t>
            </a:r>
            <a:endParaRPr lang="fa-IR" b="1" dirty="0" smtClean="0"/>
          </a:p>
          <a:p>
            <a:pPr marL="45720" indent="0" algn="r" rtl="1">
              <a:buNone/>
            </a:pPr>
            <a:endParaRPr lang="en-US" b="1" dirty="0"/>
          </a:p>
          <a:p>
            <a:pPr algn="r" rtl="1"/>
            <a:r>
              <a:rPr lang="ar-SA" b="1" dirty="0" smtClean="0">
                <a:solidFill>
                  <a:srgbClr val="00B050"/>
                </a:solidFill>
              </a:rPr>
              <a:t>عوامل </a:t>
            </a:r>
            <a:r>
              <a:rPr lang="ar-SA" b="1" dirty="0">
                <a:solidFill>
                  <a:srgbClr val="00B050"/>
                </a:solidFill>
              </a:rPr>
              <a:t>مربوط به مدرسه: </a:t>
            </a:r>
            <a:endParaRPr lang="en-US" b="1" dirty="0">
              <a:solidFill>
                <a:srgbClr val="00B050"/>
              </a:solidFill>
            </a:endParaRPr>
          </a:p>
          <a:p>
            <a:pPr marL="45720" indent="0" algn="r" rtl="1">
              <a:buNone/>
            </a:pPr>
            <a:r>
              <a:rPr lang="ar-SA" b="1" dirty="0"/>
              <a:t>● فقدان </a:t>
            </a:r>
            <a:r>
              <a:rPr lang="fa-IR" b="1" dirty="0"/>
              <a:t>ن</a:t>
            </a:r>
            <a:r>
              <a:rPr lang="fa-IR" b="1" dirty="0" smtClean="0"/>
              <a:t>ظارت و </a:t>
            </a:r>
            <a:r>
              <a:rPr lang="ar-SA" b="1" dirty="0" smtClean="0"/>
              <a:t>محدوديت    </a:t>
            </a:r>
            <a:r>
              <a:rPr lang="fa-IR" b="1" dirty="0" smtClean="0"/>
              <a:t>            </a:t>
            </a:r>
            <a:r>
              <a:rPr lang="ar-SA" b="1" dirty="0" smtClean="0"/>
              <a:t>● </a:t>
            </a:r>
            <a:r>
              <a:rPr lang="ar-SA" b="1" dirty="0"/>
              <a:t>فقدان حمايت    </a:t>
            </a:r>
            <a:endParaRPr lang="fa-IR" b="1" dirty="0" smtClean="0"/>
          </a:p>
          <a:p>
            <a:pPr marL="45720" indent="0" algn="r" rtl="1">
              <a:buNone/>
            </a:pPr>
            <a:endParaRPr lang="en-US" b="1" dirty="0"/>
          </a:p>
          <a:p>
            <a:pPr algn="r" rtl="1"/>
            <a:r>
              <a:rPr lang="ar-SA" b="1" dirty="0" smtClean="0"/>
              <a:t> </a:t>
            </a:r>
            <a:r>
              <a:rPr lang="ar-SA" b="1" dirty="0">
                <a:solidFill>
                  <a:srgbClr val="00B050"/>
                </a:solidFill>
              </a:rPr>
              <a:t>عوامل مربوط به محل سكونت: </a:t>
            </a:r>
            <a:endParaRPr lang="en-US" b="1" dirty="0">
              <a:solidFill>
                <a:srgbClr val="00B050"/>
              </a:solidFill>
            </a:endParaRPr>
          </a:p>
          <a:p>
            <a:pPr marL="45720" indent="0" algn="r" rtl="1">
              <a:buNone/>
            </a:pPr>
            <a:r>
              <a:rPr lang="ar-SA" b="1" dirty="0"/>
              <a:t>● </a:t>
            </a:r>
            <a:r>
              <a:rPr lang="fa-IR" b="1" dirty="0" smtClean="0"/>
              <a:t>دسترسی آسات به مواد، </a:t>
            </a:r>
            <a:r>
              <a:rPr lang="ar-SA" b="1" dirty="0" smtClean="0"/>
              <a:t>شيوع </a:t>
            </a:r>
            <a:r>
              <a:rPr lang="ar-SA" b="1" dirty="0"/>
              <a:t>خشونت و اعمال خلاف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62600"/>
            <a:ext cx="7315200" cy="1143000"/>
          </a:xfrm>
        </p:spPr>
        <p:txBody>
          <a:bodyPr/>
          <a:lstStyle/>
          <a:p>
            <a:r>
              <a:rPr lang="ar-SA" dirty="0"/>
              <a:t>عوامل مربوط به خانواده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228600"/>
            <a:ext cx="8458200" cy="5105400"/>
          </a:xfrm>
        </p:spPr>
        <p:txBody>
          <a:bodyPr>
            <a:normAutofit fontScale="70000" lnSpcReduction="20000"/>
          </a:bodyPr>
          <a:lstStyle/>
          <a:p>
            <a:pPr algn="just" rtl="1">
              <a:lnSpc>
                <a:spcPct val="150000"/>
              </a:lnSpc>
            </a:pPr>
            <a:r>
              <a:rPr lang="ar-SA" sz="2600" dirty="0" smtClean="0"/>
              <a:t>خانواده </a:t>
            </a:r>
            <a:r>
              <a:rPr lang="ar-SA" sz="2600" b="1" dirty="0">
                <a:solidFill>
                  <a:srgbClr val="00B050"/>
                </a:solidFill>
              </a:rPr>
              <a:t>اولين مكان رشد شخصيت، باورها و الگوهاي رفتاري فرد </a:t>
            </a:r>
            <a:r>
              <a:rPr lang="ar-SA" sz="2600" dirty="0"/>
              <a:t>است</a:t>
            </a:r>
            <a:r>
              <a:rPr lang="ar-SA" sz="2600" dirty="0" smtClean="0"/>
              <a:t>.</a:t>
            </a:r>
            <a:endParaRPr lang="en-US" sz="2600" dirty="0" smtClean="0"/>
          </a:p>
          <a:p>
            <a:pPr algn="just" rtl="1">
              <a:lnSpc>
                <a:spcPct val="150000"/>
              </a:lnSpc>
            </a:pPr>
            <a:r>
              <a:rPr lang="ar-SA" sz="2600" dirty="0" smtClean="0"/>
              <a:t> </a:t>
            </a:r>
            <a:r>
              <a:rPr lang="fa-IR" sz="2600" dirty="0" smtClean="0"/>
              <a:t>اگرچه </a:t>
            </a:r>
            <a:r>
              <a:rPr lang="ar-SA" sz="2600" dirty="0" smtClean="0"/>
              <a:t>خانواده </a:t>
            </a:r>
            <a:r>
              <a:rPr lang="ar-SA" sz="2600" b="1" dirty="0" smtClean="0"/>
              <a:t>منبعي </a:t>
            </a:r>
            <a:r>
              <a:rPr lang="ar-SA" sz="2600" b="1" dirty="0"/>
              <a:t>براي تنش، </a:t>
            </a:r>
            <a:r>
              <a:rPr lang="fa-IR" sz="2600" b="1" dirty="0" smtClean="0"/>
              <a:t>م</a:t>
            </a:r>
            <a:r>
              <a:rPr lang="ar-SA" sz="2600" b="1" dirty="0" smtClean="0"/>
              <a:t>شكل</a:t>
            </a:r>
            <a:r>
              <a:rPr lang="fa-IR" sz="2600" b="1" dirty="0" smtClean="0"/>
              <a:t>ات</a:t>
            </a:r>
            <a:r>
              <a:rPr lang="ar-SA" sz="2600" b="1" dirty="0" smtClean="0"/>
              <a:t> </a:t>
            </a:r>
            <a:r>
              <a:rPr lang="ar-SA" sz="2600" b="1" dirty="0"/>
              <a:t>و </a:t>
            </a:r>
            <a:r>
              <a:rPr lang="ar-SA" sz="2600" b="1" dirty="0" smtClean="0"/>
              <a:t>اختلال</a:t>
            </a:r>
            <a:r>
              <a:rPr lang="fa-IR" sz="2600" b="1" dirty="0" smtClean="0"/>
              <a:t> رفتاری</a:t>
            </a:r>
            <a:r>
              <a:rPr lang="ar-SA" sz="2600" b="1" dirty="0" smtClean="0"/>
              <a:t> </a:t>
            </a:r>
            <a:r>
              <a:rPr lang="ar-SA" sz="2600" dirty="0"/>
              <a:t>نيز مي باشد. </a:t>
            </a:r>
            <a:endParaRPr lang="fa-IR" sz="2600" dirty="0" smtClean="0"/>
          </a:p>
          <a:p>
            <a:pPr marL="45720" indent="0" algn="just" rtl="1">
              <a:lnSpc>
                <a:spcPct val="150000"/>
              </a:lnSpc>
              <a:buNone/>
            </a:pPr>
            <a:endParaRPr lang="en-US" sz="2600" dirty="0" smtClean="0"/>
          </a:p>
          <a:p>
            <a:pPr algn="just" rtl="1">
              <a:lnSpc>
                <a:spcPct val="150000"/>
              </a:lnSpc>
            </a:pPr>
            <a:r>
              <a:rPr lang="ar-SA" sz="2600" b="1" dirty="0" smtClean="0">
                <a:solidFill>
                  <a:srgbClr val="FF0000"/>
                </a:solidFill>
              </a:rPr>
              <a:t>نا </a:t>
            </a:r>
            <a:r>
              <a:rPr lang="ar-SA" sz="2600" b="1" dirty="0">
                <a:solidFill>
                  <a:srgbClr val="FF0000"/>
                </a:solidFill>
              </a:rPr>
              <a:t>آگاهي والدين، ارتباط ضعيف والدين و كودك، فقدان انضباط در خانواده، خانواده متشنج يا آشفته و از هم گسيخته، </a:t>
            </a:r>
            <a:r>
              <a:rPr lang="ar-SA" sz="2600" b="1" dirty="0"/>
              <a:t>احتمال ارتكاب به انواع بزهكاريها مانند سوء مصرف مواد ر</a:t>
            </a:r>
            <a:r>
              <a:rPr lang="ar-SA" sz="2600" dirty="0"/>
              <a:t>ا افزايش مي دهد</a:t>
            </a:r>
            <a:r>
              <a:rPr lang="ar-SA" sz="2600" dirty="0" smtClean="0"/>
              <a:t>.</a:t>
            </a:r>
            <a:endParaRPr lang="en-US" sz="2600" dirty="0" smtClean="0"/>
          </a:p>
          <a:p>
            <a:pPr algn="just" rtl="1">
              <a:lnSpc>
                <a:spcPct val="150000"/>
              </a:lnSpc>
            </a:pPr>
            <a:endParaRPr lang="fa-IR" sz="2600" dirty="0" smtClean="0"/>
          </a:p>
          <a:p>
            <a:pPr algn="just" rtl="1">
              <a:lnSpc>
                <a:spcPct val="150000"/>
              </a:lnSpc>
            </a:pPr>
            <a:r>
              <a:rPr lang="ar-SA" sz="2600" dirty="0" smtClean="0"/>
              <a:t> </a:t>
            </a:r>
            <a:r>
              <a:rPr lang="ar-SA" sz="2600" dirty="0"/>
              <a:t>همچنين </a:t>
            </a:r>
            <a:r>
              <a:rPr lang="ar-SA" sz="2600" b="1" dirty="0">
                <a:solidFill>
                  <a:srgbClr val="FF0000"/>
                </a:solidFill>
              </a:rPr>
              <a:t>والديني كه مصرف كننده مواد </a:t>
            </a:r>
            <a:r>
              <a:rPr lang="ar-SA" sz="2600" dirty="0"/>
              <a:t>هستند باعث مي شوند فرزندان </a:t>
            </a:r>
            <a:r>
              <a:rPr lang="ar-SA" sz="2600" dirty="0">
                <a:solidFill>
                  <a:srgbClr val="FF0000"/>
                </a:solidFill>
              </a:rPr>
              <a:t>با الگوبرداري </a:t>
            </a:r>
            <a:r>
              <a:rPr lang="ar-SA" sz="2600" dirty="0"/>
              <a:t>از رفتار آنان مصرف مواد را </a:t>
            </a:r>
            <a:r>
              <a:rPr lang="ar-SA" sz="2600" dirty="0">
                <a:solidFill>
                  <a:srgbClr val="FF0000"/>
                </a:solidFill>
              </a:rPr>
              <a:t>يك رفتار بهنجار تلقي </a:t>
            </a:r>
            <a:r>
              <a:rPr lang="ar-SA" sz="2600" dirty="0"/>
              <a:t>و رفتار مشابهي پيشه كنند. 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8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47800" y="6019800"/>
            <a:ext cx="6512511" cy="1143000"/>
          </a:xfrm>
        </p:spPr>
        <p:txBody>
          <a:bodyPr/>
          <a:lstStyle/>
          <a:p>
            <a:pPr algn="ctr"/>
            <a:r>
              <a:rPr lang="ar-SA" dirty="0"/>
              <a:t>تاثير دوستان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76200"/>
            <a:ext cx="8839200" cy="6019800"/>
          </a:xfrm>
        </p:spPr>
        <p:txBody>
          <a:bodyPr>
            <a:noAutofit/>
          </a:bodyPr>
          <a:lstStyle/>
          <a:p>
            <a:pPr algn="just" rtl="1"/>
            <a:r>
              <a:rPr lang="ar-SA" sz="2400" dirty="0" smtClean="0"/>
              <a:t>تقريباً </a:t>
            </a:r>
            <a:r>
              <a:rPr lang="ar-SA" sz="2400" dirty="0"/>
              <a:t>در </a:t>
            </a:r>
            <a:r>
              <a:rPr lang="ar-SA" sz="2400" b="1" dirty="0"/>
              <a:t>60 درصد موارد، </a:t>
            </a:r>
            <a:r>
              <a:rPr lang="ar-SA" sz="2400" dirty="0"/>
              <a:t>اولين مصرف مواد به دنبال </a:t>
            </a:r>
            <a:r>
              <a:rPr lang="ar-SA" sz="2400" b="1" dirty="0"/>
              <a:t>تعارف دوستان </a:t>
            </a:r>
            <a:r>
              <a:rPr lang="ar-SA" sz="2400" dirty="0"/>
              <a:t>رخ مي دهد. </a:t>
            </a:r>
            <a:endParaRPr lang="fa-IR" sz="2400" dirty="0" smtClean="0"/>
          </a:p>
          <a:p>
            <a:pPr algn="just" rtl="1"/>
            <a:r>
              <a:rPr lang="ar-SA" sz="2400" b="1" dirty="0" smtClean="0">
                <a:solidFill>
                  <a:srgbClr val="FF0000"/>
                </a:solidFill>
              </a:rPr>
              <a:t>ارتباط </a:t>
            </a:r>
            <a:r>
              <a:rPr lang="ar-SA" sz="2400" b="1" dirty="0">
                <a:solidFill>
                  <a:srgbClr val="FF0000"/>
                </a:solidFill>
              </a:rPr>
              <a:t>و دوستي با همسالان مبتلا </a:t>
            </a:r>
            <a:r>
              <a:rPr lang="ar-SA" sz="2400" b="1" dirty="0" smtClean="0">
                <a:solidFill>
                  <a:srgbClr val="FF0000"/>
                </a:solidFill>
              </a:rPr>
              <a:t>به مصرف </a:t>
            </a:r>
            <a:r>
              <a:rPr lang="ar-SA" sz="2400" b="1" dirty="0">
                <a:solidFill>
                  <a:srgbClr val="FF0000"/>
                </a:solidFill>
              </a:rPr>
              <a:t>مواد</a:t>
            </a:r>
            <a:r>
              <a:rPr lang="ar-SA" sz="2400" b="1" dirty="0"/>
              <a:t>، </a:t>
            </a:r>
            <a:r>
              <a:rPr lang="ar-SA" sz="2400" dirty="0"/>
              <a:t>عامل مستعد كننده قوي براي ابتلاي نوجوانان به اعتياد است. </a:t>
            </a:r>
            <a:endParaRPr lang="fa-IR" sz="2400" dirty="0" smtClean="0"/>
          </a:p>
          <a:p>
            <a:pPr marL="45720" indent="0" algn="just" rtl="1">
              <a:buNone/>
            </a:pPr>
            <a:endParaRPr lang="fa-IR" sz="2400" dirty="0" smtClean="0"/>
          </a:p>
          <a:p>
            <a:pPr algn="just" rtl="1"/>
            <a:r>
              <a:rPr lang="ar-SA" sz="2400" dirty="0" smtClean="0"/>
              <a:t>مصرف </a:t>
            </a:r>
            <a:r>
              <a:rPr lang="ar-SA" sz="2400" dirty="0"/>
              <a:t>كنندگان </a:t>
            </a:r>
            <a:r>
              <a:rPr lang="ar-SA" sz="2400" dirty="0" smtClean="0"/>
              <a:t>مواد،براي</a:t>
            </a:r>
            <a:r>
              <a:rPr lang="ar-SA" sz="2400" b="1" dirty="0" smtClean="0"/>
              <a:t> </a:t>
            </a:r>
            <a:r>
              <a:rPr lang="ar-SA" sz="2400" b="1" dirty="0">
                <a:solidFill>
                  <a:srgbClr val="FF0000"/>
                </a:solidFill>
              </a:rPr>
              <a:t>گرفتن تاييد رفتار خود از دوستان</a:t>
            </a:r>
            <a:r>
              <a:rPr lang="ar-SA" sz="2400" dirty="0"/>
              <a:t>، سعي مي كنند آنان را </a:t>
            </a:r>
            <a:r>
              <a:rPr lang="ar-SA" sz="2400" dirty="0">
                <a:solidFill>
                  <a:srgbClr val="FF0000"/>
                </a:solidFill>
              </a:rPr>
              <a:t>و</a:t>
            </a:r>
            <a:r>
              <a:rPr lang="ar-SA" sz="2400" b="1" dirty="0">
                <a:solidFill>
                  <a:srgbClr val="FF0000"/>
                </a:solidFill>
              </a:rPr>
              <a:t>ادار به همراهي </a:t>
            </a:r>
            <a:r>
              <a:rPr lang="ar-SA" sz="2400" dirty="0"/>
              <a:t>با خود نمايند</a:t>
            </a:r>
            <a:r>
              <a:rPr lang="ar-SA" sz="2400" dirty="0" smtClean="0"/>
              <a:t>.</a:t>
            </a:r>
            <a:endParaRPr lang="fa-IR" sz="2400" dirty="0" smtClean="0"/>
          </a:p>
          <a:p>
            <a:pPr algn="just" rtl="1"/>
            <a:r>
              <a:rPr lang="ar-SA" sz="2400" dirty="0" smtClean="0">
                <a:solidFill>
                  <a:srgbClr val="FF0000"/>
                </a:solidFill>
              </a:rPr>
              <a:t>گروه«همسالان</a:t>
            </a:r>
            <a:r>
              <a:rPr lang="ar-SA" sz="2400" dirty="0">
                <a:solidFill>
                  <a:srgbClr val="FF0000"/>
                </a:solidFill>
              </a:rPr>
              <a:t>» </a:t>
            </a:r>
            <a:r>
              <a:rPr lang="ar-SA" sz="2400" dirty="0"/>
              <a:t>به خصوص، در </a:t>
            </a:r>
            <a:r>
              <a:rPr lang="ar-SA" sz="2400" b="1" dirty="0" smtClean="0">
                <a:solidFill>
                  <a:srgbClr val="FF0000"/>
                </a:solidFill>
              </a:rPr>
              <a:t>شروع </a:t>
            </a:r>
            <a:r>
              <a:rPr lang="ar-SA" sz="2400" b="1" dirty="0">
                <a:solidFill>
                  <a:srgbClr val="FF0000"/>
                </a:solidFill>
              </a:rPr>
              <a:t>مصرف </a:t>
            </a:r>
            <a:r>
              <a:rPr lang="ar-SA" sz="2400" b="1" dirty="0" smtClean="0">
                <a:solidFill>
                  <a:srgbClr val="FF0000"/>
                </a:solidFill>
              </a:rPr>
              <a:t>سيگار </a:t>
            </a:r>
            <a:r>
              <a:rPr lang="ar-SA" sz="2400" dirty="0" smtClean="0"/>
              <a:t>بسيار </a:t>
            </a:r>
            <a:r>
              <a:rPr lang="ar-SA" sz="2400" dirty="0"/>
              <a:t>موثر هستند. </a:t>
            </a:r>
            <a:endParaRPr lang="fa-IR" sz="2400" dirty="0" smtClean="0"/>
          </a:p>
          <a:p>
            <a:pPr algn="just" rtl="1"/>
            <a:r>
              <a:rPr lang="ar-SA" sz="2400" dirty="0" smtClean="0"/>
              <a:t>نوجوانان </a:t>
            </a:r>
            <a:r>
              <a:rPr lang="ar-SA" sz="2400" dirty="0"/>
              <a:t>به تعلق به يك </a:t>
            </a:r>
            <a:r>
              <a:rPr lang="ar-SA" sz="2400" dirty="0" smtClean="0"/>
              <a:t>گروه</a:t>
            </a:r>
            <a:r>
              <a:rPr lang="fa-IR" sz="2400" dirty="0" smtClean="0"/>
              <a:t>،</a:t>
            </a:r>
            <a:r>
              <a:rPr lang="ar-SA" sz="2400" dirty="0" smtClean="0"/>
              <a:t> </a:t>
            </a:r>
            <a:r>
              <a:rPr lang="ar-SA" sz="2400" dirty="0"/>
              <a:t>نيازمندند و اغلب </a:t>
            </a:r>
            <a:r>
              <a:rPr lang="ar-SA" sz="2400" b="1" dirty="0"/>
              <a:t>پيوستن به </a:t>
            </a:r>
            <a:r>
              <a:rPr lang="ar-SA" sz="2400" b="1" dirty="0" smtClean="0"/>
              <a:t>گروه</a:t>
            </a:r>
            <a:r>
              <a:rPr lang="fa-IR" sz="2400" b="1" dirty="0" smtClean="0"/>
              <a:t> </a:t>
            </a:r>
            <a:r>
              <a:rPr lang="ar-SA" sz="2400" b="1" dirty="0" smtClean="0"/>
              <a:t>هايي </a:t>
            </a:r>
            <a:r>
              <a:rPr lang="ar-SA" sz="2400" b="1" dirty="0"/>
              <a:t>كه مواد مصرف </a:t>
            </a:r>
            <a:r>
              <a:rPr lang="ar-SA" sz="2400" dirty="0"/>
              <a:t>مي كنند</a:t>
            </a:r>
            <a:r>
              <a:rPr lang="ar-SA" sz="2400" b="1" dirty="0"/>
              <a:t>، بسيار آسان</a:t>
            </a:r>
            <a:r>
              <a:rPr lang="ar-SA" sz="2400" dirty="0"/>
              <a:t> است. </a:t>
            </a:r>
            <a:endParaRPr lang="fa-IR" sz="2400" dirty="0" smtClean="0"/>
          </a:p>
          <a:p>
            <a:pPr marL="45720" indent="0" algn="just" rtl="1">
              <a:buNone/>
            </a:pPr>
            <a:endParaRPr lang="fa-IR" sz="2400" dirty="0"/>
          </a:p>
          <a:p>
            <a:pPr algn="just" rtl="1"/>
            <a:r>
              <a:rPr lang="ar-SA" sz="2400" dirty="0" smtClean="0"/>
              <a:t>هر </a:t>
            </a:r>
            <a:r>
              <a:rPr lang="ar-SA" sz="2400" dirty="0"/>
              <a:t>چند </a:t>
            </a:r>
            <a:r>
              <a:rPr lang="ar-SA" sz="2400" dirty="0">
                <a:solidFill>
                  <a:srgbClr val="FF0000"/>
                </a:solidFill>
              </a:rPr>
              <a:t>پيوند فرد با خانواده، مدرسه و اجتماعات سالم كمتر </a:t>
            </a:r>
            <a:r>
              <a:rPr lang="ar-SA" sz="2400" dirty="0"/>
              <a:t>باشد، </a:t>
            </a:r>
            <a:r>
              <a:rPr lang="ar-SA" sz="2400" dirty="0">
                <a:solidFill>
                  <a:srgbClr val="FF0000"/>
                </a:solidFill>
              </a:rPr>
              <a:t>احتمال پيوند او با اين قبيل </a:t>
            </a:r>
            <a:r>
              <a:rPr lang="ar-SA" sz="2400" dirty="0" smtClean="0">
                <a:solidFill>
                  <a:srgbClr val="FF0000"/>
                </a:solidFill>
              </a:rPr>
              <a:t>گروه</a:t>
            </a:r>
            <a:r>
              <a:rPr lang="fa-IR" sz="2400" dirty="0" smtClean="0">
                <a:solidFill>
                  <a:srgbClr val="FF0000"/>
                </a:solidFill>
              </a:rPr>
              <a:t> </a:t>
            </a:r>
            <a:r>
              <a:rPr lang="ar-SA" sz="2400" dirty="0" smtClean="0">
                <a:solidFill>
                  <a:srgbClr val="FF0000"/>
                </a:solidFill>
              </a:rPr>
              <a:t>ها </a:t>
            </a:r>
            <a:r>
              <a:rPr lang="ar-SA" sz="2400" dirty="0"/>
              <a:t>بيشتر مي شود.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43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64029"/>
            <a:ext cx="8534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/>
              <a:t>عوامل مربوط به مدرسه</a:t>
            </a:r>
            <a:endParaRPr lang="en-US" sz="2800" dirty="0"/>
          </a:p>
          <a:p>
            <a:pPr algn="just" rtl="1"/>
            <a:r>
              <a:rPr lang="ar-SA" sz="2800" dirty="0"/>
              <a:t>از آنجا </a:t>
            </a:r>
            <a:r>
              <a:rPr lang="ar-SA" sz="2800" dirty="0" smtClean="0"/>
              <a:t>كه</a:t>
            </a:r>
            <a:r>
              <a:rPr lang="fa-IR" sz="2800" dirty="0" smtClean="0"/>
              <a:t> </a:t>
            </a:r>
            <a:r>
              <a:rPr lang="ar-SA" sz="2800" dirty="0" smtClean="0"/>
              <a:t>مدرسه</a:t>
            </a:r>
            <a:r>
              <a:rPr lang="fa-IR" sz="2800" dirty="0" smtClean="0"/>
              <a:t> </a:t>
            </a:r>
            <a:r>
              <a:rPr lang="ar-SA" sz="2800" b="1" dirty="0" smtClean="0">
                <a:solidFill>
                  <a:srgbClr val="00B050"/>
                </a:solidFill>
              </a:rPr>
              <a:t>بعد</a:t>
            </a:r>
            <a:r>
              <a:rPr lang="fa-IR" sz="2800" b="1" dirty="0" smtClean="0">
                <a:solidFill>
                  <a:srgbClr val="00B050"/>
                </a:solidFill>
              </a:rPr>
              <a:t> </a:t>
            </a:r>
            <a:r>
              <a:rPr lang="ar-SA" sz="2800" b="1" dirty="0" smtClean="0">
                <a:solidFill>
                  <a:srgbClr val="00B050"/>
                </a:solidFill>
              </a:rPr>
              <a:t>از</a:t>
            </a:r>
            <a:r>
              <a:rPr lang="fa-IR" sz="2800" b="1" dirty="0" smtClean="0">
                <a:solidFill>
                  <a:srgbClr val="00B050"/>
                </a:solidFill>
              </a:rPr>
              <a:t> </a:t>
            </a:r>
            <a:r>
              <a:rPr lang="ar-SA" sz="2800" b="1" dirty="0" smtClean="0">
                <a:solidFill>
                  <a:srgbClr val="00B050"/>
                </a:solidFill>
              </a:rPr>
              <a:t>خانواده،</a:t>
            </a:r>
            <a:r>
              <a:rPr lang="fa-IR" sz="2800" b="1" dirty="0" smtClean="0">
                <a:solidFill>
                  <a:srgbClr val="00B050"/>
                </a:solidFill>
              </a:rPr>
              <a:t> </a:t>
            </a:r>
            <a:r>
              <a:rPr lang="ar-SA" sz="2800" b="1" dirty="0" smtClean="0">
                <a:solidFill>
                  <a:srgbClr val="00B050"/>
                </a:solidFill>
              </a:rPr>
              <a:t>مهم </a:t>
            </a:r>
            <a:r>
              <a:rPr lang="ar-SA" sz="2800" b="1" dirty="0">
                <a:solidFill>
                  <a:srgbClr val="00B050"/>
                </a:solidFill>
              </a:rPr>
              <a:t>ترين نهاد آموزشي و تربيتي </a:t>
            </a:r>
            <a:r>
              <a:rPr lang="ar-SA" sz="2800" dirty="0"/>
              <a:t>است، مي تواند از </a:t>
            </a:r>
            <a:r>
              <a:rPr lang="ar-SA" sz="2800" dirty="0" smtClean="0"/>
              <a:t>راه</a:t>
            </a:r>
            <a:r>
              <a:rPr lang="fa-IR" sz="2800" dirty="0" smtClean="0"/>
              <a:t> </a:t>
            </a:r>
            <a:r>
              <a:rPr lang="ar-SA" sz="2800" dirty="0" smtClean="0"/>
              <a:t>هاي </a:t>
            </a:r>
            <a:r>
              <a:rPr lang="ar-SA" sz="2800" dirty="0"/>
              <a:t>زير زمينه ساز مصرف مواد در نوجوانان باشد</a:t>
            </a:r>
            <a:r>
              <a:rPr lang="ar-SA" sz="2800" dirty="0" smtClean="0"/>
              <a:t>:</a:t>
            </a:r>
            <a:endParaRPr lang="fa-IR" sz="2800" dirty="0" smtClean="0"/>
          </a:p>
          <a:p>
            <a:pPr algn="just" rtl="1"/>
            <a:endParaRPr lang="en-US" sz="2800" dirty="0"/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dirty="0">
                <a:solidFill>
                  <a:srgbClr val="FF0000"/>
                </a:solidFill>
              </a:rPr>
              <a:t>بي توجهي به مصرف مواد و فقدان محدوديت يا مقررات جدي منع مصرف در </a:t>
            </a:r>
            <a:r>
              <a:rPr lang="ar-SA" sz="2800" dirty="0" smtClean="0">
                <a:solidFill>
                  <a:srgbClr val="FF0000"/>
                </a:solidFill>
              </a:rPr>
              <a:t>مدرسه</a:t>
            </a:r>
            <a:endParaRPr lang="fa-IR" sz="2800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dirty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dirty="0" smtClean="0">
                <a:solidFill>
                  <a:srgbClr val="FF0000"/>
                </a:solidFill>
              </a:rPr>
              <a:t> </a:t>
            </a:r>
            <a:r>
              <a:rPr lang="ar-SA" sz="2800" dirty="0">
                <a:solidFill>
                  <a:srgbClr val="FF0000"/>
                </a:solidFill>
              </a:rPr>
              <a:t>استرسهاي شديد تحصيلي و </a:t>
            </a:r>
            <a:r>
              <a:rPr lang="ar-SA" sz="2800" dirty="0" smtClean="0">
                <a:solidFill>
                  <a:srgbClr val="FF0000"/>
                </a:solidFill>
              </a:rPr>
              <a:t>محيطي</a:t>
            </a:r>
            <a:endParaRPr lang="fa-IR" sz="2800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dirty="0" smtClean="0">
                <a:solidFill>
                  <a:srgbClr val="FF0000"/>
                </a:solidFill>
              </a:rPr>
              <a:t>فقدان </a:t>
            </a:r>
            <a:r>
              <a:rPr lang="ar-SA" sz="2800" dirty="0">
                <a:solidFill>
                  <a:srgbClr val="FF0000"/>
                </a:solidFill>
              </a:rPr>
              <a:t>حمايت معلمان و مسئولان از نيازهاي عاطفي و رواني به خصوص به هنگام بروز </a:t>
            </a:r>
            <a:r>
              <a:rPr lang="ar-SA" sz="2800" dirty="0" smtClean="0">
                <a:solidFill>
                  <a:srgbClr val="FF0000"/>
                </a:solidFill>
              </a:rPr>
              <a:t>مشكلات</a:t>
            </a:r>
            <a:endParaRPr lang="fa-IR" sz="2800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dirty="0" smtClean="0">
                <a:solidFill>
                  <a:srgbClr val="FF0000"/>
                </a:solidFill>
              </a:rPr>
              <a:t> و </a:t>
            </a:r>
            <a:r>
              <a:rPr lang="ar-SA" sz="2800" dirty="0">
                <a:solidFill>
                  <a:srgbClr val="FF0000"/>
                </a:solidFill>
              </a:rPr>
              <a:t>طرد شدن از طرف </a:t>
            </a:r>
            <a:r>
              <a:rPr lang="ar-SA" sz="2800" dirty="0" smtClean="0">
                <a:solidFill>
                  <a:srgbClr val="FF0000"/>
                </a:solidFill>
              </a:rPr>
              <a:t>آنان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153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800" b="1" dirty="0"/>
              <a:t>عوامل مربوط به محل سكونت</a:t>
            </a:r>
            <a:endParaRPr lang="en-US" sz="2800" dirty="0"/>
          </a:p>
          <a:p>
            <a:pPr algn="just" rtl="1"/>
            <a:r>
              <a:rPr lang="ar-SA" sz="2800" dirty="0"/>
              <a:t>عوامل متعددي در محيط مسكوني مي تواند موجب گرايش افراد به مصرف مواد شود: </a:t>
            </a:r>
            <a:endParaRPr lang="fa-IR" sz="2800" dirty="0" smtClean="0"/>
          </a:p>
          <a:p>
            <a:pPr algn="just" rtl="1"/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b="1" dirty="0" smtClean="0">
                <a:solidFill>
                  <a:srgbClr val="FF0000"/>
                </a:solidFill>
              </a:rPr>
              <a:t>فقدان ارزش</a:t>
            </a:r>
            <a:r>
              <a:rPr lang="fa-IR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هاي </a:t>
            </a:r>
            <a:r>
              <a:rPr lang="ar-SA" sz="2800" b="1" dirty="0">
                <a:solidFill>
                  <a:srgbClr val="FF0000"/>
                </a:solidFill>
              </a:rPr>
              <a:t>مذهبي و </a:t>
            </a:r>
            <a:r>
              <a:rPr lang="ar-SA" sz="2800" b="1" dirty="0" smtClean="0">
                <a:solidFill>
                  <a:srgbClr val="FF0000"/>
                </a:solidFill>
              </a:rPr>
              <a:t>اخلاقي</a:t>
            </a: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b="1" dirty="0" smtClean="0">
                <a:solidFill>
                  <a:srgbClr val="FF0000"/>
                </a:solidFill>
              </a:rPr>
              <a:t>شيوع </a:t>
            </a:r>
            <a:r>
              <a:rPr lang="ar-SA" sz="2800" b="1" dirty="0">
                <a:solidFill>
                  <a:srgbClr val="FF0000"/>
                </a:solidFill>
              </a:rPr>
              <a:t>خشونت و اعمال </a:t>
            </a:r>
            <a:r>
              <a:rPr lang="ar-SA" sz="2800" b="1" dirty="0" smtClean="0">
                <a:solidFill>
                  <a:srgbClr val="FF0000"/>
                </a:solidFill>
              </a:rPr>
              <a:t>خلاف</a:t>
            </a: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وفور مشاغل </a:t>
            </a:r>
            <a:r>
              <a:rPr lang="ar-SA" sz="2800" b="1" dirty="0" smtClean="0">
                <a:solidFill>
                  <a:srgbClr val="FF0000"/>
                </a:solidFill>
              </a:rPr>
              <a:t>كاذب</a:t>
            </a:r>
            <a:endParaRPr lang="fa-IR" sz="2800" b="1" dirty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آشفتگي و ضعف همبستگي بين افراد محل </a:t>
            </a:r>
            <a:endParaRPr lang="fa-IR" sz="2800" b="1" dirty="0" smtClean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endParaRPr lang="fa-IR" sz="2800" b="1" dirty="0">
              <a:solidFill>
                <a:srgbClr val="FF0000"/>
              </a:solidFill>
            </a:endParaRPr>
          </a:p>
          <a:p>
            <a:pPr marL="457200" indent="-457200" algn="just" rtl="1">
              <a:buFont typeface="Wingdings" pitchFamily="2" charset="2"/>
              <a:buChar char="v"/>
            </a:pPr>
            <a:r>
              <a:rPr lang="ar-SA" sz="2800" b="1" dirty="0" smtClean="0">
                <a:solidFill>
                  <a:srgbClr val="FF0000"/>
                </a:solidFill>
              </a:rPr>
              <a:t>و </a:t>
            </a:r>
            <a:r>
              <a:rPr lang="ar-SA" sz="2800" b="1" dirty="0">
                <a:solidFill>
                  <a:srgbClr val="FF0000"/>
                </a:solidFill>
              </a:rPr>
              <a:t>حاشيه </a:t>
            </a:r>
            <a:r>
              <a:rPr lang="ar-SA" sz="2800" b="1" dirty="0" smtClean="0">
                <a:solidFill>
                  <a:srgbClr val="FF0000"/>
                </a:solidFill>
              </a:rPr>
              <a:t>نشيني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2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14400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3600" b="1" dirty="0"/>
              <a:t>عوامل مخاطره آميز </a:t>
            </a:r>
            <a:r>
              <a:rPr lang="ar-SA" sz="3600" b="1" dirty="0" smtClean="0"/>
              <a:t>اجتماعي</a:t>
            </a:r>
            <a:endParaRPr lang="fa-IR" sz="3600" b="1" dirty="0" smtClean="0"/>
          </a:p>
          <a:p>
            <a:pPr algn="just" rtl="1"/>
            <a:endParaRPr lang="en-US" sz="3600" dirty="0"/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FF0000"/>
                </a:solidFill>
              </a:rPr>
              <a:t>فقدان </a:t>
            </a:r>
            <a:r>
              <a:rPr lang="ar-SA" sz="3600" dirty="0">
                <a:solidFill>
                  <a:srgbClr val="FF0000"/>
                </a:solidFill>
              </a:rPr>
              <a:t>قوانين و مقررات جدي ضد مواد مخدر </a:t>
            </a:r>
            <a:endParaRPr lang="fa-IR" sz="3600" dirty="0" smtClean="0">
              <a:solidFill>
                <a:srgbClr val="FF0000"/>
              </a:solidFill>
            </a:endParaRPr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0070C0"/>
                </a:solidFill>
              </a:rPr>
              <a:t>بازار </a:t>
            </a:r>
            <a:r>
              <a:rPr lang="ar-SA" sz="3600" dirty="0">
                <a:solidFill>
                  <a:srgbClr val="0070C0"/>
                </a:solidFill>
              </a:rPr>
              <a:t>مواد </a:t>
            </a:r>
            <a:endParaRPr lang="en-US" sz="3600" dirty="0">
              <a:solidFill>
                <a:srgbClr val="0070C0"/>
              </a:solidFill>
            </a:endParaRPr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FF0000"/>
                </a:solidFill>
              </a:rPr>
              <a:t> </a:t>
            </a:r>
            <a:r>
              <a:rPr lang="ar-SA" sz="3600" dirty="0">
                <a:solidFill>
                  <a:srgbClr val="FF0000"/>
                </a:solidFill>
              </a:rPr>
              <a:t>مصرف مواد به عنوان هنجار اجتماعي </a:t>
            </a:r>
            <a:endParaRPr lang="en-US" sz="3600" dirty="0">
              <a:solidFill>
                <a:srgbClr val="FF0000"/>
              </a:solidFill>
            </a:endParaRPr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FF0000"/>
                </a:solidFill>
              </a:rPr>
              <a:t> </a:t>
            </a:r>
            <a:r>
              <a:rPr lang="ar-SA" sz="3600" dirty="0">
                <a:solidFill>
                  <a:srgbClr val="0070C0"/>
                </a:solidFill>
              </a:rPr>
              <a:t>كمبود </a:t>
            </a:r>
            <a:r>
              <a:rPr lang="ar-SA" sz="3600" dirty="0" smtClean="0">
                <a:solidFill>
                  <a:srgbClr val="0070C0"/>
                </a:solidFill>
              </a:rPr>
              <a:t>فعاليت</a:t>
            </a:r>
            <a:r>
              <a:rPr lang="fa-IR" sz="3600" dirty="0" smtClean="0">
                <a:solidFill>
                  <a:srgbClr val="0070C0"/>
                </a:solidFill>
              </a:rPr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هاي </a:t>
            </a:r>
            <a:r>
              <a:rPr lang="ar-SA" sz="3600" dirty="0">
                <a:solidFill>
                  <a:srgbClr val="0070C0"/>
                </a:solidFill>
              </a:rPr>
              <a:t>جايگزين </a:t>
            </a:r>
            <a:endParaRPr lang="en-US" sz="3600" dirty="0">
              <a:solidFill>
                <a:srgbClr val="0070C0"/>
              </a:solidFill>
            </a:endParaRPr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FF0000"/>
                </a:solidFill>
              </a:rPr>
              <a:t>كمبود </a:t>
            </a:r>
            <a:r>
              <a:rPr lang="ar-SA" sz="3600" dirty="0">
                <a:solidFill>
                  <a:srgbClr val="FF0000"/>
                </a:solidFill>
              </a:rPr>
              <a:t>امكانات حمايتي، مشاوره اي و درماني </a:t>
            </a:r>
            <a:endParaRPr lang="en-US" sz="3600" dirty="0">
              <a:solidFill>
                <a:srgbClr val="FF0000"/>
              </a:solidFill>
            </a:endParaRPr>
          </a:p>
          <a:p>
            <a:pPr marL="571500" indent="-571500" algn="just" rtl="1">
              <a:buFont typeface="Wingdings" pitchFamily="2" charset="2"/>
              <a:buChar char="v"/>
            </a:pPr>
            <a:r>
              <a:rPr lang="ar-SA" sz="3600" dirty="0" smtClean="0">
                <a:solidFill>
                  <a:srgbClr val="0070C0"/>
                </a:solidFill>
              </a:rPr>
              <a:t>توسعه</a:t>
            </a:r>
            <a:r>
              <a:rPr lang="fa-IR" sz="3600" dirty="0" smtClean="0">
                <a:solidFill>
                  <a:srgbClr val="0070C0"/>
                </a:solidFill>
              </a:rPr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صنعتي</a:t>
            </a:r>
            <a:r>
              <a:rPr lang="ar-SA" sz="3600" dirty="0">
                <a:solidFill>
                  <a:srgbClr val="0070C0"/>
                </a:solidFill>
              </a:rPr>
              <a:t>، محروميت </a:t>
            </a:r>
            <a:r>
              <a:rPr lang="ar-SA" sz="3600" dirty="0" smtClean="0">
                <a:solidFill>
                  <a:srgbClr val="0070C0"/>
                </a:solidFill>
              </a:rPr>
              <a:t>اجتماعي-</a:t>
            </a:r>
            <a:r>
              <a:rPr lang="fa-IR" sz="3600" dirty="0" smtClean="0">
                <a:solidFill>
                  <a:srgbClr val="0070C0"/>
                </a:solidFill>
              </a:rPr>
              <a:t> اقتصادی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01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17121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3200" dirty="0"/>
              <a:t>مشخصات فردي و عوامل محيطي بخشي از علل اعتياد هستند و بخش ديگر را </a:t>
            </a:r>
            <a:r>
              <a:rPr lang="ar-SA" sz="3200" b="1" dirty="0">
                <a:solidFill>
                  <a:srgbClr val="FF0000"/>
                </a:solidFill>
              </a:rPr>
              <a:t>بازارهاي بين المللي مواد و عوامل اجتماعي- اقتصادي حاكم بر جامعه </a:t>
            </a:r>
            <a:r>
              <a:rPr lang="ar-SA" sz="3200" dirty="0"/>
              <a:t>تشكيل مي دهند. </a:t>
            </a:r>
            <a:endParaRPr lang="fa-IR" sz="3200" dirty="0" smtClean="0"/>
          </a:p>
          <a:p>
            <a:pPr algn="just" rtl="1"/>
            <a:r>
              <a:rPr lang="ar-SA" sz="3200" b="1" dirty="0" smtClean="0">
                <a:solidFill>
                  <a:srgbClr val="FF0000"/>
                </a:solidFill>
              </a:rPr>
              <a:t>قوانين</a:t>
            </a:r>
            <a:endParaRPr lang="en-US" sz="3200" dirty="0">
              <a:solidFill>
                <a:srgbClr val="FF0000"/>
              </a:solidFill>
            </a:endParaRPr>
          </a:p>
          <a:p>
            <a:pPr algn="just" rtl="1"/>
            <a:r>
              <a:rPr lang="ar-SA" sz="3200" dirty="0"/>
              <a:t>فقدان </a:t>
            </a:r>
            <a:r>
              <a:rPr lang="ar-SA" sz="3200" b="1" dirty="0"/>
              <a:t>قوانين جدي منع توليد، خريد و فروش، حمل و مصرف مواد</a:t>
            </a:r>
            <a:r>
              <a:rPr lang="ar-SA" sz="3200" dirty="0"/>
              <a:t>، موجب </a:t>
            </a:r>
            <a:r>
              <a:rPr lang="ar-SA" sz="3200" dirty="0">
                <a:solidFill>
                  <a:srgbClr val="FF0000"/>
                </a:solidFill>
              </a:rPr>
              <a:t>وفور و ارزاني </a:t>
            </a:r>
            <a:r>
              <a:rPr lang="ar-SA" sz="3200" dirty="0"/>
              <a:t>آن مي شود.</a:t>
            </a:r>
            <a:endParaRPr lang="en-US" sz="3200" dirty="0"/>
          </a:p>
          <a:p>
            <a:pPr algn="r" rtl="1"/>
            <a:r>
              <a:rPr lang="ar-SA" sz="3200" b="1" dirty="0">
                <a:solidFill>
                  <a:srgbClr val="FF0000"/>
                </a:solidFill>
              </a:rPr>
              <a:t>بازار مواد</a:t>
            </a:r>
            <a:endParaRPr lang="en-US" sz="3200" dirty="0">
              <a:solidFill>
                <a:srgbClr val="FF0000"/>
              </a:solidFill>
            </a:endParaRPr>
          </a:p>
          <a:p>
            <a:pPr algn="just" rtl="1"/>
            <a:r>
              <a:rPr lang="ar-SA" sz="3200" b="1" dirty="0"/>
              <a:t>ميزان مصرف مواد، با قيمت آن نسبت معكوس </a:t>
            </a:r>
            <a:r>
              <a:rPr lang="ar-SA" sz="3200" dirty="0"/>
              <a:t>دارد. هر چه قيمت مواد كاهش يابد، تعداد افرادي كه بتوانند آن را تهيه كنند افزايش مي يابد. همچنين </a:t>
            </a:r>
            <a:r>
              <a:rPr lang="ar-SA" sz="3200" b="1" dirty="0"/>
              <a:t>سهل الوصول بودن مواد </a:t>
            </a:r>
            <a:r>
              <a:rPr lang="ar-SA" sz="3200" dirty="0"/>
              <a:t>به تعداد مصرف كنندگان آن مي افزايد.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95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72168"/>
            <a:ext cx="8610599" cy="1143000"/>
          </a:xfrm>
        </p:spPr>
        <p:txBody>
          <a:bodyPr/>
          <a:lstStyle/>
          <a:p>
            <a:r>
              <a:rPr lang="fa-IR" sz="2800" dirty="0">
                <a:solidFill>
                  <a:srgbClr val="00B050"/>
                </a:solidFill>
              </a:rPr>
              <a:t>مریم مهرابی</a:t>
            </a:r>
            <a:br>
              <a:rPr lang="fa-IR" sz="2800" dirty="0">
                <a:solidFill>
                  <a:srgbClr val="00B050"/>
                </a:solidFill>
              </a:rPr>
            </a:br>
            <a:r>
              <a:rPr lang="fa-IR" sz="2800" dirty="0">
                <a:solidFill>
                  <a:srgbClr val="00B0F0"/>
                </a:solidFill>
              </a:rPr>
              <a:t> </a:t>
            </a:r>
            <a:r>
              <a:rPr lang="fa-IR" sz="2800" dirty="0" smtClean="0">
                <a:solidFill>
                  <a:srgbClr val="0070C0"/>
                </a:solidFill>
              </a:rPr>
              <a:t>پژوهشگر </a:t>
            </a:r>
            <a:r>
              <a:rPr lang="fa-IR" sz="2800" dirty="0">
                <a:solidFill>
                  <a:srgbClr val="0070C0"/>
                </a:solidFill>
              </a:rPr>
              <a:t>اجتماعی </a:t>
            </a:r>
            <a:br>
              <a:rPr lang="fa-IR" sz="2800" dirty="0">
                <a:solidFill>
                  <a:srgbClr val="0070C0"/>
                </a:solidFill>
              </a:rPr>
            </a:br>
            <a:r>
              <a:rPr lang="fa-IR" sz="2800" dirty="0">
                <a:solidFill>
                  <a:srgbClr val="0070C0"/>
                </a:solidFill>
              </a:rPr>
              <a:t>کارشناس وزارت بهداشت، درمان و اموزش پزشکی</a:t>
            </a:r>
            <a:br>
              <a:rPr lang="fa-IR" sz="2800" dirty="0">
                <a:solidFill>
                  <a:srgbClr val="0070C0"/>
                </a:solidFill>
              </a:rPr>
            </a:br>
            <a:r>
              <a:rPr lang="fa-IR" sz="2800" dirty="0" smtClean="0">
                <a:solidFill>
                  <a:srgbClr val="00B0F0"/>
                </a:solidFill>
              </a:rPr>
              <a:t>1393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688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rtl="1"/>
            <a:r>
              <a:rPr lang="fa-IR" sz="3600" b="1" dirty="0">
                <a:solidFill>
                  <a:srgbClr val="FF0000"/>
                </a:solidFill>
              </a:rPr>
              <a:t>زمینه های گرایش و عدم </a:t>
            </a:r>
            <a:r>
              <a:rPr lang="fa-IR" sz="3600" b="1" dirty="0" smtClean="0">
                <a:solidFill>
                  <a:srgbClr val="FF0000"/>
                </a:solidFill>
              </a:rPr>
              <a:t>گرایش</a:t>
            </a:r>
            <a:r>
              <a:rPr lang="fa-IR" sz="3600" b="1" dirty="0">
                <a:solidFill>
                  <a:srgbClr val="FF0000"/>
                </a:solidFill>
              </a:rPr>
              <a:t/>
            </a:r>
            <a:br>
              <a:rPr lang="fa-IR" sz="3600" b="1" dirty="0">
                <a:solidFill>
                  <a:srgbClr val="FF0000"/>
                </a:solidFill>
              </a:rPr>
            </a:br>
            <a:r>
              <a:rPr lang="fa-IR" sz="3600" b="1" dirty="0">
                <a:solidFill>
                  <a:srgbClr val="FF0000"/>
                </a:solidFill>
              </a:rPr>
              <a:t>به </a:t>
            </a:r>
            <a:r>
              <a:rPr lang="fa-IR" sz="3600" b="1" dirty="0" smtClean="0">
                <a:solidFill>
                  <a:srgbClr val="FF0000"/>
                </a:solidFill>
              </a:rPr>
              <a:t>مصرف مواد</a:t>
            </a:r>
          </a:p>
          <a:p>
            <a:pPr marL="45720" indent="0" algn="ctr" rtl="1">
              <a:buNone/>
            </a:pPr>
            <a:r>
              <a:rPr lang="fa-IR" sz="3600" dirty="0"/>
              <a:t/>
            </a:r>
            <a:br>
              <a:rPr lang="fa-IR" sz="3600" dirty="0"/>
            </a:br>
            <a:r>
              <a:rPr lang="fa-IR" sz="3600" b="1" dirty="0">
                <a:solidFill>
                  <a:schemeClr val="tx1"/>
                </a:solidFill>
              </a:rPr>
              <a:t>با تاکید برعوامل خطر و محافظ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12818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0" y="7595"/>
            <a:ext cx="9067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3600" b="1" dirty="0"/>
              <a:t>مصرف مواد به عنوان هنجار اجتماعي</a:t>
            </a:r>
            <a:endParaRPr lang="en-US" sz="3600" dirty="0"/>
          </a:p>
          <a:p>
            <a:pPr algn="ctr" rtl="1"/>
            <a:endParaRPr lang="fa-IR" sz="3600" dirty="0" smtClean="0"/>
          </a:p>
          <a:p>
            <a:pPr algn="ctr" rtl="1">
              <a:lnSpc>
                <a:spcPct val="150000"/>
              </a:lnSpc>
            </a:pPr>
            <a:r>
              <a:rPr lang="ar-SA" sz="3600" dirty="0" smtClean="0"/>
              <a:t>در </a:t>
            </a:r>
            <a:r>
              <a:rPr lang="ar-SA" sz="3600" dirty="0"/>
              <a:t>جوامعي كه مصرف </a:t>
            </a:r>
            <a:r>
              <a:rPr lang="ar-SA" sz="3600" dirty="0" smtClean="0"/>
              <a:t>مواد</a:t>
            </a:r>
            <a:endParaRPr lang="fa-IR" sz="3600" dirty="0" smtClean="0"/>
          </a:p>
          <a:p>
            <a:pPr algn="ctr" rtl="1">
              <a:lnSpc>
                <a:spcPct val="150000"/>
              </a:lnSpc>
            </a:pPr>
            <a:r>
              <a:rPr lang="ar-SA" sz="3600" dirty="0" smtClean="0"/>
              <a:t> </a:t>
            </a:r>
            <a:r>
              <a:rPr lang="ar-SA" sz="3600" dirty="0"/>
              <a:t>نه تنها </a:t>
            </a:r>
            <a:r>
              <a:rPr lang="ar-SA" sz="3600" b="1" dirty="0">
                <a:solidFill>
                  <a:srgbClr val="FF0000"/>
                </a:solidFill>
              </a:rPr>
              <a:t>ضد ارزش تلقي نمي شود</a:t>
            </a:r>
            <a:r>
              <a:rPr lang="ar-SA" sz="3600" dirty="0" smtClean="0"/>
              <a:t>،</a:t>
            </a:r>
            <a:endParaRPr lang="fa-IR" sz="3600" dirty="0" smtClean="0"/>
          </a:p>
          <a:p>
            <a:pPr algn="ctr" rtl="1">
              <a:lnSpc>
                <a:spcPct val="150000"/>
              </a:lnSpc>
            </a:pPr>
            <a:r>
              <a:rPr lang="ar-SA" sz="3600" dirty="0" smtClean="0"/>
              <a:t> </a:t>
            </a:r>
            <a:r>
              <a:rPr lang="ar-SA" sz="3600" dirty="0"/>
              <a:t>بلكه جزيي از </a:t>
            </a:r>
            <a:r>
              <a:rPr lang="ar-SA" sz="3600" dirty="0">
                <a:solidFill>
                  <a:srgbClr val="FF0000"/>
                </a:solidFill>
              </a:rPr>
              <a:t>آداب و سنن جامعه </a:t>
            </a:r>
            <a:endParaRPr lang="fa-IR" sz="3600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3600" dirty="0" smtClean="0"/>
              <a:t>و </a:t>
            </a:r>
            <a:r>
              <a:rPr lang="ar-SA" sz="3600" dirty="0"/>
              <a:t>يا نشان </a:t>
            </a:r>
            <a:r>
              <a:rPr lang="ar-SA" sz="3600" dirty="0">
                <a:solidFill>
                  <a:srgbClr val="FF0000"/>
                </a:solidFill>
              </a:rPr>
              <a:t>تمدن و </a:t>
            </a:r>
            <a:r>
              <a:rPr lang="ar-SA" sz="3600" dirty="0" smtClean="0">
                <a:solidFill>
                  <a:srgbClr val="FF0000"/>
                </a:solidFill>
              </a:rPr>
              <a:t>تشخص </a:t>
            </a:r>
            <a:r>
              <a:rPr lang="ar-SA" sz="3600" dirty="0"/>
              <a:t>و </a:t>
            </a:r>
            <a:endParaRPr lang="fa-IR" sz="3600" dirty="0" smtClean="0"/>
          </a:p>
          <a:p>
            <a:pPr algn="ctr" rtl="1">
              <a:lnSpc>
                <a:spcPct val="150000"/>
              </a:lnSpc>
            </a:pPr>
            <a:r>
              <a:rPr lang="ar-SA" sz="3600" dirty="0" smtClean="0"/>
              <a:t>وسيله </a:t>
            </a:r>
            <a:r>
              <a:rPr lang="ar-SA" sz="3600" dirty="0">
                <a:solidFill>
                  <a:srgbClr val="FF0000"/>
                </a:solidFill>
              </a:rPr>
              <a:t>احترام و پذيرايي </a:t>
            </a:r>
            <a:r>
              <a:rPr lang="ar-SA" sz="3600" dirty="0"/>
              <a:t>است</a:t>
            </a:r>
            <a:r>
              <a:rPr lang="ar-SA" sz="3600" dirty="0" smtClean="0"/>
              <a:t>،</a:t>
            </a:r>
            <a:endParaRPr lang="fa-IR" sz="3600" dirty="0" smtClean="0"/>
          </a:p>
          <a:p>
            <a:pPr algn="ctr" rtl="1"/>
            <a:endParaRPr lang="fa-IR" sz="3600" dirty="0"/>
          </a:p>
          <a:p>
            <a:pPr algn="ctr" rtl="1"/>
            <a:r>
              <a:rPr lang="ar-SA" sz="3600" dirty="0" smtClean="0"/>
              <a:t>مقاومتي </a:t>
            </a:r>
            <a:r>
              <a:rPr lang="ar-SA" sz="3600" dirty="0"/>
              <a:t>براي مصرف مواد وجود ندارد و سوء مصرف و اعتياد شيوع بيشتري دارد.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82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dirty="0"/>
              <a:t>كمبود امكانات فرهنگي، ورزشي، </a:t>
            </a:r>
            <a:r>
              <a:rPr lang="ar-SA" sz="2800" b="1" dirty="0" smtClean="0"/>
              <a:t>تفريحي</a:t>
            </a:r>
            <a:endParaRPr lang="fa-IR" sz="2800" b="1" dirty="0" smtClean="0"/>
          </a:p>
          <a:p>
            <a:pPr algn="just" rtl="1">
              <a:lnSpc>
                <a:spcPct val="150000"/>
              </a:lnSpc>
            </a:pPr>
            <a:endParaRPr lang="en-US" sz="2800" dirty="0"/>
          </a:p>
          <a:p>
            <a:pPr algn="just" rtl="1">
              <a:lnSpc>
                <a:spcPct val="150000"/>
              </a:lnSpc>
            </a:pPr>
            <a:r>
              <a:rPr lang="ar-SA" sz="2800" dirty="0"/>
              <a:t>كمبود امكانات لازم براي </a:t>
            </a:r>
            <a:r>
              <a:rPr lang="ar-SA" sz="2800" dirty="0">
                <a:solidFill>
                  <a:srgbClr val="FF0000"/>
                </a:solidFill>
              </a:rPr>
              <a:t>ارضاي نيازهاي طبيعي رواني و اجتماعي نوجوانان و </a:t>
            </a:r>
            <a:r>
              <a:rPr lang="ar-SA" sz="2800" dirty="0" smtClean="0">
                <a:solidFill>
                  <a:srgbClr val="FF0000"/>
                </a:solidFill>
              </a:rPr>
              <a:t>جوانان</a:t>
            </a:r>
            <a:r>
              <a:rPr lang="fa-IR" sz="2800" dirty="0">
                <a:solidFill>
                  <a:srgbClr val="FF0000"/>
                </a:solidFill>
              </a:rPr>
              <a:t> </a:t>
            </a:r>
            <a:r>
              <a:rPr lang="ar-SA" sz="2800" dirty="0" smtClean="0"/>
              <a:t>از </a:t>
            </a:r>
            <a:r>
              <a:rPr lang="ar-SA" sz="2800" dirty="0"/>
              <a:t>قبيل </a:t>
            </a:r>
            <a:endParaRPr lang="fa-IR" sz="2800" dirty="0" smtClean="0"/>
          </a:p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rgbClr val="00B050"/>
                </a:solidFill>
              </a:rPr>
              <a:t>كنجكاوي</a:t>
            </a:r>
            <a:r>
              <a:rPr lang="ar-SA" sz="2800" b="1" dirty="0">
                <a:solidFill>
                  <a:srgbClr val="00B050"/>
                </a:solidFill>
              </a:rPr>
              <a:t>، </a:t>
            </a:r>
            <a:r>
              <a:rPr lang="ar-SA" sz="2800" b="1" dirty="0" smtClean="0">
                <a:solidFill>
                  <a:srgbClr val="00B050"/>
                </a:solidFill>
              </a:rPr>
              <a:t>تنوع طلبي،</a:t>
            </a:r>
            <a:endParaRPr lang="fa-IR" sz="2800" b="1" dirty="0" smtClean="0">
              <a:solidFill>
                <a:srgbClr val="00B05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rgbClr val="00B050"/>
                </a:solidFill>
              </a:rPr>
              <a:t>هيجان</a:t>
            </a:r>
            <a:r>
              <a:rPr lang="ar-SA" sz="2800" b="1" dirty="0">
                <a:solidFill>
                  <a:srgbClr val="00B050"/>
                </a:solidFill>
              </a:rPr>
              <a:t>، </a:t>
            </a:r>
            <a:r>
              <a:rPr lang="ar-SA" sz="2800" b="1" dirty="0" smtClean="0">
                <a:solidFill>
                  <a:srgbClr val="00B050"/>
                </a:solidFill>
              </a:rPr>
              <a:t>ماجراجويي</a:t>
            </a:r>
            <a:r>
              <a:rPr lang="ar-SA" sz="2800" b="1" dirty="0">
                <a:solidFill>
                  <a:srgbClr val="00B050"/>
                </a:solidFill>
              </a:rPr>
              <a:t>، </a:t>
            </a:r>
            <a:endParaRPr lang="fa-IR" sz="2800" b="1" dirty="0" smtClean="0">
              <a:solidFill>
                <a:srgbClr val="00B05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rgbClr val="00B050"/>
                </a:solidFill>
              </a:rPr>
              <a:t>مورد </a:t>
            </a:r>
            <a:r>
              <a:rPr lang="ar-SA" sz="2800" b="1" dirty="0">
                <a:solidFill>
                  <a:srgbClr val="00B050"/>
                </a:solidFill>
              </a:rPr>
              <a:t>تاييد و پذيرش قرار گرفتن </a:t>
            </a:r>
            <a:endParaRPr lang="fa-IR" sz="2800" b="1" dirty="0" smtClean="0">
              <a:solidFill>
                <a:srgbClr val="00B05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sz="2800" b="1" dirty="0" smtClean="0">
                <a:solidFill>
                  <a:srgbClr val="00B050"/>
                </a:solidFill>
              </a:rPr>
              <a:t>و </a:t>
            </a:r>
            <a:r>
              <a:rPr lang="ar-SA" sz="2800" b="1" dirty="0">
                <a:solidFill>
                  <a:srgbClr val="00B050"/>
                </a:solidFill>
              </a:rPr>
              <a:t>كسب موفقيت بين همسالان</a:t>
            </a:r>
            <a:r>
              <a:rPr lang="ar-SA" sz="2800" dirty="0"/>
              <a:t>، </a:t>
            </a:r>
            <a:endParaRPr lang="fa-IR" sz="2800" dirty="0" smtClean="0"/>
          </a:p>
          <a:p>
            <a:pPr algn="just" rtl="1">
              <a:lnSpc>
                <a:spcPct val="150000"/>
              </a:lnSpc>
            </a:pPr>
            <a:r>
              <a:rPr lang="ar-SA" sz="2800" dirty="0" smtClean="0"/>
              <a:t>موجب </a:t>
            </a:r>
            <a:r>
              <a:rPr lang="ar-SA" sz="2800" dirty="0"/>
              <a:t>گرايش آنان به كسب لذت و تفنن از طريق مصرف مواد و عضويت در </a:t>
            </a:r>
            <a:r>
              <a:rPr lang="ar-SA" sz="2800" dirty="0" smtClean="0"/>
              <a:t>گروه</a:t>
            </a:r>
            <a:r>
              <a:rPr lang="fa-IR" sz="2800" dirty="0" smtClean="0"/>
              <a:t> </a:t>
            </a:r>
            <a:r>
              <a:rPr lang="ar-SA" sz="2800" dirty="0" smtClean="0"/>
              <a:t>هاي </a:t>
            </a:r>
            <a:r>
              <a:rPr lang="ar-SA" sz="2800" dirty="0"/>
              <a:t>غير سالم مي شود.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23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4582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b="1" dirty="0">
                <a:solidFill>
                  <a:srgbClr val="FF0000"/>
                </a:solidFill>
              </a:rPr>
              <a:t>عدم دسترسي به سيستمهاي خدماتي، حمايتي، مشاوره اي و درماني</a:t>
            </a:r>
            <a:endParaRPr lang="en-US" sz="2800" b="1" dirty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ar-SA" sz="2800" dirty="0"/>
              <a:t>در زندگي افراد، </a:t>
            </a:r>
            <a:r>
              <a:rPr lang="ar-SA" sz="2800" b="1" dirty="0"/>
              <a:t>موقعيتها و مشكلاتي </a:t>
            </a:r>
            <a:r>
              <a:rPr lang="ar-SA" sz="2800" dirty="0"/>
              <a:t>پيش مي آيد كه آنان را از </a:t>
            </a:r>
            <a:r>
              <a:rPr lang="ar-SA" sz="2800" b="1" dirty="0">
                <a:solidFill>
                  <a:srgbClr val="FF0000"/>
                </a:solidFill>
              </a:rPr>
              <a:t>جهات مختلف در معرض خطر </a:t>
            </a:r>
            <a:r>
              <a:rPr lang="ar-SA" sz="2800" dirty="0"/>
              <a:t>قرار مي دهد</a:t>
            </a:r>
            <a:r>
              <a:rPr lang="ar-SA" sz="2800" dirty="0" smtClean="0"/>
              <a:t>.</a:t>
            </a:r>
            <a:endParaRPr lang="fa-IR" sz="2800" dirty="0" smtClean="0"/>
          </a:p>
          <a:p>
            <a:pPr algn="just" rtl="1">
              <a:lnSpc>
                <a:spcPct val="150000"/>
              </a:lnSpc>
            </a:pPr>
            <a:endParaRPr lang="fa-IR" sz="2800" dirty="0"/>
          </a:p>
          <a:p>
            <a:pPr algn="just" rtl="1">
              <a:lnSpc>
                <a:spcPct val="150000"/>
              </a:lnSpc>
            </a:pPr>
            <a:r>
              <a:rPr lang="ar-SA" sz="2800" dirty="0" smtClean="0"/>
              <a:t> </a:t>
            </a:r>
            <a:r>
              <a:rPr lang="ar-SA" sz="2800" dirty="0">
                <a:solidFill>
                  <a:srgbClr val="FF0000"/>
                </a:solidFill>
              </a:rPr>
              <a:t>فقدان امكانات لازم يا عدم دسترسي به خدماتي </a:t>
            </a:r>
            <a:r>
              <a:rPr lang="ar-SA" sz="2800" dirty="0"/>
              <a:t>كه در چنين مواقعي بتواند فرد را از </a:t>
            </a:r>
            <a:r>
              <a:rPr lang="ar-SA" sz="2800" dirty="0">
                <a:solidFill>
                  <a:srgbClr val="00B050"/>
                </a:solidFill>
              </a:rPr>
              <a:t>نظر رواني، مالي، </a:t>
            </a:r>
            <a:r>
              <a:rPr lang="ar-SA" sz="2800" dirty="0" smtClean="0">
                <a:solidFill>
                  <a:srgbClr val="00B050"/>
                </a:solidFill>
              </a:rPr>
              <a:t>ش</a:t>
            </a:r>
            <a:r>
              <a:rPr lang="fa-IR" sz="2800" dirty="0" smtClean="0">
                <a:solidFill>
                  <a:srgbClr val="00B050"/>
                </a:solidFill>
              </a:rPr>
              <a:t>غ</a:t>
            </a:r>
            <a:r>
              <a:rPr lang="ar-SA" sz="2800" dirty="0" smtClean="0">
                <a:solidFill>
                  <a:srgbClr val="00B050"/>
                </a:solidFill>
              </a:rPr>
              <a:t>لي</a:t>
            </a:r>
            <a:r>
              <a:rPr lang="ar-SA" sz="2800" dirty="0">
                <a:solidFill>
                  <a:srgbClr val="00B050"/>
                </a:solidFill>
              </a:rPr>
              <a:t>، بهداشتي، اجتماعي حمايت نمايد، </a:t>
            </a:r>
            <a:r>
              <a:rPr lang="ar-SA" sz="2800" dirty="0"/>
              <a:t>فرد را تنها و بي پناه، بدون وجود </a:t>
            </a:r>
            <a:r>
              <a:rPr lang="ar-SA" sz="2800" dirty="0" smtClean="0"/>
              <a:t>مقاومت اجتماعي</a:t>
            </a:r>
            <a:r>
              <a:rPr lang="fa-IR" sz="2800" dirty="0" smtClean="0"/>
              <a:t> و تاب آوری لازم،</a:t>
            </a:r>
            <a:r>
              <a:rPr lang="ar-SA" sz="2800" dirty="0" smtClean="0"/>
              <a:t> </a:t>
            </a:r>
            <a:r>
              <a:rPr lang="ar-SA" sz="2800" dirty="0"/>
              <a:t>رها مي كند.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19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6868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400" b="1" dirty="0" smtClean="0">
                <a:solidFill>
                  <a:srgbClr val="FF0000"/>
                </a:solidFill>
              </a:rPr>
              <a:t>ت</a:t>
            </a:r>
            <a:r>
              <a:rPr lang="fa-IR" sz="2400" b="1" dirty="0" smtClean="0">
                <a:solidFill>
                  <a:srgbClr val="FF0000"/>
                </a:solidFill>
              </a:rPr>
              <a:t>حلیل جامعه شناختی:  </a:t>
            </a:r>
          </a:p>
          <a:p>
            <a:pPr algn="just" rtl="1">
              <a:lnSpc>
                <a:spcPct val="150000"/>
              </a:lnSpc>
            </a:pPr>
            <a:r>
              <a:rPr lang="fa-IR" sz="2400" dirty="0" smtClean="0"/>
              <a:t>ت</a:t>
            </a:r>
            <a:r>
              <a:rPr lang="ar-SA" sz="2400" dirty="0" smtClean="0"/>
              <a:t>وسعه </a:t>
            </a:r>
            <a:r>
              <a:rPr lang="ar-SA" sz="2400" dirty="0"/>
              <a:t>صنعتي جامعه، مهاجرت، كمبود فرصتهاي شغلي و محروميت اقتصادي- اجتماعي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r>
              <a:rPr lang="ar-SA" sz="2000" b="1" dirty="0"/>
              <a:t>توسعه صنعتي، جوامع را به سمت </a:t>
            </a:r>
            <a:r>
              <a:rPr lang="ar-SA" sz="2000" b="1" dirty="0">
                <a:solidFill>
                  <a:srgbClr val="FF0000"/>
                </a:solidFill>
              </a:rPr>
              <a:t>شهري شدن </a:t>
            </a:r>
            <a:r>
              <a:rPr lang="ar-SA" sz="2000" b="1" dirty="0"/>
              <a:t>و مهاجرت از روستاها به شهرها سوق مي دهد</a:t>
            </a:r>
            <a:r>
              <a:rPr lang="ar-SA" sz="2000" b="1" dirty="0" smtClean="0"/>
              <a:t>.</a:t>
            </a:r>
            <a:endParaRPr lang="fa-IR" sz="2000" b="1" dirty="0" smtClean="0"/>
          </a:p>
          <a:p>
            <a:pPr algn="just" rtl="1">
              <a:lnSpc>
                <a:spcPct val="150000"/>
              </a:lnSpc>
            </a:pPr>
            <a:endParaRPr lang="fa-IR" sz="2000" b="1" dirty="0" smtClean="0"/>
          </a:p>
          <a:p>
            <a:pPr algn="just" rtl="1">
              <a:lnSpc>
                <a:spcPct val="150000"/>
              </a:lnSpc>
            </a:pPr>
            <a:r>
              <a:rPr lang="ar-SA" sz="2000" b="1" dirty="0" smtClean="0">
                <a:solidFill>
                  <a:srgbClr val="FF0000"/>
                </a:solidFill>
              </a:rPr>
              <a:t> </a:t>
            </a:r>
            <a:r>
              <a:rPr lang="ar-SA" sz="2000" b="1" dirty="0">
                <a:solidFill>
                  <a:srgbClr val="FF0000"/>
                </a:solidFill>
              </a:rPr>
              <a:t>مهاجرت </a:t>
            </a:r>
            <a:r>
              <a:rPr lang="ar-SA" sz="2000" dirty="0"/>
              <a:t>باعث مي شود تا فرد، براي اولين بار، با موانع جديدي برخورد نمايد. </a:t>
            </a:r>
            <a:r>
              <a:rPr lang="ar-SA" sz="2000" b="1" dirty="0">
                <a:solidFill>
                  <a:srgbClr val="FF0000"/>
                </a:solidFill>
              </a:rPr>
              <a:t>جدايي از خانواده، ارزشهاي سنتي و ساختار حمايتي قبلي به تنهايي، به انزوا و نااميدي فرد </a:t>
            </a:r>
            <a:r>
              <a:rPr lang="ar-SA" sz="2000" dirty="0"/>
              <a:t>مي انجامد. </a:t>
            </a:r>
            <a:endParaRPr lang="fa-IR" sz="2000" dirty="0" smtClean="0"/>
          </a:p>
          <a:p>
            <a:pPr algn="just" rtl="1">
              <a:lnSpc>
                <a:spcPct val="150000"/>
              </a:lnSpc>
            </a:pPr>
            <a:endParaRPr lang="fa-IR" sz="2000" dirty="0" smtClean="0"/>
          </a:p>
          <a:p>
            <a:pPr algn="just" rtl="1">
              <a:lnSpc>
                <a:spcPct val="150000"/>
              </a:lnSpc>
            </a:pPr>
            <a:r>
              <a:rPr lang="ar-SA" sz="2000" b="1" dirty="0" smtClean="0">
                <a:solidFill>
                  <a:srgbClr val="00B050"/>
                </a:solidFill>
              </a:rPr>
              <a:t>كم </a:t>
            </a:r>
            <a:r>
              <a:rPr lang="ar-SA" sz="2000" b="1" dirty="0">
                <a:solidFill>
                  <a:srgbClr val="00B050"/>
                </a:solidFill>
              </a:rPr>
              <a:t>سوادي، فقدان مهارتهاي شغلي، عدم دسترسي به مشاغل مناسب و به دنبال آن محدوديت در تامين نيازهاي حياتي و اساسي زندگي و تلاش براي بقا، فرد را به مشاغل كاذب يا خريد و فروش مواد </a:t>
            </a:r>
            <a:r>
              <a:rPr lang="ar-SA" sz="2000" dirty="0"/>
              <a:t>مي كشاند و يا </a:t>
            </a:r>
            <a:r>
              <a:rPr lang="ar-SA" sz="2000" b="1" dirty="0">
                <a:solidFill>
                  <a:srgbClr val="FF0000"/>
                </a:solidFill>
              </a:rPr>
              <a:t>براي انطباق با زندگي سخت روزمره و شيوه جديد زندگي به استفاده از شيوه هاي مصنوعي</a:t>
            </a:r>
            <a:r>
              <a:rPr lang="ar-SA" sz="2000" dirty="0"/>
              <a:t> مانند مصرف مواد سوق مي </a:t>
            </a:r>
            <a:r>
              <a:rPr lang="ar-SA" dirty="0" smtClean="0"/>
              <a:t>دهد</a:t>
            </a:r>
            <a:r>
              <a:rPr lang="fa-I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sz="4900" b="1" dirty="0" smtClean="0">
                <a:solidFill>
                  <a:srgbClr val="FF0000"/>
                </a:solidFill>
              </a:rPr>
              <a:t> </a:t>
            </a:r>
            <a:br>
              <a:rPr lang="fa-IR" sz="4900" b="1" dirty="0" smtClean="0">
                <a:solidFill>
                  <a:srgbClr val="FF0000"/>
                </a:solidFill>
              </a:rPr>
            </a:br>
            <a:r>
              <a:rPr lang="fa-IR" sz="4900" b="1" dirty="0" smtClean="0">
                <a:solidFill>
                  <a:srgbClr val="FF0000"/>
                </a:solidFill>
              </a:rPr>
              <a:t>برنامه های پیشگیری از سوء مصرف مواد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0"/>
            <a:ext cx="8229600" cy="6934200"/>
          </a:xfrm>
          <a:prstGeom prst="rect">
            <a:avLst/>
          </a:prstGeom>
        </p:spPr>
        <p:txBody>
          <a:bodyPr/>
          <a:lstStyle/>
          <a:p>
            <a:pPr algn="r" rtl="1"/>
            <a:r>
              <a:rPr lang="en-US" dirty="0">
                <a:cs typeface="+mj-cs"/>
              </a:rPr>
              <a:t> </a:t>
            </a:r>
            <a:endParaRPr lang="fa-IR" dirty="0">
              <a:cs typeface="+mj-cs"/>
            </a:endParaRPr>
          </a:p>
          <a:p>
            <a:endParaRPr lang="fa-IR" dirty="0" smtClean="0">
              <a:cs typeface="+mj-cs"/>
            </a:endParaRPr>
          </a:p>
          <a:p>
            <a:pPr algn="r" rtl="1"/>
            <a:endParaRPr lang="en-US" dirty="0" smtClean="0">
              <a:cs typeface="+mj-cs"/>
            </a:endParaRPr>
          </a:p>
          <a:p>
            <a:pPr algn="r" rtl="1"/>
            <a:endParaRPr lang="en-US" dirty="0">
              <a:cs typeface="+mj-cs"/>
            </a:endParaRPr>
          </a:p>
          <a:p>
            <a:pPr algn="r" rtl="1"/>
            <a:endParaRPr lang="en-US" dirty="0" smtClean="0">
              <a:cs typeface="+mj-cs"/>
            </a:endParaRPr>
          </a:p>
          <a:p>
            <a:pPr algn="r" rtl="1"/>
            <a:endParaRPr lang="en-US" dirty="0">
              <a:cs typeface="+mj-cs"/>
            </a:endParaRPr>
          </a:p>
          <a:p>
            <a:pPr algn="r" rtl="1"/>
            <a:endParaRPr lang="en-US" dirty="0" smtClean="0">
              <a:cs typeface="+mj-cs"/>
            </a:endParaRPr>
          </a:p>
          <a:p>
            <a:pPr algn="r" rtl="1"/>
            <a:r>
              <a:rPr lang="fa-IR" dirty="0" smtClean="0">
                <a:cs typeface="+mj-cs"/>
              </a:rPr>
              <a:t>يشگيري شامل </a:t>
            </a:r>
            <a:r>
              <a:rPr lang="fa-IR" dirty="0">
                <a:cs typeface="+mj-cs"/>
              </a:rPr>
              <a:t>دو بخش </a:t>
            </a:r>
            <a:r>
              <a:rPr lang="fa-IR" dirty="0" smtClean="0">
                <a:cs typeface="+mj-cs"/>
              </a:rPr>
              <a:t>است: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fa-IR" b="1" dirty="0" smtClean="0">
                <a:solidFill>
                  <a:srgbClr val="00B050"/>
                </a:solidFill>
                <a:cs typeface="+mj-cs"/>
              </a:rPr>
              <a:t>کاهش عرضه</a:t>
            </a:r>
          </a:p>
          <a:p>
            <a:pPr marL="0" indent="0" algn="just" rtl="1">
              <a:buNone/>
            </a:pPr>
            <a:r>
              <a:rPr lang="fa-IR" dirty="0" smtClean="0">
                <a:cs typeface="+mj-cs"/>
              </a:rPr>
              <a:t>نتایج: جلوگيري </a:t>
            </a:r>
            <a:r>
              <a:rPr lang="fa-IR" dirty="0">
                <a:cs typeface="+mj-cs"/>
              </a:rPr>
              <a:t>از ورود و عرضه مواد اعتياد آور به داخل </a:t>
            </a:r>
            <a:r>
              <a:rPr lang="fa-IR" dirty="0" smtClean="0">
                <a:cs typeface="+mj-cs"/>
              </a:rPr>
              <a:t>کشورها </a:t>
            </a:r>
            <a:r>
              <a:rPr lang="fa-IR" dirty="0" smtClean="0"/>
              <a:t>براساس </a:t>
            </a:r>
            <a:r>
              <a:rPr lang="fa-IR" dirty="0"/>
              <a:t>گزارش سازمان ملل </a:t>
            </a:r>
            <a:r>
              <a:rPr lang="fa-IR" dirty="0" smtClean="0"/>
              <a:t>متحد، </a:t>
            </a:r>
            <a:r>
              <a:rPr lang="fa-IR" dirty="0"/>
              <a:t>مقامات امنيتي نظامي و انتظامي تنها موفق به کشف و ضبط </a:t>
            </a:r>
            <a:r>
              <a:rPr lang="fa-IR" dirty="0">
                <a:solidFill>
                  <a:srgbClr val="FF0000"/>
                </a:solidFill>
              </a:rPr>
              <a:t>20 تا 30 درصد مواد مخدر </a:t>
            </a:r>
            <a:r>
              <a:rPr lang="fa-IR" dirty="0"/>
              <a:t>توليد شده در سطح جهان شده‌اند</a:t>
            </a:r>
            <a:r>
              <a:rPr lang="fa-IR" dirty="0" smtClean="0"/>
              <a:t>. </a:t>
            </a:r>
          </a:p>
          <a:p>
            <a:pPr marL="0" indent="0" algn="r" rtl="1">
              <a:buNone/>
            </a:pPr>
            <a:r>
              <a:rPr lang="fa-IR" dirty="0" smtClean="0">
                <a:solidFill>
                  <a:srgbClr val="00B050"/>
                </a:solidFill>
                <a:cs typeface="+mj-cs"/>
              </a:rPr>
              <a:t>2) </a:t>
            </a:r>
            <a:r>
              <a:rPr lang="fa-IR" b="1" dirty="0" smtClean="0">
                <a:solidFill>
                  <a:srgbClr val="00B050"/>
                </a:solidFill>
                <a:cs typeface="+mj-cs"/>
              </a:rPr>
              <a:t>کاهش تقاضا</a:t>
            </a:r>
            <a:endParaRPr lang="fa-IR" b="1" dirty="0">
              <a:solidFill>
                <a:srgbClr val="00B050"/>
              </a:solidFill>
              <a:cs typeface="+mj-cs"/>
            </a:endParaRPr>
          </a:p>
          <a:p>
            <a:pPr marL="0" indent="0" algn="r" rtl="1">
              <a:buNone/>
            </a:pPr>
            <a:r>
              <a:rPr lang="fa-IR" dirty="0" smtClean="0">
                <a:cs typeface="+mj-cs"/>
              </a:rPr>
              <a:t> پيشگيري </a:t>
            </a:r>
            <a:r>
              <a:rPr lang="fa-IR" dirty="0">
                <a:cs typeface="+mj-cs"/>
              </a:rPr>
              <a:t>از گرايش به مصرف </a:t>
            </a:r>
            <a:r>
              <a:rPr lang="fa-IR" dirty="0" smtClean="0">
                <a:cs typeface="+mj-cs"/>
              </a:rPr>
              <a:t>مواد</a:t>
            </a:r>
          </a:p>
          <a:p>
            <a:pPr marL="0" indent="0" algn="r" rtl="1">
              <a:buNone/>
            </a:pPr>
            <a:r>
              <a:rPr lang="fa-IR" dirty="0" smtClean="0"/>
              <a:t>نتایج: مشکلات </a:t>
            </a:r>
            <a:r>
              <a:rPr lang="fa-IR" dirty="0"/>
              <a:t>حوزه درمان و کاهش آسیب</a:t>
            </a:r>
          </a:p>
          <a:p>
            <a:pPr marL="0" indent="0" algn="r" rtl="1">
              <a:buNone/>
            </a:pPr>
            <a:endParaRPr lang="fa-I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2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4294967295"/>
          </p:nvPr>
        </p:nvSpPr>
        <p:spPr>
          <a:xfrm>
            <a:off x="457200" y="228600"/>
            <a:ext cx="8229600" cy="58975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 algn="r" rtl="1">
              <a:lnSpc>
                <a:spcPct val="150000"/>
              </a:lnSpc>
            </a:pPr>
            <a:r>
              <a:rPr lang="fa-IR" sz="3200" b="1" i="1" dirty="0">
                <a:solidFill>
                  <a:srgbClr val="00B050"/>
                </a:solidFill>
                <a:cs typeface="+mj-cs"/>
              </a:rPr>
              <a:t>اهداف </a:t>
            </a:r>
            <a:r>
              <a:rPr lang="fa-IR" sz="3200" b="1" i="1" dirty="0" smtClean="0">
                <a:solidFill>
                  <a:srgbClr val="00B050"/>
                </a:solidFill>
                <a:cs typeface="+mj-cs"/>
              </a:rPr>
              <a:t>پیشگیری اولیه</a:t>
            </a:r>
            <a:endParaRPr lang="en-US" sz="3200" b="1" dirty="0">
              <a:solidFill>
                <a:srgbClr val="00B050"/>
              </a:solidFill>
              <a:cs typeface="+mj-cs"/>
            </a:endParaRPr>
          </a:p>
          <a:p>
            <a:pPr lvl="1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>
                <a:solidFill>
                  <a:srgbClr val="FF0000"/>
                </a:solidFill>
                <a:cs typeface="+mj-cs"/>
              </a:rPr>
              <a:t>شناخت، مداخله و از بين بردن علل </a:t>
            </a:r>
            <a:r>
              <a:rPr lang="fa-IR" b="1" dirty="0">
                <a:cs typeface="+mj-cs"/>
              </a:rPr>
              <a:t>سوء مصرف مواد</a:t>
            </a:r>
            <a:endParaRPr lang="en-US" b="1" dirty="0">
              <a:cs typeface="+mj-cs"/>
            </a:endParaRPr>
          </a:p>
          <a:p>
            <a:pPr lvl="1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>
                <a:solidFill>
                  <a:srgbClr val="FF0000"/>
                </a:solidFill>
                <a:cs typeface="+mj-cs"/>
              </a:rPr>
              <a:t>کاهش عوامل مخاطره‌آميز و پرخطر </a:t>
            </a:r>
            <a:r>
              <a:rPr lang="fa-IR" b="1" dirty="0">
                <a:cs typeface="+mj-cs"/>
              </a:rPr>
              <a:t>در سوء مصرف مواد</a:t>
            </a:r>
            <a:endParaRPr lang="en-US" b="1" dirty="0">
              <a:cs typeface="+mj-cs"/>
            </a:endParaRPr>
          </a:p>
          <a:p>
            <a:pPr lvl="1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>
                <a:solidFill>
                  <a:srgbClr val="FF0000"/>
                </a:solidFill>
                <a:cs typeface="+mj-cs"/>
              </a:rPr>
              <a:t>آگاه سازی افراد جامعه </a:t>
            </a:r>
            <a:r>
              <a:rPr lang="fa-IR" b="1" dirty="0">
                <a:cs typeface="+mj-cs"/>
              </a:rPr>
              <a:t>خصوصاً افراد در معرض خطر از خطرات و مضرات سوء مصرف مواد</a:t>
            </a:r>
            <a:endParaRPr lang="en-US" b="1" dirty="0">
              <a:cs typeface="+mj-cs"/>
            </a:endParaRPr>
          </a:p>
          <a:p>
            <a:pPr lvl="1" algn="r" rtl="1">
              <a:lnSpc>
                <a:spcPct val="200000"/>
              </a:lnSpc>
              <a:buFont typeface="Wingdings" pitchFamily="2" charset="2"/>
              <a:buChar char="v"/>
            </a:pPr>
            <a:r>
              <a:rPr lang="fa-IR" b="1" dirty="0">
                <a:solidFill>
                  <a:srgbClr val="FF0000"/>
                </a:solidFill>
                <a:cs typeface="+mj-cs"/>
              </a:rPr>
              <a:t>افزایش مقاومت فرد </a:t>
            </a:r>
            <a:r>
              <a:rPr lang="fa-IR" b="1" dirty="0">
                <a:cs typeface="+mj-cs"/>
              </a:rPr>
              <a:t>در مقابل وسوسه‌هاى سوء مصرف مواد از طريق آموزش </a:t>
            </a:r>
            <a:r>
              <a:rPr lang="fa-IR" b="1" dirty="0">
                <a:solidFill>
                  <a:srgbClr val="00B050"/>
                </a:solidFill>
                <a:cs typeface="+mj-cs"/>
              </a:rPr>
              <a:t>مهارت‌هاى زندگى</a:t>
            </a:r>
            <a:r>
              <a:rPr lang="fa-IR" b="1" dirty="0">
                <a:cs typeface="+mj-cs"/>
              </a:rPr>
              <a:t> نظير مهارت تصميم‌گيرى، حل مسئله، مقابله با استرس، احساسات منفی و هیجانات، تفکر نقادانه و قاطعیت</a:t>
            </a:r>
            <a:endParaRPr lang="en-US" b="1" dirty="0">
              <a:cs typeface="+mj-cs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657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8600"/>
            <a:ext cx="8229600" cy="64008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1" algn="r" rtl="1">
              <a:lnSpc>
                <a:spcPct val="170000"/>
              </a:lnSpc>
              <a:buFont typeface="Wingdings" pitchFamily="2" charset="2"/>
              <a:buChar char="v"/>
            </a:pPr>
            <a:r>
              <a:rPr lang="fa-IR" sz="3200" b="1" dirty="0" smtClean="0">
                <a:solidFill>
                  <a:srgbClr val="FF0000"/>
                </a:solidFill>
                <a:cs typeface="+mj-cs"/>
              </a:rPr>
              <a:t>تقویت </a:t>
            </a:r>
            <a:r>
              <a:rPr lang="fa-IR" sz="3200" b="1" dirty="0">
                <a:solidFill>
                  <a:srgbClr val="FF0000"/>
                </a:solidFill>
                <a:cs typeface="+mj-cs"/>
              </a:rPr>
              <a:t>فعاليت‌هاى جايگزين </a:t>
            </a:r>
            <a:r>
              <a:rPr lang="fa-IR" sz="3200" b="1" dirty="0" smtClean="0">
                <a:cs typeface="+mj-cs"/>
              </a:rPr>
              <a:t>به </a:t>
            </a:r>
            <a:r>
              <a:rPr lang="fa-IR" sz="3200" b="1" dirty="0">
                <a:cs typeface="+mj-cs"/>
              </a:rPr>
              <a:t>منظور ارضاى نيازهاى روانى ـ اجتماعى نوجوانان و </a:t>
            </a:r>
            <a:r>
              <a:rPr lang="fa-IR" sz="3200" b="1" dirty="0" smtClean="0">
                <a:cs typeface="+mj-cs"/>
              </a:rPr>
              <a:t>جوانان</a:t>
            </a:r>
          </a:p>
          <a:p>
            <a:pPr lvl="1" algn="r" rtl="1">
              <a:lnSpc>
                <a:spcPct val="170000"/>
              </a:lnSpc>
              <a:buFont typeface="Wingdings" pitchFamily="2" charset="2"/>
              <a:buChar char="v"/>
            </a:pPr>
            <a:r>
              <a:rPr lang="fa-IR" sz="3200" b="1" dirty="0" smtClean="0">
                <a:solidFill>
                  <a:srgbClr val="00B050"/>
                </a:solidFill>
                <a:cs typeface="+mj-cs"/>
              </a:rPr>
              <a:t>مشاوره </a:t>
            </a:r>
            <a:r>
              <a:rPr lang="fa-IR" sz="3200" b="1" dirty="0">
                <a:solidFill>
                  <a:srgbClr val="00B050"/>
                </a:solidFill>
                <a:cs typeface="+mj-cs"/>
              </a:rPr>
              <a:t>و مداخله </a:t>
            </a:r>
            <a:r>
              <a:rPr lang="fa-IR" sz="3200" b="1" dirty="0">
                <a:cs typeface="+mj-cs"/>
              </a:rPr>
              <a:t>حين بحران</a:t>
            </a:r>
            <a:endParaRPr lang="en-US" sz="3200" b="1" dirty="0">
              <a:cs typeface="+mj-cs"/>
            </a:endParaRPr>
          </a:p>
          <a:p>
            <a:pPr lvl="1" algn="r" rtl="1">
              <a:lnSpc>
                <a:spcPct val="170000"/>
              </a:lnSpc>
              <a:buFont typeface="Wingdings" pitchFamily="2" charset="2"/>
              <a:buChar char="v"/>
            </a:pPr>
            <a:r>
              <a:rPr lang="fa-IR" sz="3200" b="1" dirty="0">
                <a:solidFill>
                  <a:srgbClr val="FF0000"/>
                </a:solidFill>
                <a:cs typeface="+mj-cs"/>
              </a:rPr>
              <a:t>ارتقاء </a:t>
            </a:r>
            <a:r>
              <a:rPr lang="fa-IR" sz="3200" b="1" dirty="0" smtClean="0">
                <a:solidFill>
                  <a:srgbClr val="FF0000"/>
                </a:solidFill>
                <a:cs typeface="+mj-cs"/>
              </a:rPr>
              <a:t>سطح </a:t>
            </a:r>
            <a:r>
              <a:rPr lang="fa-IR" sz="3200" b="1" dirty="0">
                <a:solidFill>
                  <a:srgbClr val="FF0000"/>
                </a:solidFill>
                <a:cs typeface="+mj-cs"/>
              </a:rPr>
              <a:t>آگاهی های فرهنگی و تقویت باورها و اعتقادات مذهبی و اخلاقی </a:t>
            </a:r>
            <a:endParaRPr lang="fa-IR" sz="3200" b="1" dirty="0" smtClean="0">
              <a:solidFill>
                <a:srgbClr val="FF0000"/>
              </a:solidFill>
              <a:cs typeface="+mj-cs"/>
            </a:endParaRPr>
          </a:p>
          <a:p>
            <a:pPr lvl="1" algn="r" rtl="1">
              <a:lnSpc>
                <a:spcPct val="170000"/>
              </a:lnSpc>
              <a:buFont typeface="Wingdings" pitchFamily="2" charset="2"/>
              <a:buChar char="v"/>
            </a:pPr>
            <a:r>
              <a:rPr lang="fa-IR" sz="3200" b="1" dirty="0" smtClean="0">
                <a:solidFill>
                  <a:srgbClr val="FF0000"/>
                </a:solidFill>
                <a:cs typeface="+mj-cs"/>
              </a:rPr>
              <a:t>وضع</a:t>
            </a:r>
            <a:r>
              <a:rPr lang="fa-IR" sz="3200" b="1" dirty="0">
                <a:solidFill>
                  <a:srgbClr val="FF0000"/>
                </a:solidFill>
                <a:cs typeface="+mj-cs"/>
              </a:rPr>
              <a:t>، اصلاح و تقویت قوانین و مقررات کارآمد </a:t>
            </a:r>
            <a:r>
              <a:rPr lang="fa-IR" sz="3200" b="1" dirty="0">
                <a:cs typeface="+mj-cs"/>
              </a:rPr>
              <a:t>در مقابله و مبارزه با عوامل موثر</a:t>
            </a:r>
            <a:endParaRPr lang="en-US" sz="3200" b="1" dirty="0">
              <a:cs typeface="+mj-cs"/>
            </a:endParaRPr>
          </a:p>
          <a:p>
            <a:pPr lvl="1" algn="r" rtl="1">
              <a:lnSpc>
                <a:spcPct val="170000"/>
              </a:lnSpc>
              <a:buFont typeface="Wingdings" pitchFamily="2" charset="2"/>
              <a:buChar char="v"/>
            </a:pPr>
            <a:r>
              <a:rPr lang="fa-IR" sz="3200" b="1" dirty="0">
                <a:solidFill>
                  <a:srgbClr val="FF0000"/>
                </a:solidFill>
                <a:cs typeface="+mj-cs"/>
              </a:rPr>
              <a:t>درمان معتادان </a:t>
            </a:r>
            <a:r>
              <a:rPr lang="fa-IR" sz="3200" b="1" dirty="0">
                <a:cs typeface="+mj-cs"/>
              </a:rPr>
              <a:t>بمنظور جلوگیری از اشاعه و سرایت اعتیاد در جامعه</a:t>
            </a:r>
            <a:endParaRPr lang="en-US" sz="3200" b="1" dirty="0">
              <a:cs typeface="+mj-cs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969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457200"/>
            <a:ext cx="8229600" cy="566896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solidFill>
                  <a:schemeClr val="accent6"/>
                </a:solidFill>
              </a:rPr>
              <a:t>اکثر برنامه های پیشگیری اولیه در حوزه وزارت بهداشت، بر </a:t>
            </a:r>
            <a:r>
              <a:rPr lang="fa-IR" b="1" dirty="0" smtClean="0">
                <a:solidFill>
                  <a:srgbClr val="00B0F0"/>
                </a:solidFill>
              </a:rPr>
              <a:t>دو موضوع عمده تکیه دارند. </a:t>
            </a:r>
          </a:p>
          <a:p>
            <a:pPr algn="r" rtl="1">
              <a:buNone/>
            </a:pPr>
            <a:endParaRPr lang="fa-IR" b="1" dirty="0" smtClean="0">
              <a:solidFill>
                <a:srgbClr val="00B0F0"/>
              </a:solidFill>
            </a:endParaRP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fa-IR" sz="3200" b="1" dirty="0" smtClean="0">
                <a:solidFill>
                  <a:srgbClr val="00B050"/>
                </a:solidFill>
              </a:rPr>
              <a:t>ارتقا دانش و آگاهی( سواد سلامت جامعه)</a:t>
            </a:r>
            <a:endParaRPr lang="fa-IR" sz="3200" b="1" dirty="0">
              <a:solidFill>
                <a:srgbClr val="00B050"/>
              </a:solidFill>
            </a:endParaRPr>
          </a:p>
          <a:p>
            <a:pPr marL="514350" indent="-514350" algn="r" rtl="1">
              <a:buFont typeface="Wingdings" pitchFamily="2" charset="2"/>
              <a:buChar char="v"/>
            </a:pPr>
            <a:endParaRPr lang="fa-IR" sz="3200" b="1" dirty="0" smtClean="0">
              <a:solidFill>
                <a:srgbClr val="00B050"/>
              </a:solidFill>
            </a:endParaRP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fa-IR" sz="3200" b="1" dirty="0" smtClean="0">
                <a:solidFill>
                  <a:srgbClr val="00B050"/>
                </a:solidFill>
              </a:rPr>
              <a:t>توسعه مهارتهای مقابله ای و تاب آوری</a:t>
            </a:r>
          </a:p>
          <a:p>
            <a:pPr marL="514350" indent="-514350" algn="r" rtl="1">
              <a:buNone/>
            </a:pPr>
            <a:r>
              <a:rPr lang="fa-IR" sz="3200" b="1" dirty="0" smtClean="0">
                <a:solidFill>
                  <a:srgbClr val="00B050"/>
                </a:solidFill>
              </a:rPr>
              <a:t>( توانمند سازی روانی- اجتماعی فرد)</a:t>
            </a:r>
          </a:p>
        </p:txBody>
      </p:sp>
    </p:spTree>
    <p:extLst>
      <p:ext uri="{BB962C8B-B14F-4D97-AF65-F5344CB8AC3E}">
        <p14:creationId xmlns:p14="http://schemas.microsoft.com/office/powerpoint/2010/main" val="2097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0"/>
            <a:ext cx="8229600" cy="61261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/>
            <a:endParaRPr lang="fa-IR" sz="6600" dirty="0" smtClean="0">
              <a:cs typeface="+mj-cs"/>
            </a:endParaRPr>
          </a:p>
          <a:p>
            <a:pPr algn="ctr">
              <a:buNone/>
            </a:pPr>
            <a:r>
              <a:rPr lang="fa-IR" sz="6600" b="1" dirty="0" smtClean="0">
                <a:solidFill>
                  <a:srgbClr val="00B050"/>
                </a:solidFill>
                <a:cs typeface="+mj-cs"/>
              </a:rPr>
              <a:t>با</a:t>
            </a:r>
            <a:r>
              <a:rPr lang="en-US" sz="6600" b="1" dirty="0" smtClean="0">
                <a:solidFill>
                  <a:srgbClr val="00B050"/>
                </a:solidFill>
                <a:cs typeface="+mj-cs"/>
              </a:rPr>
              <a:t> </a:t>
            </a:r>
            <a:r>
              <a:rPr lang="fa-IR" sz="6600" b="1" dirty="0" smtClean="0">
                <a:solidFill>
                  <a:srgbClr val="00B050"/>
                </a:solidFill>
                <a:cs typeface="+mj-cs"/>
              </a:rPr>
              <a:t>سپاس فراوان</a:t>
            </a:r>
          </a:p>
          <a:p>
            <a:pPr algn="ctr">
              <a:buNone/>
            </a:pPr>
            <a:r>
              <a:rPr lang="fa-IR" sz="6600" b="1" dirty="0" smtClean="0">
                <a:solidFill>
                  <a:srgbClr val="00B050"/>
                </a:solidFill>
                <a:cs typeface="+mj-cs"/>
              </a:rPr>
              <a:t>از همراهی و توجه تان</a:t>
            </a:r>
          </a:p>
          <a:p>
            <a:pPr algn="ctr">
              <a:buNone/>
            </a:pPr>
            <a:endParaRPr lang="fa-IR" sz="6600" b="1" dirty="0">
              <a:solidFill>
                <a:srgbClr val="00B050"/>
              </a:solidFill>
              <a:cs typeface="+mj-cs"/>
            </a:endParaRPr>
          </a:p>
          <a:p>
            <a:pPr algn="ctr">
              <a:buNone/>
            </a:pPr>
            <a:r>
              <a:rPr lang="fa-IR" sz="6600" b="1" dirty="0" smtClean="0">
                <a:solidFill>
                  <a:srgbClr val="00B050"/>
                </a:solidFill>
                <a:cs typeface="+mj-cs"/>
              </a:rPr>
              <a:t> </a:t>
            </a:r>
            <a:r>
              <a:rPr lang="fa-IR" sz="6600" b="1" dirty="0" smtClean="0">
                <a:solidFill>
                  <a:srgbClr val="FF0000"/>
                </a:solidFill>
                <a:cs typeface="+mj-cs"/>
              </a:rPr>
              <a:t>رستگار باشید</a:t>
            </a:r>
            <a:endParaRPr lang="fa-IR" sz="66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008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1" y="457200"/>
            <a:ext cx="8686800" cy="609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/>
            <a:r>
              <a:rPr lang="ar-SA" sz="2800" dirty="0">
                <a:effectLst/>
              </a:rPr>
              <a:t>اعتياد يك بيماري </a:t>
            </a: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ar-SA" sz="2800" dirty="0" smtClean="0">
                <a:solidFill>
                  <a:srgbClr val="FF0000"/>
                </a:solidFill>
                <a:effectLst/>
              </a:rPr>
              <a:t>زيست </a:t>
            </a:r>
            <a:r>
              <a:rPr lang="ar-SA" sz="2800" dirty="0">
                <a:solidFill>
                  <a:srgbClr val="FF0000"/>
                </a:solidFill>
                <a:effectLst/>
              </a:rPr>
              <a:t>شناختي، روانشناختي و اجتماعي </a:t>
            </a:r>
            <a:r>
              <a:rPr lang="ar-SA" sz="2800" dirty="0" smtClean="0">
                <a:effectLst/>
              </a:rPr>
              <a:t>است</a:t>
            </a:r>
            <a:r>
              <a:rPr lang="fa-IR" sz="2800" dirty="0" smtClean="0">
                <a:effectLst/>
              </a:rPr>
              <a:t>.</a:t>
            </a:r>
            <a:r>
              <a:rPr lang="ar-SA" sz="2800" dirty="0" smtClean="0">
                <a:effectLst/>
              </a:rPr>
              <a:t> </a:t>
            </a: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fa-IR" sz="2800" dirty="0">
                <a:effectLst/>
              </a:rPr>
              <a:t/>
            </a:r>
            <a:br>
              <a:rPr lang="fa-IR" sz="2800" dirty="0">
                <a:effectLst/>
              </a:rPr>
            </a:br>
            <a:r>
              <a:rPr lang="ar-SA" sz="2800" dirty="0" smtClean="0">
                <a:solidFill>
                  <a:srgbClr val="00B050"/>
                </a:solidFill>
                <a:effectLst/>
              </a:rPr>
              <a:t>عوامل </a:t>
            </a:r>
            <a:r>
              <a:rPr lang="ar-SA" sz="2800" dirty="0">
                <a:solidFill>
                  <a:srgbClr val="00B050"/>
                </a:solidFill>
                <a:effectLst/>
              </a:rPr>
              <a:t>متعددي در </a:t>
            </a:r>
            <a:r>
              <a:rPr lang="ar-SA" sz="2800" dirty="0" smtClean="0">
                <a:solidFill>
                  <a:srgbClr val="00B050"/>
                </a:solidFill>
                <a:effectLst/>
              </a:rPr>
              <a:t>اتيولوژي</a:t>
            </a:r>
            <a:r>
              <a:rPr lang="ar-SA" sz="2800" dirty="0" smtClean="0">
                <a:effectLst/>
              </a:rPr>
              <a:t> مصرف</a:t>
            </a:r>
            <a:r>
              <a:rPr lang="fa-IR" sz="2800" dirty="0">
                <a:effectLst/>
              </a:rPr>
              <a:t> </a:t>
            </a:r>
            <a:r>
              <a:rPr lang="fa-IR" sz="2800" dirty="0" smtClean="0">
                <a:effectLst/>
              </a:rPr>
              <a:t>مواد</a:t>
            </a:r>
            <a:r>
              <a:rPr lang="ar-SA" sz="2800" dirty="0" smtClean="0">
                <a:effectLst/>
              </a:rPr>
              <a:t> </a:t>
            </a:r>
            <a:r>
              <a:rPr lang="ar-SA" sz="2800" dirty="0">
                <a:effectLst/>
              </a:rPr>
              <a:t>و اعتياد موثر هستند كه در تعامل با يكديگر منجر به شروع مصرف و سپس </a:t>
            </a:r>
            <a:r>
              <a:rPr lang="fa-IR" sz="2800" dirty="0" smtClean="0">
                <a:effectLst/>
              </a:rPr>
              <a:t>وابستگی</a:t>
            </a:r>
            <a:r>
              <a:rPr lang="ar-SA" sz="2800" dirty="0" smtClean="0">
                <a:effectLst/>
              </a:rPr>
              <a:t> </a:t>
            </a:r>
            <a:r>
              <a:rPr lang="ar-SA" sz="2800" dirty="0">
                <a:effectLst/>
              </a:rPr>
              <a:t>مي شوند. </a:t>
            </a: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fa-IR" sz="2800" dirty="0">
                <a:effectLst/>
              </a:rPr>
              <a:t/>
            </a:r>
            <a:br>
              <a:rPr lang="fa-IR" sz="2800" dirty="0">
                <a:effectLst/>
              </a:rPr>
            </a:br>
            <a:r>
              <a:rPr lang="fa-IR" sz="2800" dirty="0" smtClean="0">
                <a:effectLst/>
              </a:rPr>
              <a:t/>
            </a:r>
            <a:br>
              <a:rPr lang="fa-IR" sz="2800" dirty="0" smtClean="0">
                <a:effectLst/>
              </a:rPr>
            </a:br>
            <a:r>
              <a:rPr lang="ar-SA" sz="2800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درك </a:t>
            </a:r>
            <a:r>
              <a:rPr lang="ar-SA" sz="2800" dirty="0">
                <a:solidFill>
                  <a:schemeClr val="accent3">
                    <a:lumMod val="75000"/>
                  </a:schemeClr>
                </a:solidFill>
                <a:effectLst/>
              </a:rPr>
              <a:t>كليه علل و عوامل زمينه اي </a:t>
            </a:r>
            <a:r>
              <a:rPr lang="ar-SA" sz="2800" dirty="0">
                <a:effectLst/>
              </a:rPr>
              <a:t>موجب مي شود تا </a:t>
            </a:r>
            <a:r>
              <a:rPr lang="ar-SA" sz="2800" dirty="0">
                <a:solidFill>
                  <a:srgbClr val="FF0000"/>
                </a:solidFill>
                <a:effectLst/>
              </a:rPr>
              <a:t>روند پيشگيري، شناسايي، درمان و پيگيري</a:t>
            </a:r>
            <a:r>
              <a:rPr lang="ar-SA" sz="2800" dirty="0">
                <a:effectLst/>
              </a:rPr>
              <a:t> به طور هدفمند طرح ريزي شود.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9304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0"/>
            <a:ext cx="8610600" cy="66598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SA" sz="3200" b="1" dirty="0"/>
              <a:t>بنابراين، آشنايي با عوامل زمينه ساز </a:t>
            </a:r>
            <a:r>
              <a:rPr lang="ar-SA" sz="3200" b="1" dirty="0" smtClean="0"/>
              <a:t>از </a:t>
            </a:r>
            <a:r>
              <a:rPr lang="ar-SA" sz="3200" b="1" dirty="0"/>
              <a:t>دو جهت ضرورت دارد</a:t>
            </a:r>
            <a:r>
              <a:rPr lang="ar-SA" sz="3200" b="1" dirty="0" smtClean="0"/>
              <a:t>:</a:t>
            </a:r>
            <a:endParaRPr lang="fa-IR" sz="3200" b="1" dirty="0" smtClean="0"/>
          </a:p>
          <a:p>
            <a:pPr marL="45720" indent="0" algn="just" rtl="1">
              <a:buNone/>
            </a:pPr>
            <a:endParaRPr lang="en-US" sz="3200" b="1" dirty="0"/>
          </a:p>
          <a:p>
            <a:pPr algn="r" rtl="1"/>
            <a:r>
              <a:rPr lang="ar-SA" sz="3200" dirty="0"/>
              <a:t>1- </a:t>
            </a:r>
            <a:r>
              <a:rPr lang="ar-SA" sz="3200" b="1" dirty="0">
                <a:solidFill>
                  <a:schemeClr val="accent3">
                    <a:lumMod val="75000"/>
                  </a:schemeClr>
                </a:solidFill>
              </a:rPr>
              <a:t>شناسايي</a:t>
            </a:r>
            <a:r>
              <a:rPr lang="ar-SA" sz="3200" b="1" dirty="0"/>
              <a:t> افراد </a:t>
            </a:r>
            <a:r>
              <a:rPr lang="ar-SA" sz="3200" b="1" dirty="0">
                <a:solidFill>
                  <a:srgbClr val="FF0000"/>
                </a:solidFill>
              </a:rPr>
              <a:t>در معرض خطر اعتياد </a:t>
            </a:r>
            <a:r>
              <a:rPr lang="ar-SA" sz="3200" b="1" dirty="0"/>
              <a:t>و </a:t>
            </a:r>
            <a:r>
              <a:rPr lang="ar-SA" sz="3200" b="1" dirty="0">
                <a:solidFill>
                  <a:srgbClr val="92D050"/>
                </a:solidFill>
              </a:rPr>
              <a:t>اقدامهاي پيشگيرانه </a:t>
            </a:r>
            <a:r>
              <a:rPr lang="ar-SA" sz="3200" b="1" dirty="0"/>
              <a:t>لازم براي </a:t>
            </a:r>
            <a:r>
              <a:rPr lang="ar-SA" sz="3200" b="1" dirty="0" smtClean="0"/>
              <a:t>آنان</a:t>
            </a:r>
            <a:endParaRPr lang="fa-IR" sz="3200" b="1" dirty="0" smtClean="0"/>
          </a:p>
          <a:p>
            <a:pPr algn="r" rtl="1"/>
            <a:endParaRPr lang="fa-IR" sz="3200" dirty="0"/>
          </a:p>
          <a:p>
            <a:pPr marL="45720" indent="0" algn="r" rtl="1">
              <a:buNone/>
            </a:pPr>
            <a:endParaRPr lang="fa-IR" sz="3200" dirty="0" smtClean="0"/>
          </a:p>
          <a:p>
            <a:pPr algn="r" rtl="1"/>
            <a:r>
              <a:rPr lang="ar-SA" sz="3200" dirty="0" smtClean="0"/>
              <a:t>2- </a:t>
            </a:r>
            <a:r>
              <a:rPr lang="ar-SA" sz="3200" b="1" dirty="0"/>
              <a:t>انتخاب </a:t>
            </a:r>
            <a:r>
              <a:rPr lang="ar-SA" sz="3200" b="1" dirty="0">
                <a:solidFill>
                  <a:schemeClr val="accent5"/>
                </a:solidFill>
              </a:rPr>
              <a:t>نوع درمان و </a:t>
            </a:r>
            <a:r>
              <a:rPr lang="ar-SA" sz="3200" b="1" dirty="0" smtClean="0">
                <a:solidFill>
                  <a:schemeClr val="accent5"/>
                </a:solidFill>
              </a:rPr>
              <a:t>اقدام</a:t>
            </a:r>
            <a:r>
              <a:rPr lang="fa-IR" sz="3200" b="1" dirty="0" smtClean="0">
                <a:solidFill>
                  <a:schemeClr val="accent5"/>
                </a:solidFill>
              </a:rPr>
              <a:t>ات</a:t>
            </a:r>
            <a:r>
              <a:rPr lang="ar-SA" sz="3200" b="1" dirty="0" smtClean="0">
                <a:solidFill>
                  <a:schemeClr val="accent5"/>
                </a:solidFill>
              </a:rPr>
              <a:t> </a:t>
            </a:r>
            <a:r>
              <a:rPr lang="ar-SA" sz="3200" b="1" dirty="0">
                <a:solidFill>
                  <a:schemeClr val="accent5"/>
                </a:solidFill>
              </a:rPr>
              <a:t>خدماتي، حمايتي و مشاوره اي </a:t>
            </a:r>
            <a:r>
              <a:rPr lang="ar-SA" sz="3200" b="1" dirty="0"/>
              <a:t>لازم براي </a:t>
            </a:r>
            <a:r>
              <a:rPr lang="ar-SA" sz="3200" b="1" dirty="0" smtClean="0"/>
              <a:t>معتادان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947623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pPr algn="l" rtl="1"/>
            <a:r>
              <a:rPr lang="fa-I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عوامل خطر و </a:t>
            </a:r>
            <a:r>
              <a:rPr lang="fa-IR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محافظ</a:t>
            </a:r>
            <a:endParaRPr lang="fa-IR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067800" cy="513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FF0000"/>
                </a:solidFill>
                <a:cs typeface="+mj-cs"/>
              </a:rPr>
              <a:t>عوامل خطر: </a:t>
            </a:r>
          </a:p>
          <a:p>
            <a:pPr algn="r" rtl="1"/>
            <a:r>
              <a:rPr lang="fa-IR" dirty="0" smtClean="0">
                <a:cs typeface="+mj-cs"/>
              </a:rPr>
              <a:t>وضعیت ها و شرایطی که احتمال</a:t>
            </a:r>
            <a:r>
              <a:rPr lang="fa-IR" b="1" dirty="0" smtClean="0">
                <a:cs typeface="+mj-cs"/>
              </a:rPr>
              <a:t> مصرف مواد را در فرد افزایش  </a:t>
            </a:r>
            <a:r>
              <a:rPr lang="fa-IR" dirty="0" smtClean="0">
                <a:cs typeface="+mj-cs"/>
              </a:rPr>
              <a:t>می دهند. مانند: باورهای غلط و نگرش مثبت به مواد</a:t>
            </a:r>
          </a:p>
          <a:p>
            <a:pPr algn="r" rtl="1"/>
            <a:r>
              <a:rPr lang="fa-IR" dirty="0" smtClean="0">
                <a:cs typeface="+mj-cs"/>
              </a:rPr>
              <a:t> </a:t>
            </a:r>
            <a:r>
              <a:rPr lang="fa-IR" sz="2800" b="1" dirty="0" smtClean="0">
                <a:solidFill>
                  <a:srgbClr val="00B050"/>
                </a:solidFill>
                <a:cs typeface="+mj-cs"/>
              </a:rPr>
              <a:t>عوامل محافظ:</a:t>
            </a:r>
          </a:p>
          <a:p>
            <a:pPr algn="r" rtl="1"/>
            <a:r>
              <a:rPr lang="fa-IR" dirty="0" smtClean="0">
                <a:cs typeface="+mj-cs"/>
              </a:rPr>
              <a:t>وضعیت ها و شرایطی که </a:t>
            </a:r>
            <a:r>
              <a:rPr lang="fa-IR" b="1" dirty="0" smtClean="0">
                <a:cs typeface="+mj-cs"/>
              </a:rPr>
              <a:t>احتمال مصرف مواد را در فرد کاهش  </a:t>
            </a:r>
            <a:r>
              <a:rPr lang="fa-IR" dirty="0" smtClean="0">
                <a:cs typeface="+mj-cs"/>
              </a:rPr>
              <a:t>می دهند. مانند برخورداری از مهارتهای روانی اجتماعی و یک منبع دلبستگی عاطفی مثل بک مربی دلسوز و آگاه</a:t>
            </a:r>
          </a:p>
          <a:p>
            <a:pPr algn="r" rtl="1"/>
            <a:r>
              <a:rPr lang="fa-IR" dirty="0" smtClean="0">
                <a:cs typeface="+mj-cs"/>
              </a:rPr>
              <a:t>نکته: همیشه </a:t>
            </a:r>
            <a:r>
              <a:rPr lang="fa-IR" b="1" dirty="0" smtClean="0">
                <a:cs typeface="+mj-cs"/>
              </a:rPr>
              <a:t>یک عامل به تنهایی </a:t>
            </a:r>
            <a:r>
              <a:rPr lang="fa-IR" dirty="0" smtClean="0">
                <a:cs typeface="+mj-cs"/>
              </a:rPr>
              <a:t>موجب سوق دادن افراد به مصرف مواد نمی شود.</a:t>
            </a:r>
          </a:p>
          <a:p>
            <a:pPr algn="r" rtl="1">
              <a:buNone/>
            </a:pPr>
            <a:r>
              <a:rPr lang="fa-IR" dirty="0" smtClean="0">
                <a:cs typeface="+mj-cs"/>
              </a:rPr>
              <a:t>بعضی وقت ها با وجود چند عامل خطر، </a:t>
            </a:r>
            <a:r>
              <a:rPr lang="fa-IR" b="1" dirty="0" smtClean="0">
                <a:cs typeface="+mj-cs"/>
              </a:rPr>
              <a:t>تنها یک یا دو عامل محافظ فرد را مصون می کنند.</a:t>
            </a:r>
          </a:p>
          <a:p>
            <a:endParaRPr lang="fa-IR" dirty="0" smtClean="0">
              <a:cs typeface="+mj-cs"/>
            </a:endParaRPr>
          </a:p>
          <a:p>
            <a:endParaRPr lang="fa-I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7466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6512511" cy="1143000"/>
          </a:xfrm>
        </p:spPr>
        <p:txBody>
          <a:bodyPr/>
          <a:lstStyle/>
          <a:p>
            <a:r>
              <a:rPr lang="ar-SA" sz="4800" dirty="0">
                <a:solidFill>
                  <a:schemeClr val="accent5"/>
                </a:solidFill>
              </a:rPr>
              <a:t>عوامل مخاطره آميز </a:t>
            </a:r>
            <a:r>
              <a:rPr lang="en-US" sz="4800" dirty="0">
                <a:solidFill>
                  <a:schemeClr val="accent5"/>
                </a:solidFill>
              </a:rPr>
              <a:t/>
            </a:r>
            <a:br>
              <a:rPr lang="en-US" sz="4800" dirty="0">
                <a:solidFill>
                  <a:schemeClr val="accent5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6800" y="21770"/>
            <a:ext cx="6400800" cy="554082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45720" indent="0" algn="just" rtl="1">
              <a:buNone/>
            </a:pPr>
            <a:endParaRPr lang="fa-IR" dirty="0"/>
          </a:p>
          <a:p>
            <a:pPr marL="45720" indent="0" algn="just" rtl="1">
              <a:buNone/>
            </a:pPr>
            <a:r>
              <a:rPr lang="ar-SA" sz="3600" b="1" dirty="0" smtClean="0"/>
              <a:t>عوامل </a:t>
            </a:r>
            <a:r>
              <a:rPr lang="ar-SA" sz="3600" b="1" dirty="0"/>
              <a:t>مخاطره آميز مصرف مواد </a:t>
            </a:r>
            <a:r>
              <a:rPr lang="ar-SA" sz="3600" b="1" dirty="0" smtClean="0"/>
              <a:t>شامل</a:t>
            </a:r>
            <a:endParaRPr lang="fa-IR" sz="3600" b="1" dirty="0" smtClean="0"/>
          </a:p>
          <a:p>
            <a:pPr marL="45720" indent="0" algn="just" rtl="1">
              <a:buNone/>
            </a:pPr>
            <a:endParaRPr lang="fa-IR" sz="3600" b="1" dirty="0" smtClean="0"/>
          </a:p>
          <a:p>
            <a:pPr algn="just" rtl="1"/>
            <a:r>
              <a:rPr lang="ar-SA" sz="3600" b="1" dirty="0" smtClean="0"/>
              <a:t> </a:t>
            </a:r>
            <a:r>
              <a:rPr lang="ar-SA" sz="3600" b="1" dirty="0"/>
              <a:t>عوامل </a:t>
            </a:r>
            <a:r>
              <a:rPr lang="ar-SA" sz="3600" b="1" dirty="0" smtClean="0">
                <a:solidFill>
                  <a:schemeClr val="accent5"/>
                </a:solidFill>
              </a:rPr>
              <a:t>فردي</a:t>
            </a:r>
            <a:endParaRPr lang="fa-IR" sz="3600" b="1" dirty="0" smtClean="0">
              <a:solidFill>
                <a:schemeClr val="accent5"/>
              </a:solidFill>
            </a:endParaRPr>
          </a:p>
          <a:p>
            <a:pPr algn="just" rtl="1"/>
            <a:r>
              <a:rPr lang="ar-SA" sz="3600" b="1" dirty="0" smtClean="0"/>
              <a:t>عوامل </a:t>
            </a:r>
            <a:r>
              <a:rPr lang="ar-SA" sz="3600" b="1" dirty="0">
                <a:solidFill>
                  <a:schemeClr val="accent3">
                    <a:lumMod val="75000"/>
                  </a:schemeClr>
                </a:solidFill>
              </a:rPr>
              <a:t>بين فردي </a:t>
            </a:r>
            <a:endParaRPr lang="fa-IR" sz="3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 rtl="1"/>
            <a:r>
              <a:rPr lang="ar-SA" sz="3600" b="1" dirty="0" smtClean="0"/>
              <a:t> </a:t>
            </a:r>
            <a:r>
              <a:rPr lang="ar-SA" sz="3600" b="1" dirty="0"/>
              <a:t>عوامل </a:t>
            </a:r>
            <a:r>
              <a:rPr lang="ar-SA" sz="3600" b="1" dirty="0" smtClean="0">
                <a:solidFill>
                  <a:srgbClr val="FF0000"/>
                </a:solidFill>
              </a:rPr>
              <a:t>محيطي</a:t>
            </a:r>
            <a:r>
              <a:rPr lang="ar-SA" sz="36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fa-IR" sz="36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just" rtl="1"/>
            <a:r>
              <a:rPr lang="ar-SA" sz="3600" b="1" dirty="0" smtClean="0"/>
              <a:t>و </a:t>
            </a:r>
            <a:r>
              <a:rPr lang="ar-SA" sz="3600" b="1" dirty="0"/>
              <a:t>عوامل </a:t>
            </a:r>
            <a:r>
              <a:rPr lang="ar-SA" sz="3600" b="1" dirty="0">
                <a:solidFill>
                  <a:srgbClr val="7030A0"/>
                </a:solidFill>
              </a:rPr>
              <a:t>اجتماعي</a:t>
            </a:r>
            <a:r>
              <a:rPr lang="ar-SA" sz="3600" b="1" dirty="0"/>
              <a:t> است.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21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1771" y="5638800"/>
            <a:ext cx="8001000" cy="12192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ar-SA" dirty="0"/>
              <a:t>عوامل مخاطره آميز فردي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76200"/>
            <a:ext cx="8305800" cy="5486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دوره </a:t>
            </a:r>
            <a:r>
              <a:rPr lang="ar-SA" b="1" dirty="0"/>
              <a:t>نوجواني       </a:t>
            </a:r>
            <a:endParaRPr lang="fa-IR" b="1" dirty="0" smtClean="0"/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 </a:t>
            </a:r>
            <a:r>
              <a:rPr lang="ar-SA" b="1" dirty="0"/>
              <a:t>استعداد </a:t>
            </a:r>
            <a:r>
              <a:rPr lang="fa-IR" b="1" dirty="0" smtClean="0"/>
              <a:t>ژنتیکی</a:t>
            </a:r>
            <a:r>
              <a:rPr lang="ar-SA" b="1" dirty="0" smtClean="0"/>
              <a:t>   </a:t>
            </a:r>
            <a:endParaRPr lang="en-US" b="1" dirty="0"/>
          </a:p>
          <a:p>
            <a:pPr marL="45720" indent="0" algn="r" rtl="1">
              <a:buNone/>
            </a:pPr>
            <a:endParaRPr lang="fa-IR" b="1" dirty="0" smtClean="0"/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صفات </a:t>
            </a:r>
            <a:r>
              <a:rPr lang="ar-SA" b="1" dirty="0"/>
              <a:t>شخصيتي:      </a:t>
            </a:r>
            <a:endParaRPr lang="en-US" b="1" dirty="0"/>
          </a:p>
          <a:p>
            <a:pPr marL="45720" indent="0" algn="r" rtl="1">
              <a:buNone/>
            </a:pPr>
            <a:r>
              <a:rPr lang="ar-SA" b="1" dirty="0"/>
              <a:t>● صفات ضد اجتماعي   ● پرخاشگري     ● اعتماد به نفس پايين    </a:t>
            </a:r>
            <a:endParaRPr lang="fa-IR" b="1" dirty="0"/>
          </a:p>
          <a:p>
            <a:pPr marL="45720" indent="0" algn="r" rtl="1">
              <a:buNone/>
            </a:pPr>
            <a:endParaRPr lang="fa-IR" b="1" dirty="0"/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اختلال</a:t>
            </a:r>
            <a:r>
              <a:rPr lang="fa-IR" b="1" dirty="0" smtClean="0"/>
              <a:t>ات</a:t>
            </a:r>
            <a:r>
              <a:rPr lang="ar-SA" b="1" dirty="0" smtClean="0"/>
              <a:t> </a:t>
            </a:r>
            <a:r>
              <a:rPr lang="ar-SA" b="1" dirty="0"/>
              <a:t>رواني: </a:t>
            </a:r>
            <a:endParaRPr lang="en-US" b="1" dirty="0"/>
          </a:p>
          <a:p>
            <a:pPr marL="45720" indent="0" algn="r" rtl="1">
              <a:buNone/>
            </a:pPr>
            <a:r>
              <a:rPr lang="ar-SA" b="1" dirty="0"/>
              <a:t>● افسردگي </a:t>
            </a:r>
            <a:r>
              <a:rPr lang="fa-IR" b="1" dirty="0" smtClean="0"/>
              <a:t>        </a:t>
            </a:r>
            <a:r>
              <a:rPr lang="ar-SA" b="1" dirty="0" smtClean="0"/>
              <a:t>● </a:t>
            </a:r>
            <a:r>
              <a:rPr lang="ar-SA" b="1" dirty="0"/>
              <a:t>فوبي </a:t>
            </a:r>
            <a:endParaRPr lang="en-US" b="1" dirty="0"/>
          </a:p>
          <a:p>
            <a:pPr marL="45720" indent="0" algn="r" rtl="1">
              <a:buNone/>
            </a:pPr>
            <a:endParaRPr lang="fa-IR" b="1" dirty="0" smtClean="0"/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نگرش </a:t>
            </a:r>
            <a:r>
              <a:rPr lang="ar-SA" b="1" dirty="0"/>
              <a:t>مثبت به مواد </a:t>
            </a:r>
            <a:endParaRPr lang="fa-IR" b="1" dirty="0"/>
          </a:p>
          <a:p>
            <a:pPr algn="r" rtl="1">
              <a:buFont typeface="Wingdings" pitchFamily="2" charset="2"/>
              <a:buChar char="v"/>
            </a:pPr>
            <a:r>
              <a:rPr lang="ar-SA" b="1" dirty="0" smtClean="0"/>
              <a:t>موقعيت</a:t>
            </a:r>
            <a:r>
              <a:rPr lang="fa-IR" b="1" dirty="0" smtClean="0"/>
              <a:t> </a:t>
            </a:r>
            <a:r>
              <a:rPr lang="ar-SA" b="1" dirty="0" smtClean="0"/>
              <a:t>هاي </a:t>
            </a:r>
            <a:r>
              <a:rPr lang="ar-SA" b="1" dirty="0"/>
              <a:t>مخاطره آميز: </a:t>
            </a:r>
            <a:endParaRPr lang="en-US" b="1" dirty="0"/>
          </a:p>
          <a:p>
            <a:pPr marL="45720" indent="0" algn="r" rtl="1">
              <a:buNone/>
            </a:pPr>
            <a:r>
              <a:rPr lang="ar-SA" b="1" dirty="0" smtClean="0"/>
              <a:t>● ترك </a:t>
            </a:r>
            <a:r>
              <a:rPr lang="ar-SA" b="1" dirty="0"/>
              <a:t>تحصيل     ● بي سرپرستي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0559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562600"/>
            <a:ext cx="6512511" cy="1143000"/>
          </a:xfrm>
        </p:spPr>
        <p:txBody>
          <a:bodyPr/>
          <a:lstStyle/>
          <a:p>
            <a:r>
              <a:rPr lang="ar-SA" dirty="0"/>
              <a:t>دوره نوجواني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304800"/>
            <a:ext cx="8382000" cy="5181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SA" sz="2400" b="1" dirty="0" smtClean="0">
                <a:solidFill>
                  <a:schemeClr val="accent6"/>
                </a:solidFill>
              </a:rPr>
              <a:t>مخاطره </a:t>
            </a:r>
            <a:r>
              <a:rPr lang="ar-SA" sz="2400" b="1" dirty="0">
                <a:solidFill>
                  <a:schemeClr val="accent6"/>
                </a:solidFill>
              </a:rPr>
              <a:t>آميز ترين </a:t>
            </a:r>
            <a:r>
              <a:rPr lang="ar-SA" sz="2400" b="1" dirty="0"/>
              <a:t>دوران زندگي از نظر شروع به مصرف مواد دوره نوجواني است. </a:t>
            </a:r>
            <a:endParaRPr lang="fa-IR" sz="2400" b="1" dirty="0" smtClean="0"/>
          </a:p>
          <a:p>
            <a:pPr algn="just" rtl="1">
              <a:lnSpc>
                <a:spcPct val="150000"/>
              </a:lnSpc>
            </a:pPr>
            <a:r>
              <a:rPr lang="ar-SA" sz="2400" b="1" dirty="0" smtClean="0"/>
              <a:t>نوجواني </a:t>
            </a:r>
            <a:r>
              <a:rPr lang="ar-SA" sz="2400" b="1" dirty="0">
                <a:solidFill>
                  <a:schemeClr val="accent6"/>
                </a:solidFill>
              </a:rPr>
              <a:t>دوره انتقال </a:t>
            </a:r>
            <a:r>
              <a:rPr lang="ar-SA" sz="2400" b="1" dirty="0"/>
              <a:t>از كودكي به بزرگسالي و </a:t>
            </a:r>
            <a:r>
              <a:rPr lang="ar-SA" sz="2400" b="1" dirty="0">
                <a:solidFill>
                  <a:schemeClr val="accent6"/>
                </a:solidFill>
              </a:rPr>
              <a:t>كسب هويت فردي و اجتماعي </a:t>
            </a:r>
            <a:r>
              <a:rPr lang="ar-SA" sz="2400" b="1" dirty="0"/>
              <a:t>است. </a:t>
            </a:r>
            <a:endParaRPr lang="fa-IR" sz="2400" b="1" dirty="0" smtClean="0"/>
          </a:p>
          <a:p>
            <a:pPr algn="just" rtl="1">
              <a:lnSpc>
                <a:spcPct val="150000"/>
              </a:lnSpc>
            </a:pPr>
            <a:r>
              <a:rPr lang="ar-SA" sz="2400" b="1" dirty="0" smtClean="0"/>
              <a:t>در </a:t>
            </a:r>
            <a:r>
              <a:rPr lang="ar-SA" sz="2400" b="1" dirty="0"/>
              <a:t>اين دوره، </a:t>
            </a:r>
            <a:r>
              <a:rPr lang="ar-SA" sz="2400" b="1" dirty="0">
                <a:solidFill>
                  <a:schemeClr val="accent6"/>
                </a:solidFill>
              </a:rPr>
              <a:t>ميل به استقلال و مخالفت با والدين </a:t>
            </a:r>
            <a:r>
              <a:rPr lang="ar-SA" sz="2400" b="1" dirty="0"/>
              <a:t>به اوج مي رسد و نوجوان براي </a:t>
            </a:r>
            <a:r>
              <a:rPr lang="ar-SA" sz="2400" b="1" dirty="0">
                <a:solidFill>
                  <a:schemeClr val="tx1"/>
                </a:solidFill>
              </a:rPr>
              <a:t>اثبات بلوغ و فرديت خود </a:t>
            </a:r>
            <a:r>
              <a:rPr lang="ar-SA" sz="2400" b="1" dirty="0">
                <a:solidFill>
                  <a:schemeClr val="accent6"/>
                </a:solidFill>
              </a:rPr>
              <a:t>ارزشهاي خانواده را زير سوال مي برد </a:t>
            </a:r>
            <a:r>
              <a:rPr lang="ar-SA" sz="2400" b="1" dirty="0"/>
              <a:t>و سعي در ايجاد و تحليل </a:t>
            </a:r>
            <a:r>
              <a:rPr lang="ar-SA" sz="2400" b="1" dirty="0" smtClean="0"/>
              <a:t>ارزش</a:t>
            </a:r>
            <a:r>
              <a:rPr lang="fa-IR" sz="2400" b="1" dirty="0" smtClean="0"/>
              <a:t> </a:t>
            </a:r>
            <a:r>
              <a:rPr lang="ar-SA" sz="2400" b="1" dirty="0" smtClean="0"/>
              <a:t>هاي </a:t>
            </a:r>
            <a:r>
              <a:rPr lang="ar-SA" sz="2400" b="1" dirty="0"/>
              <a:t>جديد خود دارد</a:t>
            </a:r>
            <a:r>
              <a:rPr lang="ar-SA" sz="2400" b="1" dirty="0" smtClean="0"/>
              <a:t>.</a:t>
            </a:r>
            <a:endParaRPr lang="fa-IR" sz="2400" b="1" dirty="0" smtClean="0"/>
          </a:p>
          <a:p>
            <a:pPr algn="just" rtl="1">
              <a:lnSpc>
                <a:spcPct val="150000"/>
              </a:lnSpc>
            </a:pPr>
            <a:r>
              <a:rPr lang="ar-SA" sz="2400" b="1" dirty="0" smtClean="0"/>
              <a:t> </a:t>
            </a:r>
            <a:r>
              <a:rPr lang="ar-SA" sz="2400" b="1" dirty="0"/>
              <a:t>مجموعه اين عوامل، علاوه بر </a:t>
            </a:r>
            <a:r>
              <a:rPr lang="ar-SA" sz="2400" b="1" dirty="0">
                <a:solidFill>
                  <a:srgbClr val="FF0000"/>
                </a:solidFill>
              </a:rPr>
              <a:t>حس كنجكاوي و نياز به تحرك، تنوع و هيجان</a:t>
            </a:r>
            <a:r>
              <a:rPr lang="ar-SA" sz="2400" b="1" dirty="0"/>
              <a:t>، فرد را مستعد مصرف مواد مي نمايد. 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867399"/>
            <a:ext cx="6512511" cy="1023257"/>
          </a:xfrm>
        </p:spPr>
        <p:txBody>
          <a:bodyPr/>
          <a:lstStyle/>
          <a:p>
            <a:pPr algn="ctr" rtl="1"/>
            <a:r>
              <a:rPr lang="ar-SA" dirty="0"/>
              <a:t>ژنتيك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" y="152400"/>
            <a:ext cx="8839200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/>
            <a:r>
              <a:rPr lang="ar-SA" sz="3200" b="1" dirty="0" smtClean="0"/>
              <a:t>شواهد </a:t>
            </a:r>
            <a:r>
              <a:rPr lang="ar-SA" sz="3200" b="1" dirty="0"/>
              <a:t>مختلفي از </a:t>
            </a:r>
            <a:r>
              <a:rPr lang="ar-SA" sz="3200" b="1" dirty="0">
                <a:solidFill>
                  <a:srgbClr val="FF0000"/>
                </a:solidFill>
              </a:rPr>
              <a:t>استعداد ارثي اعتياد به الكل و مواد</a:t>
            </a:r>
            <a:r>
              <a:rPr lang="ar-SA" sz="3200" b="1" dirty="0"/>
              <a:t> وجود دارد. </a:t>
            </a:r>
            <a:endParaRPr lang="fa-IR" sz="3200" b="1" dirty="0" smtClean="0"/>
          </a:p>
          <a:p>
            <a:pPr marL="45720" indent="0" algn="just" rtl="1">
              <a:buNone/>
            </a:pPr>
            <a:endParaRPr lang="fa-IR" sz="3200" b="1" dirty="0">
              <a:solidFill>
                <a:srgbClr val="FF0000"/>
              </a:solidFill>
            </a:endParaRPr>
          </a:p>
          <a:p>
            <a:pPr marL="45720" indent="0" algn="just" rtl="1">
              <a:buNone/>
            </a:pPr>
            <a:r>
              <a:rPr lang="ar-SA" sz="3200" b="1" dirty="0" smtClean="0">
                <a:solidFill>
                  <a:srgbClr val="FF0000"/>
                </a:solidFill>
              </a:rPr>
              <a:t>برخي </a:t>
            </a:r>
            <a:r>
              <a:rPr lang="ar-SA" sz="3200" b="1" dirty="0">
                <a:solidFill>
                  <a:srgbClr val="FF0000"/>
                </a:solidFill>
              </a:rPr>
              <a:t>از عوامل مخاطره آميز ديگر </a:t>
            </a:r>
            <a:r>
              <a:rPr lang="ar-SA" sz="3200" b="1" dirty="0"/>
              <a:t>نيز تحت نفوذ عوامل ژنتيكي هستند </a:t>
            </a:r>
            <a:r>
              <a:rPr lang="ar-SA" sz="3200" b="1" dirty="0" smtClean="0"/>
              <a:t>مانند</a:t>
            </a:r>
            <a:endParaRPr lang="fa-IR" sz="3200" b="1" dirty="0" smtClean="0"/>
          </a:p>
          <a:p>
            <a:pPr marL="45720" indent="0" algn="just" rtl="1">
              <a:buNone/>
            </a:pPr>
            <a:r>
              <a:rPr lang="ar-SA" sz="3200" b="1" dirty="0" smtClean="0"/>
              <a:t> </a:t>
            </a:r>
            <a:r>
              <a:rPr lang="ar-SA" sz="3200" b="1" dirty="0">
                <a:solidFill>
                  <a:srgbClr val="0070C0"/>
                </a:solidFill>
              </a:rPr>
              <a:t>برخي اختلالهاي شخصيتي و </a:t>
            </a:r>
            <a:r>
              <a:rPr lang="ar-SA" sz="3200" b="1" dirty="0" smtClean="0">
                <a:solidFill>
                  <a:srgbClr val="0070C0"/>
                </a:solidFill>
              </a:rPr>
              <a:t>رواني</a:t>
            </a:r>
            <a:endParaRPr lang="fa-IR" sz="3200" b="1" dirty="0" smtClean="0">
              <a:solidFill>
                <a:srgbClr val="0070C0"/>
              </a:solidFill>
            </a:endParaRPr>
          </a:p>
          <a:p>
            <a:pPr marL="45720" indent="0" algn="just" rtl="1">
              <a:buNone/>
            </a:pPr>
            <a:endParaRPr lang="fa-IR" sz="3200" b="1" dirty="0" smtClean="0">
              <a:solidFill>
                <a:srgbClr val="0070C0"/>
              </a:solidFill>
            </a:endParaRPr>
          </a:p>
          <a:p>
            <a:pPr marL="45720" indent="0" algn="just" rtl="1">
              <a:buNone/>
            </a:pPr>
            <a:r>
              <a:rPr lang="ar-SA" sz="3200" b="1" dirty="0" smtClean="0">
                <a:solidFill>
                  <a:srgbClr val="0070C0"/>
                </a:solidFill>
              </a:rPr>
              <a:t>عملكرد </a:t>
            </a:r>
            <a:r>
              <a:rPr lang="ar-SA" sz="3200" b="1" dirty="0">
                <a:solidFill>
                  <a:srgbClr val="0070C0"/>
                </a:solidFill>
              </a:rPr>
              <a:t>نامناسب تحصيلي ناشي از اختلالهاي يادگيري.</a:t>
            </a:r>
            <a:endParaRPr lang="en-US" sz="3200" b="1" dirty="0">
              <a:solidFill>
                <a:srgbClr val="0070C0"/>
              </a:solidFill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477</TotalTime>
  <Words>1906</Words>
  <Application>Microsoft Office PowerPoint</Application>
  <PresentationFormat>On-screen Show (4:3)</PresentationFormat>
  <Paragraphs>206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Slipstream</vt:lpstr>
      <vt:lpstr>PowerPoint Presentation</vt:lpstr>
      <vt:lpstr>مریم مهرابی  پژوهشگر اجتماعی  کارشناس وزارت بهداشت، درمان و اموزش پزشکی 1393</vt:lpstr>
      <vt:lpstr>اعتياد يك بيماري  زيست شناختي، روانشناختي و اجتماعي است.    عوامل متعددي در اتيولوژي مصرف مواد و اعتياد موثر هستند كه در تعامل با يكديگر منجر به شروع مصرف و سپس وابستگی مي شوند.     درك كليه علل و عوامل زمينه اي موجب مي شود تا روند پيشگيري، شناسايي، درمان و پيگيري به طور هدفمند طرح ريزي شود.</vt:lpstr>
      <vt:lpstr>PowerPoint Presentation</vt:lpstr>
      <vt:lpstr>عوامل خطر و محافظ</vt:lpstr>
      <vt:lpstr>عوامل مخاطره آميز  </vt:lpstr>
      <vt:lpstr>عوامل مخاطره آميز فردي </vt:lpstr>
      <vt:lpstr>دوره نوجواني </vt:lpstr>
      <vt:lpstr>ژنتيك </vt:lpstr>
      <vt:lpstr>صفات شخصيتي </vt:lpstr>
      <vt:lpstr>موقعيتهاي مخاطره آميزفردي </vt:lpstr>
      <vt:lpstr>تاثير مواد بر فرد </vt:lpstr>
      <vt:lpstr>عوامل مخاطره آميز  بين فردي و محيطي </vt:lpstr>
      <vt:lpstr>عوامل مربوط به خانواده </vt:lpstr>
      <vt:lpstr>تاثير دوستان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برنامه های پیشگیری از سوء مصرف مواد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ﻪ ﻧﺪرت ﺑﻪ ﻳﻚ دﻟﻴﻞ ﺧﺎص ﻣﺤﺪود ﻣﻲ ﺷﻮد  . ﻣﻄﺎﻟﻌﺎت ﺑﻪ ﻋﻤﻞ آﻣﺪه ﺗﻌﺪادي از ﻋﻮاﻣﻞ ﻛﻪ ﺧﻄﺮات ﻓﺮدي را در زﻣﻴﻨﻪ ﻣﺼﺮف ﻣﻮاد ﻣﺨﺪر )ﺧﻄﺮ ﻋﻮاﻣﻞ   ( اﻓﺰاﻳﺶ ﻣﻲ دﻫﻨﺪ و ﻋﻮاﻣﻠﻲ ﻛﻪ اﻓﺮاد را در ﺑﺮاﺑﺮ اﻳﻦ ﻋﻤﻞ اﻳﻤﻦ ﻣﻲ  ﺳﺎزﻧﺪ ) ﻋﻮاﻣﻞ اﻳﻤﻨﻲ ﻳﺎ اﻧﻌﻄﺎف ﭘﺬﻳﺮي (ﺣ ﺑﺮاي ﻣﺜﺎل ﻋﻮاﻣﻠﻲ ﻛﻪ ﺟﻬﺖ ﺗﻘﻮﻳﺖ ﻳﺎ  ﻔﺎﻇﺖ اﻓﺮاد، ﺧﺎﻧﻮاده ﻣﻲ ﻫﺎ، ﺟﻮاﻣﻊ و اﺟﺘﻤﺎﻋﺎت ﺑﻪ ﻛﺎر ﮔﺮﻓﺘﻪ  ﻧﻤﻮده ﺷﻮﻧﺪ را ﺗﻌﻴﻴﻦ  اﻧﺪ  . اﻳﻦ ﻋﻮاﻣﻞ ﭘﻴﭽﻴﺪه، ﺑﻪ ﻃﻮر ﻣﺪاوم در ﺳﻄﻮح ﻓﺮدي و اﺟﺘﻤﺎﻋﻲ در ﺣﺎل ﺗﻐﻴﻴﺮ ﻫﺴﺘﻨﺪ  . ﺑﻌﻀﻲ از اﻳﻦ ﻋﻮاﻣﻞ از ﺟﻤﻠﻪ ﻛﻨﺠﻜﺎوي، ﻛﺴﻞ ﺑﻮدن و ﺗﻨﻬﺎﻳﻲ ﺟﻬﺎﻧﻲ ﺑﻮده و ﺑﻌﻀﻲ ﻣﺤﻠﻲ  ﺗﺮﻧﺪ و در اﺷﺨﺎص و ﺟﻮاﻣﻊ ﺻﻮرت ﻣﺨﺘﻠﻒ ﺑﻪ   ﻫﺎي ﻣﺘﻔﺎوت ﺑﺮوز ﻣﻲ ﻛﻨﻨﺪ</dc:title>
  <dc:creator>User</dc:creator>
  <cp:lastModifiedBy>User</cp:lastModifiedBy>
  <cp:revision>40</cp:revision>
  <dcterms:created xsi:type="dcterms:W3CDTF">2006-08-16T00:00:00Z</dcterms:created>
  <dcterms:modified xsi:type="dcterms:W3CDTF">2015-02-09T05:53:10Z</dcterms:modified>
</cp:coreProperties>
</file>