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9"/>
  </p:notesMasterIdLst>
  <p:sldIdLst>
    <p:sldId id="256" r:id="rId2"/>
    <p:sldId id="275" r:id="rId3"/>
    <p:sldId id="278" r:id="rId4"/>
    <p:sldId id="279" r:id="rId5"/>
    <p:sldId id="290" r:id="rId6"/>
    <p:sldId id="28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1" r:id="rId16"/>
    <p:sldId id="270" r:id="rId17"/>
    <p:sldId id="272" r:id="rId18"/>
    <p:sldId id="273" r:id="rId19"/>
    <p:sldId id="274" r:id="rId20"/>
    <p:sldId id="293" r:id="rId21"/>
    <p:sldId id="291" r:id="rId22"/>
    <p:sldId id="294" r:id="rId23"/>
    <p:sldId id="292" r:id="rId24"/>
    <p:sldId id="295" r:id="rId25"/>
    <p:sldId id="297" r:id="rId26"/>
    <p:sldId id="296" r:id="rId27"/>
    <p:sldId id="298" r:id="rId2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تعداد</c:v>
                </c:pt>
              </c:strCache>
            </c:strRef>
          </c:tx>
          <c:dLbls>
            <c:txPr>
              <a:bodyPr/>
              <a:lstStyle/>
              <a:p>
                <a:pPr>
                  <a:defRPr lang="fa-IR"/>
                </a:pPr>
                <a:endParaRPr lang="en-US"/>
              </a:p>
            </c:txPr>
            <c:showCatName val="1"/>
            <c:showPercent val="1"/>
          </c:dLbls>
          <c:cat>
            <c:strRef>
              <c:f>Sheet1!$A$2:$A$9</c:f>
              <c:strCache>
                <c:ptCount val="8"/>
                <c:pt idx="0">
                  <c:v>خونريزي</c:v>
                </c:pt>
                <c:pt idx="1">
                  <c:v>پره اكلامپسي</c:v>
                </c:pt>
                <c:pt idx="2">
                  <c:v>آمبولي</c:v>
                </c:pt>
                <c:pt idx="3">
                  <c:v>بيماري قلبي</c:v>
                </c:pt>
                <c:pt idx="4">
                  <c:v>عفونت</c:v>
                </c:pt>
                <c:pt idx="5">
                  <c:v>بيماري زمينه‌اي</c:v>
                </c:pt>
                <c:pt idx="6">
                  <c:v>ساير</c:v>
                </c:pt>
                <c:pt idx="7">
                  <c:v>نامعلوم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21.35</c:v>
                </c:pt>
                <c:pt idx="1">
                  <c:v>12.25</c:v>
                </c:pt>
                <c:pt idx="2">
                  <c:v>8.6</c:v>
                </c:pt>
                <c:pt idx="3">
                  <c:v>7.42</c:v>
                </c:pt>
                <c:pt idx="4">
                  <c:v>5.51</c:v>
                </c:pt>
                <c:pt idx="5">
                  <c:v>4.72</c:v>
                </c:pt>
                <c:pt idx="6">
                  <c:v>10.84</c:v>
                </c:pt>
                <c:pt idx="7">
                  <c:v>29.330000000000002</c:v>
                </c:pt>
              </c:numCache>
            </c:numRef>
          </c:val>
        </c:ser>
        <c:dLbls>
          <c:showCatName val="1"/>
          <c:showPercent val="1"/>
        </c:dLbls>
        <c:firstSliceAng val="360"/>
      </c:pieChart>
    </c:plotArea>
    <c:plotVisOnly val="1"/>
  </c:chart>
  <c:txPr>
    <a:bodyPr/>
    <a:lstStyle/>
    <a:p>
      <a:pPr>
        <a:defRPr sz="1200">
          <a:cs typeface="B Koodak" pitchFamily="2" charset="-78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تعداد</c:v>
                </c:pt>
              </c:strCache>
            </c:strRef>
          </c:tx>
          <c:dLbls>
            <c:txPr>
              <a:bodyPr/>
              <a:lstStyle/>
              <a:p>
                <a:pPr>
                  <a:defRPr lang="fa-IR"/>
                </a:pPr>
                <a:endParaRPr lang="en-US"/>
              </a:p>
            </c:txPr>
            <c:showCatName val="1"/>
            <c:showPercent val="1"/>
          </c:dLbls>
          <c:cat>
            <c:strRef>
              <c:f>Sheet1!$A$2:$A$8</c:f>
              <c:strCache>
                <c:ptCount val="7"/>
                <c:pt idx="0">
                  <c:v>خونريزي</c:v>
                </c:pt>
                <c:pt idx="1">
                  <c:v>پره اكلامپسي</c:v>
                </c:pt>
                <c:pt idx="2">
                  <c:v>آمبولي</c:v>
                </c:pt>
                <c:pt idx="3">
                  <c:v>بيماري قلبي</c:v>
                </c:pt>
                <c:pt idx="4">
                  <c:v>عفونت</c:v>
                </c:pt>
                <c:pt idx="5">
                  <c:v>بيماري زمينه‌اي</c:v>
                </c:pt>
                <c:pt idx="6">
                  <c:v>ساير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21.35</c:v>
                </c:pt>
                <c:pt idx="1">
                  <c:v>12.25</c:v>
                </c:pt>
                <c:pt idx="2">
                  <c:v>8.6</c:v>
                </c:pt>
                <c:pt idx="3">
                  <c:v>7.42</c:v>
                </c:pt>
                <c:pt idx="4">
                  <c:v>5.51</c:v>
                </c:pt>
                <c:pt idx="5">
                  <c:v>4.72</c:v>
                </c:pt>
                <c:pt idx="6">
                  <c:v>10.84</c:v>
                </c:pt>
              </c:numCache>
            </c:numRef>
          </c:val>
        </c:ser>
        <c:dLbls>
          <c:showCatName val="1"/>
          <c:showPercent val="1"/>
        </c:dLbls>
        <c:firstSliceAng val="360"/>
      </c:pieChart>
    </c:plotArea>
    <c:plotVisOnly val="1"/>
  </c:chart>
  <c:txPr>
    <a:bodyPr/>
    <a:lstStyle/>
    <a:p>
      <a:pPr>
        <a:defRPr sz="1200" b="1">
          <a:cs typeface="B Koodak" pitchFamily="2" charset="-78"/>
        </a:defRPr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4542F5-1AB2-465A-ACDB-5E8EBECBB6D7}" type="doc">
      <dgm:prSet loTypeId="urn:microsoft.com/office/officeart/2005/8/layout/chevron1" loCatId="process" qsTypeId="urn:microsoft.com/office/officeart/2005/8/quickstyle/simple3" qsCatId="simple" csTypeId="urn:microsoft.com/office/officeart/2005/8/colors/accent1_5" csCatId="accent1" phldr="1"/>
      <dgm:spPr/>
    </dgm:pt>
    <dgm:pt modelId="{EA25EDF4-5F2A-48D1-9B76-410C35623624}">
      <dgm:prSet phldrT="[Text]" custT="1"/>
      <dgm:spPr/>
      <dgm:t>
        <a:bodyPr/>
        <a:lstStyle/>
        <a:p>
          <a:pPr algn="ctr" rtl="1"/>
          <a:r>
            <a:rPr lang="fa-IR" sz="1100" b="1" dirty="0">
              <a:cs typeface="Yagut" pitchFamily="2" charset="-78"/>
            </a:rPr>
            <a:t>عفونت موضعي</a:t>
          </a:r>
        </a:p>
      </dgm:t>
    </dgm:pt>
    <dgm:pt modelId="{144D0B3D-2D44-4F6C-8AB8-E891EDEF00FA}" type="parTrans" cxnId="{369D257E-B759-4901-A46D-A4187412ED19}">
      <dgm:prSet/>
      <dgm:spPr/>
      <dgm:t>
        <a:bodyPr/>
        <a:lstStyle/>
        <a:p>
          <a:pPr algn="ctr" rtl="1"/>
          <a:endParaRPr lang="fa-IR" sz="1100" b="1">
            <a:cs typeface="Yagut" pitchFamily="2" charset="-78"/>
          </a:endParaRPr>
        </a:p>
      </dgm:t>
    </dgm:pt>
    <dgm:pt modelId="{8356C5DF-3203-48F6-AC45-463C32D7E478}" type="sibTrans" cxnId="{369D257E-B759-4901-A46D-A4187412ED19}">
      <dgm:prSet/>
      <dgm:spPr/>
      <dgm:t>
        <a:bodyPr/>
        <a:lstStyle/>
        <a:p>
          <a:pPr algn="ctr" rtl="1"/>
          <a:endParaRPr lang="fa-IR" sz="1100" b="1">
            <a:cs typeface="Yagut" pitchFamily="2" charset="-78"/>
          </a:endParaRPr>
        </a:p>
      </dgm:t>
    </dgm:pt>
    <dgm:pt modelId="{69B31F37-BD3A-4D4D-93D9-85950DC20F2B}">
      <dgm:prSet phldrT="[Text]" custT="1"/>
      <dgm:spPr/>
      <dgm:t>
        <a:bodyPr/>
        <a:lstStyle/>
        <a:p>
          <a:pPr algn="ctr" rtl="1"/>
          <a:r>
            <a:rPr lang="fa-IR" sz="1100" b="1" dirty="0">
              <a:cs typeface="Yagut" pitchFamily="2" charset="-78"/>
            </a:rPr>
            <a:t>باكتريمي</a:t>
          </a:r>
        </a:p>
      </dgm:t>
    </dgm:pt>
    <dgm:pt modelId="{85E51513-3E19-4537-AEB6-E8C2126430C9}" type="parTrans" cxnId="{8B8D7B99-ECA7-4BA2-AC88-B9BDADC4E9D4}">
      <dgm:prSet/>
      <dgm:spPr/>
      <dgm:t>
        <a:bodyPr/>
        <a:lstStyle/>
        <a:p>
          <a:pPr algn="ctr" rtl="1"/>
          <a:endParaRPr lang="fa-IR" sz="1100" b="1">
            <a:cs typeface="Yagut" pitchFamily="2" charset="-78"/>
          </a:endParaRPr>
        </a:p>
      </dgm:t>
    </dgm:pt>
    <dgm:pt modelId="{F48D173D-F3CF-4D54-9C21-A58A8EF40F83}" type="sibTrans" cxnId="{8B8D7B99-ECA7-4BA2-AC88-B9BDADC4E9D4}">
      <dgm:prSet/>
      <dgm:spPr/>
      <dgm:t>
        <a:bodyPr/>
        <a:lstStyle/>
        <a:p>
          <a:pPr algn="ctr" rtl="1"/>
          <a:endParaRPr lang="fa-IR" sz="1100" b="1">
            <a:cs typeface="Yagut" pitchFamily="2" charset="-78"/>
          </a:endParaRPr>
        </a:p>
      </dgm:t>
    </dgm:pt>
    <dgm:pt modelId="{1EC2DA34-CB9A-4899-906C-D6544EB21561}">
      <dgm:prSet phldrT="[Text]" custT="1"/>
      <dgm:spPr/>
      <dgm:t>
        <a:bodyPr/>
        <a:lstStyle/>
        <a:p>
          <a:pPr algn="ctr" rtl="1"/>
          <a:r>
            <a:rPr lang="fa-IR" sz="1100" b="1" dirty="0">
              <a:cs typeface="Yagut" pitchFamily="2" charset="-78"/>
            </a:rPr>
            <a:t>سپسيس</a:t>
          </a:r>
        </a:p>
      </dgm:t>
    </dgm:pt>
    <dgm:pt modelId="{87945FFC-074C-4A5F-B9D3-14283D5ECA24}" type="parTrans" cxnId="{1F65CD70-18E4-4775-8FE9-7664399643CA}">
      <dgm:prSet/>
      <dgm:spPr/>
      <dgm:t>
        <a:bodyPr/>
        <a:lstStyle/>
        <a:p>
          <a:pPr algn="ctr" rtl="1"/>
          <a:endParaRPr lang="fa-IR" sz="1100" b="1">
            <a:cs typeface="Yagut" pitchFamily="2" charset="-78"/>
          </a:endParaRPr>
        </a:p>
      </dgm:t>
    </dgm:pt>
    <dgm:pt modelId="{F8E57F07-76DE-4849-A1F6-86C32C12A9CB}" type="sibTrans" cxnId="{1F65CD70-18E4-4775-8FE9-7664399643CA}">
      <dgm:prSet/>
      <dgm:spPr/>
      <dgm:t>
        <a:bodyPr/>
        <a:lstStyle/>
        <a:p>
          <a:pPr algn="ctr" rtl="1"/>
          <a:endParaRPr lang="fa-IR" sz="1100" b="1">
            <a:cs typeface="Yagut" pitchFamily="2" charset="-78"/>
          </a:endParaRPr>
        </a:p>
      </dgm:t>
    </dgm:pt>
    <dgm:pt modelId="{73585DFF-32A3-4DB8-88E2-C0A7524B009C}">
      <dgm:prSet custT="1"/>
      <dgm:spPr/>
      <dgm:t>
        <a:bodyPr/>
        <a:lstStyle/>
        <a:p>
          <a:pPr algn="ctr" rtl="1"/>
          <a:r>
            <a:rPr lang="fa-IR" sz="1100" b="1" dirty="0">
              <a:cs typeface="Yagut" pitchFamily="2" charset="-78"/>
            </a:rPr>
            <a:t>سپسيس شديد</a:t>
          </a:r>
        </a:p>
      </dgm:t>
    </dgm:pt>
    <dgm:pt modelId="{65F6B270-B1E9-4C20-90BC-F9DF605A719A}" type="parTrans" cxnId="{2703908C-9BA3-4CE0-85B2-24D5F78D3BA3}">
      <dgm:prSet/>
      <dgm:spPr/>
      <dgm:t>
        <a:bodyPr/>
        <a:lstStyle/>
        <a:p>
          <a:pPr algn="ctr" rtl="1"/>
          <a:endParaRPr lang="fa-IR" sz="1100" b="1">
            <a:cs typeface="Yagut" pitchFamily="2" charset="-78"/>
          </a:endParaRPr>
        </a:p>
      </dgm:t>
    </dgm:pt>
    <dgm:pt modelId="{A4720527-3A11-42E4-A9D5-E0CB8F7A3DB2}" type="sibTrans" cxnId="{2703908C-9BA3-4CE0-85B2-24D5F78D3BA3}">
      <dgm:prSet/>
      <dgm:spPr/>
      <dgm:t>
        <a:bodyPr/>
        <a:lstStyle/>
        <a:p>
          <a:pPr algn="ctr" rtl="1"/>
          <a:endParaRPr lang="fa-IR" sz="1100" b="1">
            <a:cs typeface="Yagut" pitchFamily="2" charset="-78"/>
          </a:endParaRPr>
        </a:p>
      </dgm:t>
    </dgm:pt>
    <dgm:pt modelId="{912F6031-C787-4495-93F1-8ACAF46E9B37}">
      <dgm:prSet custT="1"/>
      <dgm:spPr/>
      <dgm:t>
        <a:bodyPr/>
        <a:lstStyle/>
        <a:p>
          <a:pPr algn="ctr" rtl="1"/>
          <a:r>
            <a:rPr lang="fa-IR" sz="1100" b="1" dirty="0">
              <a:cs typeface="Yagut" pitchFamily="2" charset="-78"/>
            </a:rPr>
            <a:t>شوك سپتيك</a:t>
          </a:r>
        </a:p>
      </dgm:t>
    </dgm:pt>
    <dgm:pt modelId="{66AC6DFB-71E7-4C95-8376-7B5223985B61}" type="parTrans" cxnId="{B246B4EB-418A-493E-A87B-815267D5F7CE}">
      <dgm:prSet/>
      <dgm:spPr/>
      <dgm:t>
        <a:bodyPr/>
        <a:lstStyle/>
        <a:p>
          <a:pPr algn="ctr" rtl="1"/>
          <a:endParaRPr lang="fa-IR" sz="1100" b="1">
            <a:cs typeface="Yagut" pitchFamily="2" charset="-78"/>
          </a:endParaRPr>
        </a:p>
      </dgm:t>
    </dgm:pt>
    <dgm:pt modelId="{4636732E-3DF6-4A22-BDDA-020B9DCFF049}" type="sibTrans" cxnId="{B246B4EB-418A-493E-A87B-815267D5F7CE}">
      <dgm:prSet/>
      <dgm:spPr/>
      <dgm:t>
        <a:bodyPr/>
        <a:lstStyle/>
        <a:p>
          <a:pPr algn="ctr" rtl="1"/>
          <a:endParaRPr lang="fa-IR" sz="1100" b="1">
            <a:cs typeface="Yagut" pitchFamily="2" charset="-78"/>
          </a:endParaRPr>
        </a:p>
      </dgm:t>
    </dgm:pt>
    <dgm:pt modelId="{70916C5E-F712-4AE1-BD1B-1910364A7171}">
      <dgm:prSet custT="1"/>
      <dgm:spPr/>
      <dgm:t>
        <a:bodyPr/>
        <a:lstStyle/>
        <a:p>
          <a:pPr algn="ctr" rtl="1"/>
          <a:r>
            <a:rPr lang="fa-IR" sz="1100" b="1" dirty="0">
              <a:cs typeface="B Koodak" pitchFamily="2" charset="-78"/>
            </a:rPr>
            <a:t>پاسخ التهابي سيستميك (</a:t>
          </a:r>
          <a:r>
            <a:rPr lang="en-US" sz="1100" b="1" dirty="0">
              <a:cs typeface="B Koodak" pitchFamily="2" charset="-78"/>
            </a:rPr>
            <a:t>SIRS</a:t>
          </a:r>
          <a:r>
            <a:rPr lang="fa-IR" sz="1100" b="1" dirty="0">
              <a:cs typeface="B Koodak" pitchFamily="2" charset="-78"/>
            </a:rPr>
            <a:t>)</a:t>
          </a:r>
        </a:p>
      </dgm:t>
    </dgm:pt>
    <dgm:pt modelId="{9582C464-1AD5-4414-9034-6911573A46D5}" type="parTrans" cxnId="{FEA9FFBB-26EB-488C-B75D-2C1118082DB6}">
      <dgm:prSet/>
      <dgm:spPr/>
      <dgm:t>
        <a:bodyPr/>
        <a:lstStyle/>
        <a:p>
          <a:pPr algn="ctr" rtl="1"/>
          <a:endParaRPr lang="fa-IR" sz="1100" b="1"/>
        </a:p>
      </dgm:t>
    </dgm:pt>
    <dgm:pt modelId="{B15926AA-701B-4767-A4F0-F2215DD23ADA}" type="sibTrans" cxnId="{FEA9FFBB-26EB-488C-B75D-2C1118082DB6}">
      <dgm:prSet/>
      <dgm:spPr/>
      <dgm:t>
        <a:bodyPr/>
        <a:lstStyle/>
        <a:p>
          <a:pPr algn="ctr" rtl="1"/>
          <a:endParaRPr lang="fa-IR" sz="1100" b="1"/>
        </a:p>
      </dgm:t>
    </dgm:pt>
    <dgm:pt modelId="{7AC1299B-4495-4D74-B1FC-774E24ACEB14}" type="pres">
      <dgm:prSet presAssocID="{7A4542F5-1AB2-465A-ACDB-5E8EBECBB6D7}" presName="Name0" presStyleCnt="0">
        <dgm:presLayoutVars>
          <dgm:dir val="rev"/>
          <dgm:animLvl val="lvl"/>
          <dgm:resizeHandles val="exact"/>
        </dgm:presLayoutVars>
      </dgm:prSet>
      <dgm:spPr/>
    </dgm:pt>
    <dgm:pt modelId="{007985C4-04CA-44D5-BC62-6F41A20288AC}" type="pres">
      <dgm:prSet presAssocID="{EA25EDF4-5F2A-48D1-9B76-410C3562362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9C17721-700F-4F8F-8A51-0EBE6102E79F}" type="pres">
      <dgm:prSet presAssocID="{8356C5DF-3203-48F6-AC45-463C32D7E478}" presName="parTxOnlySpace" presStyleCnt="0"/>
      <dgm:spPr/>
    </dgm:pt>
    <dgm:pt modelId="{B3CEC154-3D28-4E3D-ACD4-6284849B0A57}" type="pres">
      <dgm:prSet presAssocID="{69B31F37-BD3A-4D4D-93D9-85950DC20F2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6C7DD6C-804F-485E-BA9E-1E47DF3C794C}" type="pres">
      <dgm:prSet presAssocID="{F48D173D-F3CF-4D54-9C21-A58A8EF40F83}" presName="parTxOnlySpace" presStyleCnt="0"/>
      <dgm:spPr/>
    </dgm:pt>
    <dgm:pt modelId="{8547D12C-B4F7-4CC5-8C6D-71E9BAA1E734}" type="pres">
      <dgm:prSet presAssocID="{70916C5E-F712-4AE1-BD1B-1910364A7171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C4C4C17-4368-4B7A-997D-F95EE68505CA}" type="pres">
      <dgm:prSet presAssocID="{B15926AA-701B-4767-A4F0-F2215DD23ADA}" presName="parTxOnlySpace" presStyleCnt="0"/>
      <dgm:spPr/>
    </dgm:pt>
    <dgm:pt modelId="{13B20CE2-4B12-4972-AE51-A687886A5AB3}" type="pres">
      <dgm:prSet presAssocID="{1EC2DA34-CB9A-4899-906C-D6544EB21561}" presName="parTxOnly" presStyleLbl="node1" presStyleIdx="3" presStyleCnt="6" custLinFactNeighborX="-13427" custLinFactNeighborY="5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80371F5-82DE-404D-802F-4D48A3A45ECB}" type="pres">
      <dgm:prSet presAssocID="{F8E57F07-76DE-4849-A1F6-86C32C12A9CB}" presName="parTxOnlySpace" presStyleCnt="0"/>
      <dgm:spPr/>
    </dgm:pt>
    <dgm:pt modelId="{27150135-DF83-44AC-98E1-6B4079767685}" type="pres">
      <dgm:prSet presAssocID="{73585DFF-32A3-4DB8-88E2-C0A7524B009C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7B2AAD8-AB8D-42D7-B519-7C0B904E42F6}" type="pres">
      <dgm:prSet presAssocID="{A4720527-3A11-42E4-A9D5-E0CB8F7A3DB2}" presName="parTxOnlySpace" presStyleCnt="0"/>
      <dgm:spPr/>
    </dgm:pt>
    <dgm:pt modelId="{F02048AB-4C77-4B3A-9D4B-D2D64B474F17}" type="pres">
      <dgm:prSet presAssocID="{912F6031-C787-4495-93F1-8ACAF46E9B3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FEA9FFBB-26EB-488C-B75D-2C1118082DB6}" srcId="{7A4542F5-1AB2-465A-ACDB-5E8EBECBB6D7}" destId="{70916C5E-F712-4AE1-BD1B-1910364A7171}" srcOrd="2" destOrd="0" parTransId="{9582C464-1AD5-4414-9034-6911573A46D5}" sibTransId="{B15926AA-701B-4767-A4F0-F2215DD23ADA}"/>
    <dgm:cxn modelId="{2703908C-9BA3-4CE0-85B2-24D5F78D3BA3}" srcId="{7A4542F5-1AB2-465A-ACDB-5E8EBECBB6D7}" destId="{73585DFF-32A3-4DB8-88E2-C0A7524B009C}" srcOrd="4" destOrd="0" parTransId="{65F6B270-B1E9-4C20-90BC-F9DF605A719A}" sibTransId="{A4720527-3A11-42E4-A9D5-E0CB8F7A3DB2}"/>
    <dgm:cxn modelId="{369D257E-B759-4901-A46D-A4187412ED19}" srcId="{7A4542F5-1AB2-465A-ACDB-5E8EBECBB6D7}" destId="{EA25EDF4-5F2A-48D1-9B76-410C35623624}" srcOrd="0" destOrd="0" parTransId="{144D0B3D-2D44-4F6C-8AB8-E891EDEF00FA}" sibTransId="{8356C5DF-3203-48F6-AC45-463C32D7E478}"/>
    <dgm:cxn modelId="{1F65CD70-18E4-4775-8FE9-7664399643CA}" srcId="{7A4542F5-1AB2-465A-ACDB-5E8EBECBB6D7}" destId="{1EC2DA34-CB9A-4899-906C-D6544EB21561}" srcOrd="3" destOrd="0" parTransId="{87945FFC-074C-4A5F-B9D3-14283D5ECA24}" sibTransId="{F8E57F07-76DE-4849-A1F6-86C32C12A9CB}"/>
    <dgm:cxn modelId="{03EA5E39-F4BB-4054-BE4F-FA38815BE92B}" type="presOf" srcId="{70916C5E-F712-4AE1-BD1B-1910364A7171}" destId="{8547D12C-B4F7-4CC5-8C6D-71E9BAA1E734}" srcOrd="0" destOrd="0" presId="urn:microsoft.com/office/officeart/2005/8/layout/chevron1"/>
    <dgm:cxn modelId="{68491967-8DD0-4F0E-B28C-9E55D95EE829}" type="presOf" srcId="{912F6031-C787-4495-93F1-8ACAF46E9B37}" destId="{F02048AB-4C77-4B3A-9D4B-D2D64B474F17}" srcOrd="0" destOrd="0" presId="urn:microsoft.com/office/officeart/2005/8/layout/chevron1"/>
    <dgm:cxn modelId="{929598ED-6A61-4F2A-8DA0-DBD1ECE955B5}" type="presOf" srcId="{1EC2DA34-CB9A-4899-906C-D6544EB21561}" destId="{13B20CE2-4B12-4972-AE51-A687886A5AB3}" srcOrd="0" destOrd="0" presId="urn:microsoft.com/office/officeart/2005/8/layout/chevron1"/>
    <dgm:cxn modelId="{C95D75B9-84DA-44DC-BEBB-98C9DC35DA4A}" type="presOf" srcId="{7A4542F5-1AB2-465A-ACDB-5E8EBECBB6D7}" destId="{7AC1299B-4495-4D74-B1FC-774E24ACEB14}" srcOrd="0" destOrd="0" presId="urn:microsoft.com/office/officeart/2005/8/layout/chevron1"/>
    <dgm:cxn modelId="{9F8EC1AC-1670-4E9A-B81D-8989026997D3}" type="presOf" srcId="{73585DFF-32A3-4DB8-88E2-C0A7524B009C}" destId="{27150135-DF83-44AC-98E1-6B4079767685}" srcOrd="0" destOrd="0" presId="urn:microsoft.com/office/officeart/2005/8/layout/chevron1"/>
    <dgm:cxn modelId="{70A898FE-F074-4A40-A809-A754392AAC6B}" type="presOf" srcId="{EA25EDF4-5F2A-48D1-9B76-410C35623624}" destId="{007985C4-04CA-44D5-BC62-6F41A20288AC}" srcOrd="0" destOrd="0" presId="urn:microsoft.com/office/officeart/2005/8/layout/chevron1"/>
    <dgm:cxn modelId="{7D9A8BB7-F651-4D9D-AB84-71EFAA1ABF30}" type="presOf" srcId="{69B31F37-BD3A-4D4D-93D9-85950DC20F2B}" destId="{B3CEC154-3D28-4E3D-ACD4-6284849B0A57}" srcOrd="0" destOrd="0" presId="urn:microsoft.com/office/officeart/2005/8/layout/chevron1"/>
    <dgm:cxn modelId="{B246B4EB-418A-493E-A87B-815267D5F7CE}" srcId="{7A4542F5-1AB2-465A-ACDB-5E8EBECBB6D7}" destId="{912F6031-C787-4495-93F1-8ACAF46E9B37}" srcOrd="5" destOrd="0" parTransId="{66AC6DFB-71E7-4C95-8376-7B5223985B61}" sibTransId="{4636732E-3DF6-4A22-BDDA-020B9DCFF049}"/>
    <dgm:cxn modelId="{8B8D7B99-ECA7-4BA2-AC88-B9BDADC4E9D4}" srcId="{7A4542F5-1AB2-465A-ACDB-5E8EBECBB6D7}" destId="{69B31F37-BD3A-4D4D-93D9-85950DC20F2B}" srcOrd="1" destOrd="0" parTransId="{85E51513-3E19-4537-AEB6-E8C2126430C9}" sibTransId="{F48D173D-F3CF-4D54-9C21-A58A8EF40F83}"/>
    <dgm:cxn modelId="{5FA61E6C-B7E7-464C-B66F-F376AEDDA062}" type="presParOf" srcId="{7AC1299B-4495-4D74-B1FC-774E24ACEB14}" destId="{007985C4-04CA-44D5-BC62-6F41A20288AC}" srcOrd="0" destOrd="0" presId="urn:microsoft.com/office/officeart/2005/8/layout/chevron1"/>
    <dgm:cxn modelId="{47B76218-BBAE-4978-A55B-86C65DF2AC1C}" type="presParOf" srcId="{7AC1299B-4495-4D74-B1FC-774E24ACEB14}" destId="{19C17721-700F-4F8F-8A51-0EBE6102E79F}" srcOrd="1" destOrd="0" presId="urn:microsoft.com/office/officeart/2005/8/layout/chevron1"/>
    <dgm:cxn modelId="{E2B240B3-AF79-4368-A7B0-A92F2270B978}" type="presParOf" srcId="{7AC1299B-4495-4D74-B1FC-774E24ACEB14}" destId="{B3CEC154-3D28-4E3D-ACD4-6284849B0A57}" srcOrd="2" destOrd="0" presId="urn:microsoft.com/office/officeart/2005/8/layout/chevron1"/>
    <dgm:cxn modelId="{C9FFC750-3841-48D4-BB8D-DED8CFD170C7}" type="presParOf" srcId="{7AC1299B-4495-4D74-B1FC-774E24ACEB14}" destId="{06C7DD6C-804F-485E-BA9E-1E47DF3C794C}" srcOrd="3" destOrd="0" presId="urn:microsoft.com/office/officeart/2005/8/layout/chevron1"/>
    <dgm:cxn modelId="{7BCB429F-39C2-4DD7-878B-A31637F25D79}" type="presParOf" srcId="{7AC1299B-4495-4D74-B1FC-774E24ACEB14}" destId="{8547D12C-B4F7-4CC5-8C6D-71E9BAA1E734}" srcOrd="4" destOrd="0" presId="urn:microsoft.com/office/officeart/2005/8/layout/chevron1"/>
    <dgm:cxn modelId="{D91B005F-37F8-4368-9974-0C6CDABD3694}" type="presParOf" srcId="{7AC1299B-4495-4D74-B1FC-774E24ACEB14}" destId="{1C4C4C17-4368-4B7A-997D-F95EE68505CA}" srcOrd="5" destOrd="0" presId="urn:microsoft.com/office/officeart/2005/8/layout/chevron1"/>
    <dgm:cxn modelId="{8E792572-9175-4D7B-90F7-6E1E6AAA3A22}" type="presParOf" srcId="{7AC1299B-4495-4D74-B1FC-774E24ACEB14}" destId="{13B20CE2-4B12-4972-AE51-A687886A5AB3}" srcOrd="6" destOrd="0" presId="urn:microsoft.com/office/officeart/2005/8/layout/chevron1"/>
    <dgm:cxn modelId="{0417E484-DC68-4CF8-B3D9-BAB4BA121163}" type="presParOf" srcId="{7AC1299B-4495-4D74-B1FC-774E24ACEB14}" destId="{C80371F5-82DE-404D-802F-4D48A3A45ECB}" srcOrd="7" destOrd="0" presId="urn:microsoft.com/office/officeart/2005/8/layout/chevron1"/>
    <dgm:cxn modelId="{172D672F-D041-4C7D-A973-133D86483F9A}" type="presParOf" srcId="{7AC1299B-4495-4D74-B1FC-774E24ACEB14}" destId="{27150135-DF83-44AC-98E1-6B4079767685}" srcOrd="8" destOrd="0" presId="urn:microsoft.com/office/officeart/2005/8/layout/chevron1"/>
    <dgm:cxn modelId="{305AFD5B-9639-49A6-9054-4F483B85BCA1}" type="presParOf" srcId="{7AC1299B-4495-4D74-B1FC-774E24ACEB14}" destId="{37B2AAD8-AB8D-42D7-B519-7C0B904E42F6}" srcOrd="9" destOrd="0" presId="urn:microsoft.com/office/officeart/2005/8/layout/chevron1"/>
    <dgm:cxn modelId="{89BC508E-8B8F-4B5D-8DE2-4EF1CBFC7760}" type="presParOf" srcId="{7AC1299B-4495-4D74-B1FC-774E24ACEB14}" destId="{F02048AB-4C77-4B3A-9D4B-D2D64B474F17}" srcOrd="10" destOrd="0" presId="urn:microsoft.com/office/officeart/2005/8/layout/chevr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05942D-E1A6-4F73-8606-B4AD8853A84D}" type="datetimeFigureOut">
              <a:rPr lang="fa-IR" smtClean="0"/>
              <a:pPr/>
              <a:t>12/05/1436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BE1BECE-BD71-4FC7-8DC8-CE1DC62CBCE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2701-B4D1-4526-9A51-B6073C1A82F8}" type="datetimeFigureOut">
              <a:rPr lang="fa-IR" smtClean="0"/>
              <a:pPr/>
              <a:t>12/05/1436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401-3AB1-4544-BE9B-D57601E393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2701-B4D1-4526-9A51-B6073C1A82F8}" type="datetimeFigureOut">
              <a:rPr lang="fa-IR" smtClean="0"/>
              <a:pPr/>
              <a:t>12/05/1436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401-3AB1-4544-BE9B-D57601E393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2701-B4D1-4526-9A51-B6073C1A82F8}" type="datetimeFigureOut">
              <a:rPr lang="fa-IR" smtClean="0"/>
              <a:pPr/>
              <a:t>12/05/1436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401-3AB1-4544-BE9B-D57601E393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2701-B4D1-4526-9A51-B6073C1A82F8}" type="datetimeFigureOut">
              <a:rPr lang="fa-IR" smtClean="0"/>
              <a:pPr/>
              <a:t>12/05/1436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401-3AB1-4544-BE9B-D57601E393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2701-B4D1-4526-9A51-B6073C1A82F8}" type="datetimeFigureOut">
              <a:rPr lang="fa-IR" smtClean="0"/>
              <a:pPr/>
              <a:t>12/05/1436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401-3AB1-4544-BE9B-D57601E393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2701-B4D1-4526-9A51-B6073C1A82F8}" type="datetimeFigureOut">
              <a:rPr lang="fa-IR" smtClean="0"/>
              <a:pPr/>
              <a:t>12/05/1436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401-3AB1-4544-BE9B-D57601E393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2701-B4D1-4526-9A51-B6073C1A82F8}" type="datetimeFigureOut">
              <a:rPr lang="fa-IR" smtClean="0"/>
              <a:pPr/>
              <a:t>12/05/1436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401-3AB1-4544-BE9B-D57601E393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2701-B4D1-4526-9A51-B6073C1A82F8}" type="datetimeFigureOut">
              <a:rPr lang="fa-IR" smtClean="0"/>
              <a:pPr/>
              <a:t>12/05/1436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401-3AB1-4544-BE9B-D57601E393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2701-B4D1-4526-9A51-B6073C1A82F8}" type="datetimeFigureOut">
              <a:rPr lang="fa-IR" smtClean="0"/>
              <a:pPr/>
              <a:t>12/05/1436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401-3AB1-4544-BE9B-D57601E393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2701-B4D1-4526-9A51-B6073C1A82F8}" type="datetimeFigureOut">
              <a:rPr lang="fa-IR" smtClean="0"/>
              <a:pPr/>
              <a:t>12/05/1436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401-3AB1-4544-BE9B-D57601E393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2701-B4D1-4526-9A51-B6073C1A82F8}" type="datetimeFigureOut">
              <a:rPr lang="fa-IR" smtClean="0"/>
              <a:pPr/>
              <a:t>12/05/1436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BB2401-3AB1-4544-BE9B-D57601E3935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762701-B4D1-4526-9A51-B6073C1A82F8}" type="datetimeFigureOut">
              <a:rPr lang="fa-IR" smtClean="0"/>
              <a:pPr/>
              <a:t>12/05/1436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BB2401-3AB1-4544-BE9B-D57601E3935B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Koodak" pitchFamily="2" charset="-78"/>
              </a:rPr>
              <a:t>بارداري ايمن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/>
          <a:lstStyle/>
          <a:p>
            <a:endParaRPr lang="fa-IR" dirty="0" smtClean="0"/>
          </a:p>
          <a:p>
            <a:r>
              <a:rPr lang="fa-IR" sz="1800" dirty="0" smtClean="0">
                <a:cs typeface="B Koodak" pitchFamily="2" charset="-78"/>
              </a:rPr>
              <a:t>مرضيه بخشنده كارشناس اداره سلامت مادران</a:t>
            </a:r>
            <a:endParaRPr lang="fa-IR" sz="1800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Koodak" pitchFamily="2" charset="-78"/>
              </a:rPr>
              <a:t>چسبندگي غير طبيعي جفت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a-IR" b="1" dirty="0" smtClean="0">
                <a:cs typeface="B Koodak" pitchFamily="2" charset="-78"/>
              </a:rPr>
              <a:t>یکی از بخشهای مهم تشخیص، اخذ شرح حال بالینی است.  براي خانمی که سابقه خونریزی در هفته های اول بارداری داشته و در سونوگرافی تشخیص جفت سر راهی برای وی داده شده تشخيص چسبندگي جفت (آكرتا) محتمل است. معمولا خونریزی پس از سه ماهه اول تکرار نمي‌شود</a:t>
            </a:r>
            <a:r>
              <a:rPr lang="fa-IR" b="1" baseline="30000" dirty="0" smtClean="0">
                <a:cs typeface="B Koodak" pitchFamily="2" charset="-78"/>
              </a:rPr>
              <a:t>11</a:t>
            </a:r>
            <a:r>
              <a:rPr lang="fa-IR" b="1" dirty="0" smtClean="0">
                <a:cs typeface="B Koodak" pitchFamily="2" charset="-78"/>
              </a:rPr>
              <a:t>. در بعضي موارد نيز خونریزی واژینال با يا بدون درد پس از هفته 20 ديده مي شود</a:t>
            </a:r>
            <a:r>
              <a:rPr lang="fa-IR" b="1" baseline="30000" dirty="0" smtClean="0">
                <a:cs typeface="B Koodak" pitchFamily="2" charset="-78"/>
                <a:hlinkClick r:id="" tooltip="Richard L. Berkowitz, OCTOBER 2012 #8"/>
              </a:rPr>
              <a:t>1</a:t>
            </a:r>
            <a:r>
              <a:rPr lang="fa-IR" b="1" dirty="0" smtClean="0">
                <a:cs typeface="B Koodak" pitchFamily="2" charset="-78"/>
              </a:rPr>
              <a:t>. در این افراد بررسی های دقیق تر جفت بايد انجام شده و حتما احتمال چسبندگی های غیرعادی جفت مد نظر باشد.</a:t>
            </a:r>
            <a:endParaRPr lang="en-US" dirty="0" smtClean="0">
              <a:cs typeface="B Koodak" pitchFamily="2" charset="-78"/>
            </a:endParaRPr>
          </a:p>
          <a:p>
            <a:r>
              <a:rPr lang="fa-IR" dirty="0" smtClean="0">
                <a:cs typeface="B Koodak" pitchFamily="2" charset="-78"/>
              </a:rPr>
              <a:t>جفت سرراهی جفتی است که در قسمت تحتانی و نزدیک دهانه رحم قرار می گیرد. سه فرم جفت سر راهی وجود دارد. جفت سرراهی کامل، نسبی و حاشيه‌اي</a:t>
            </a:r>
            <a:r>
              <a:rPr lang="ar-SA" b="1" dirty="0" smtClean="0">
                <a:cs typeface="B Koodak" pitchFamily="2" charset="-78"/>
              </a:rPr>
              <a:t>. جفت سر راهی از علل مهم مستعدکننده چسبندگی جفت است.</a:t>
            </a:r>
            <a:endParaRPr lang="en-US" dirty="0" smtClean="0">
              <a:cs typeface="B Koodak" pitchFamily="2" charset="-78"/>
            </a:endParaRPr>
          </a:p>
          <a:p>
            <a:r>
              <a:rPr lang="ar-SA" b="1" dirty="0" smtClean="0">
                <a:cs typeface="B Koodak" pitchFamily="2" charset="-78"/>
              </a:rPr>
              <a:t> </a:t>
            </a:r>
            <a:endParaRPr lang="fa-IR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Autofit/>
          </a:bodyPr>
          <a:lstStyle/>
          <a:p>
            <a:r>
              <a:rPr lang="ar-SA" sz="4000" b="1" dirty="0" smtClean="0">
                <a:cs typeface="B Koodak" pitchFamily="2" charset="-78"/>
              </a:rPr>
              <a:t>جدول </a:t>
            </a:r>
            <a:r>
              <a:rPr lang="en-US" sz="4000" b="1" dirty="0" smtClean="0">
                <a:cs typeface="B Koodak" pitchFamily="2" charset="-78"/>
              </a:rPr>
              <a:t>6</a:t>
            </a:r>
            <a:r>
              <a:rPr lang="ar-SA" sz="4000" b="1" dirty="0" smtClean="0">
                <a:cs typeface="B Koodak" pitchFamily="2" charset="-78"/>
              </a:rPr>
              <a:t>- عوامل مستعد كننده چسبندگي جفت</a:t>
            </a:r>
            <a:endParaRPr lang="fa-IR" sz="4000" dirty="0">
              <a:cs typeface="B Koodak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15000"/>
              </a:lnSpc>
              <a:spcBef>
                <a:spcPts val="0"/>
              </a:spcBef>
              <a:buClrTx/>
              <a:buSzTx/>
              <a:buFont typeface="Symbol"/>
              <a:buChar char=""/>
              <a:defRPr/>
            </a:pPr>
            <a:r>
              <a:rPr lang="ar-SA" sz="2800" b="1" dirty="0" smtClean="0">
                <a:solidFill>
                  <a:schemeClr val="dk1"/>
                </a:solidFill>
                <a:cs typeface="B Koodak" pitchFamily="2" charset="-78"/>
              </a:rPr>
              <a:t>جفت سر راهي</a:t>
            </a:r>
            <a:endParaRPr lang="en-US" sz="2800" b="1" dirty="0" smtClean="0">
              <a:solidFill>
                <a:schemeClr val="dk1"/>
              </a:solidFill>
              <a:cs typeface="B Koodak" pitchFamily="2" charset="-78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ClrTx/>
              <a:buSzTx/>
              <a:buFont typeface="Symbol"/>
              <a:buChar char=""/>
              <a:defRPr/>
            </a:pPr>
            <a:r>
              <a:rPr lang="ar-SA" sz="2800" b="1" dirty="0" smtClean="0">
                <a:solidFill>
                  <a:schemeClr val="dk1"/>
                </a:solidFill>
                <a:cs typeface="B Koodak" pitchFamily="2" charset="-78"/>
              </a:rPr>
              <a:t>سن بالا</a:t>
            </a:r>
            <a:endParaRPr lang="en-US" sz="2800" b="1" dirty="0" smtClean="0">
              <a:solidFill>
                <a:schemeClr val="dk1"/>
              </a:solidFill>
              <a:cs typeface="B Koodak" pitchFamily="2" charset="-78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ClrTx/>
              <a:buSzTx/>
              <a:buFont typeface="Symbol"/>
              <a:buChar char=""/>
              <a:defRPr/>
            </a:pPr>
            <a:r>
              <a:rPr lang="ar-SA" sz="2800" b="1" dirty="0" smtClean="0">
                <a:solidFill>
                  <a:schemeClr val="dk1"/>
                </a:solidFill>
                <a:cs typeface="B Koodak" pitchFamily="2" charset="-78"/>
              </a:rPr>
              <a:t>افزايش تعداد زايمانها</a:t>
            </a:r>
            <a:endParaRPr lang="en-US" sz="2800" b="1" dirty="0" smtClean="0">
              <a:solidFill>
                <a:schemeClr val="dk1"/>
              </a:solidFill>
              <a:cs typeface="B Koodak" pitchFamily="2" charset="-78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ClrTx/>
              <a:buSzTx/>
              <a:buFont typeface="Symbol"/>
              <a:buChar char=""/>
              <a:defRPr/>
            </a:pPr>
            <a:r>
              <a:rPr lang="ar-SA" sz="2800" b="1" dirty="0" smtClean="0">
                <a:solidFill>
                  <a:schemeClr val="dk1"/>
                </a:solidFill>
                <a:cs typeface="B Koodak" pitchFamily="2" charset="-78"/>
              </a:rPr>
              <a:t>جراحي قبلي رحم</a:t>
            </a:r>
            <a:r>
              <a:rPr lang="fa-IR" sz="2800" b="1" dirty="0" smtClean="0">
                <a:solidFill>
                  <a:schemeClr val="dk1"/>
                </a:solidFill>
                <a:cs typeface="B Koodak" pitchFamily="2" charset="-78"/>
              </a:rPr>
              <a:t> مانند </a:t>
            </a:r>
            <a:r>
              <a:rPr lang="ar-SA" sz="2800" b="1" dirty="0" smtClean="0">
                <a:solidFill>
                  <a:schemeClr val="dk1"/>
                </a:solidFill>
                <a:cs typeface="B Koodak" pitchFamily="2" charset="-78"/>
              </a:rPr>
              <a:t>برداشتن ناحيه كورنه</a:t>
            </a:r>
            <a:r>
              <a:rPr lang="fa-IR" sz="2800" b="1" dirty="0" smtClean="0">
                <a:solidFill>
                  <a:schemeClr val="dk1"/>
                </a:solidFill>
                <a:cs typeface="B Koodak" pitchFamily="2" charset="-78"/>
              </a:rPr>
              <a:t> در بارداري خارج رحم و هيستروتومي و </a:t>
            </a:r>
            <a:r>
              <a:rPr lang="ar-SA" sz="2800" b="1" dirty="0" smtClean="0">
                <a:solidFill>
                  <a:schemeClr val="dk1"/>
                </a:solidFill>
                <a:cs typeface="B Koodak" pitchFamily="2" charset="-78"/>
              </a:rPr>
              <a:t>سزارين قبلي، خصوصا به دلیل عدم نزول سر</a:t>
            </a:r>
            <a:r>
              <a:rPr lang="fa-IR" sz="2800" b="1" dirty="0" smtClean="0">
                <a:solidFill>
                  <a:schemeClr val="dk1"/>
                </a:solidFill>
                <a:cs typeface="B Koodak" pitchFamily="2" charset="-78"/>
              </a:rPr>
              <a:t> و </a:t>
            </a:r>
            <a:r>
              <a:rPr lang="ar-SA" sz="2800" b="1" dirty="0" smtClean="0">
                <a:solidFill>
                  <a:schemeClr val="dk1"/>
                </a:solidFill>
                <a:cs typeface="B Koodak" pitchFamily="2" charset="-78"/>
              </a:rPr>
              <a:t>ميومكتومي</a:t>
            </a:r>
            <a:r>
              <a:rPr lang="fa-IR" sz="2800" b="1" dirty="0" smtClean="0">
                <a:solidFill>
                  <a:schemeClr val="dk1"/>
                </a:solidFill>
                <a:cs typeface="B Koodak" pitchFamily="2" charset="-78"/>
              </a:rPr>
              <a:t> و ساكشن كورتاژ</a:t>
            </a:r>
            <a:endParaRPr lang="en-US" sz="2800" b="1" dirty="0" smtClean="0">
              <a:solidFill>
                <a:schemeClr val="dk1"/>
              </a:solidFill>
              <a:cs typeface="B Koodak" pitchFamily="2" charset="-78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ClrTx/>
              <a:buSzTx/>
              <a:buFont typeface="Symbol"/>
              <a:buChar char=""/>
              <a:defRPr/>
            </a:pPr>
            <a:r>
              <a:rPr lang="fa-IR" sz="2800" b="1" dirty="0" smtClean="0">
                <a:solidFill>
                  <a:schemeClr val="dk1"/>
                </a:solidFill>
                <a:cs typeface="B Koodak" pitchFamily="2" charset="-78"/>
              </a:rPr>
              <a:t>از بين بردن آْندومتر (</a:t>
            </a:r>
            <a:r>
              <a:rPr lang="en-US" sz="2800" b="1" dirty="0" smtClean="0">
                <a:solidFill>
                  <a:schemeClr val="dk1"/>
                </a:solidFill>
                <a:cs typeface="B Koodak" pitchFamily="2" charset="-78"/>
              </a:rPr>
              <a:t>thermal ablation</a:t>
            </a:r>
            <a:r>
              <a:rPr lang="fa-IR" sz="2800" b="1" dirty="0" smtClean="0">
                <a:solidFill>
                  <a:schemeClr val="dk1"/>
                </a:solidFill>
                <a:cs typeface="B Koodak" pitchFamily="2" charset="-78"/>
              </a:rPr>
              <a:t>)</a:t>
            </a:r>
            <a:endParaRPr lang="en-US" sz="2800" b="1" dirty="0" smtClean="0">
              <a:solidFill>
                <a:schemeClr val="dk1"/>
              </a:solidFill>
              <a:cs typeface="B Koodak" pitchFamily="2" charset="-78"/>
            </a:endParaRPr>
          </a:p>
          <a:p>
            <a:pPr marL="342900" lvl="0" indent="-342900">
              <a:lnSpc>
                <a:spcPct val="115000"/>
              </a:lnSpc>
              <a:buFont typeface="Symbol"/>
              <a:buChar char=""/>
            </a:pPr>
            <a:r>
              <a:rPr lang="ar-SA" sz="2800" b="1" dirty="0" smtClean="0">
                <a:solidFill>
                  <a:schemeClr val="dk1"/>
                </a:solidFill>
                <a:cs typeface="B Koodak" pitchFamily="2" charset="-78"/>
              </a:rPr>
              <a:t>عفونتهاي پس از كورتاژ</a:t>
            </a:r>
            <a:endParaRPr lang="en-US" sz="2800" b="1" dirty="0" smtClean="0">
              <a:solidFill>
                <a:schemeClr val="dk1"/>
              </a:solidFill>
              <a:cs typeface="B Koodak" pitchFamily="2" charset="-78"/>
            </a:endParaRPr>
          </a:p>
          <a:p>
            <a:pPr marL="342900" lvl="0" indent="-342900">
              <a:lnSpc>
                <a:spcPct val="115000"/>
              </a:lnSpc>
              <a:buFont typeface="Symbol"/>
              <a:buChar char=""/>
            </a:pPr>
            <a:r>
              <a:rPr lang="ar-SA" sz="2800" b="1" dirty="0" smtClean="0">
                <a:solidFill>
                  <a:schemeClr val="dk1"/>
                </a:solidFill>
                <a:cs typeface="B Koodak" pitchFamily="2" charset="-78"/>
              </a:rPr>
              <a:t>سندرم آشرمن</a:t>
            </a:r>
            <a:endParaRPr lang="en-US" sz="2800" b="1" dirty="0" smtClean="0">
              <a:solidFill>
                <a:schemeClr val="dk1"/>
              </a:solidFill>
              <a:cs typeface="B Koodak" pitchFamily="2" charset="-78"/>
            </a:endParaRPr>
          </a:p>
          <a:p>
            <a:pPr marL="342900" lvl="0" indent="-342900">
              <a:lnSpc>
                <a:spcPct val="115000"/>
              </a:lnSpc>
              <a:buFont typeface="Symbol"/>
              <a:buChar char=""/>
            </a:pPr>
            <a:r>
              <a:rPr lang="ar-SA" sz="2800" b="1" dirty="0" smtClean="0">
                <a:solidFill>
                  <a:schemeClr val="dk1"/>
                </a:solidFill>
                <a:cs typeface="B Koodak" pitchFamily="2" charset="-78"/>
              </a:rPr>
              <a:t>ليوميومهاي ساب موكوزال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Autofit/>
          </a:bodyPr>
          <a:lstStyle/>
          <a:p>
            <a:r>
              <a:rPr lang="ar-SA" sz="3600" dirty="0" smtClean="0">
                <a:cs typeface="B Koodak" pitchFamily="2" charset="-78"/>
              </a:rPr>
              <a:t>جفتهاي اکرتا ، اينكرتا و  پره كرتا تهدید کننده زندگی 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>
                <a:cs typeface="B Koodak" pitchFamily="2" charset="-78"/>
              </a:rPr>
              <a:t>نقص در لایه دسیدوا بازالیس سبب می شود لایه نیتاباخ اجازه نفوذ و عبور پرز های کوریونی را داده و بر اساس میزان نفوذ پرزها سه نوع چسبندگی غیرعادی جفت ایجاد شود.</a:t>
            </a:r>
            <a:endParaRPr lang="en-US" dirty="0" smtClean="0">
              <a:cs typeface="B Koodak" pitchFamily="2" charset="-78"/>
            </a:endParaRPr>
          </a:p>
          <a:p>
            <a:pPr lvl="0"/>
            <a:r>
              <a:rPr lang="fa-IR" dirty="0" smtClean="0">
                <a:cs typeface="B Koodak" pitchFamily="2" charset="-78"/>
              </a:rPr>
              <a:t>اکرتا: وقتی که ویلی های کوریونیک تا سطح میومتر نفوذ کنند و جفت به سطح میومتر می چسبد. </a:t>
            </a:r>
            <a:endParaRPr lang="en-US" dirty="0" smtClean="0">
              <a:cs typeface="B Koodak" pitchFamily="2" charset="-78"/>
            </a:endParaRPr>
          </a:p>
          <a:p>
            <a:pPr lvl="0"/>
            <a:r>
              <a:rPr lang="fa-IR" dirty="0" smtClean="0">
                <a:cs typeface="B Koodak" pitchFamily="2" charset="-78"/>
              </a:rPr>
              <a:t>اینکرتا: پرزهای جفتی به میومتر تهاجم پیدا کرده است.</a:t>
            </a:r>
            <a:endParaRPr lang="en-US" dirty="0" smtClean="0">
              <a:cs typeface="B Koodak" pitchFamily="2" charset="-78"/>
            </a:endParaRPr>
          </a:p>
          <a:p>
            <a:pPr lvl="0"/>
            <a:r>
              <a:rPr lang="fa-IR" dirty="0" smtClean="0">
                <a:cs typeface="B Koodak" pitchFamily="2" charset="-78"/>
              </a:rPr>
              <a:t>پرکرتا: پرزهای جفتی علاوه بر اینکه از میومتر عبور کرده، از سروز رحم هم گذر نموده و به ارگانهاي مجاور مثل مثانه و امنتوم نفوذ می کند.</a:t>
            </a:r>
            <a:endParaRPr lang="en-US" dirty="0" smtClean="0">
              <a:cs typeface="B Koodak" pitchFamily="2" charset="-78"/>
            </a:endParaRPr>
          </a:p>
          <a:p>
            <a:pPr>
              <a:buNone/>
            </a:pPr>
            <a:r>
              <a:rPr lang="fa-IR" b="1" u="sng" dirty="0" smtClean="0">
                <a:cs typeface="B Koodak" pitchFamily="2" charset="-78"/>
              </a:rPr>
              <a:t>تشخیص چسبندگي جفت </a:t>
            </a:r>
            <a:endParaRPr lang="en-US" b="1" dirty="0" smtClean="0">
              <a:cs typeface="B Koodak" pitchFamily="2" charset="-78"/>
            </a:endParaRPr>
          </a:p>
          <a:p>
            <a:r>
              <a:rPr lang="fa-IR" b="1" dirty="0" smtClean="0">
                <a:cs typeface="B Koodak" pitchFamily="2" charset="-78"/>
              </a:rPr>
              <a:t>سونوگرافي هدفمند در هفته‌هاي 16 تا 18 بارداري</a:t>
            </a:r>
            <a:endParaRPr lang="fa-IR" dirty="0" smtClean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2463" y="466725"/>
            <a:ext cx="7839075" cy="592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Koodak" pitchFamily="2" charset="-78"/>
              </a:rPr>
              <a:t>فشارخون در بارداري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lnSpcReduction="10000"/>
          </a:bodyPr>
          <a:lstStyle/>
          <a:p>
            <a:r>
              <a:rPr lang="fa-IR" b="1" dirty="0" smtClean="0">
                <a:cs typeface="B Koodak" pitchFamily="2" charset="-78"/>
              </a:rPr>
              <a:t>فشارخون مزمن: </a:t>
            </a:r>
            <a:r>
              <a:rPr lang="fa-IR" dirty="0" smtClean="0">
                <a:cs typeface="B Koodak" pitchFamily="2" charset="-78"/>
              </a:rPr>
              <a:t>فشارخون سيستوليك مساوي يا بيشتر از 140 و يا دياستول مساوي يا بيشتر از 90 كه قبل از هفته 20 بارداري وجود داشته باشد و تا 12 هفته پس از زايمان ادامه دارد.</a:t>
            </a:r>
            <a:endParaRPr lang="en-US" dirty="0" smtClean="0">
              <a:cs typeface="B Koodak" pitchFamily="2" charset="-78"/>
            </a:endParaRPr>
          </a:p>
          <a:p>
            <a:r>
              <a:rPr lang="fa-IR" b="1" dirty="0" smtClean="0">
                <a:cs typeface="B Koodak" pitchFamily="2" charset="-78"/>
              </a:rPr>
              <a:t>فشارخون بارداري: </a:t>
            </a:r>
            <a:r>
              <a:rPr lang="fa-IR" dirty="0" smtClean="0">
                <a:cs typeface="B Koodak" pitchFamily="2" charset="-78"/>
              </a:rPr>
              <a:t>افزايش فشارخوني كه براي اولين بار از هفته 20 بارداري بوجود مي آيد و بدون پروتيئنوري و علائم پره اكلامپسي شديد است. </a:t>
            </a:r>
            <a:endParaRPr lang="en-US" dirty="0" smtClean="0">
              <a:cs typeface="B Koodak" pitchFamily="2" charset="-78"/>
            </a:endParaRPr>
          </a:p>
          <a:p>
            <a:endParaRPr lang="fa-IR" b="1" dirty="0" smtClean="0">
              <a:cs typeface="B Koodak" pitchFamily="2" charset="-78"/>
            </a:endParaRPr>
          </a:p>
          <a:p>
            <a:r>
              <a:rPr lang="fa-IR" b="1" dirty="0" smtClean="0">
                <a:cs typeface="B Koodak" pitchFamily="2" charset="-78"/>
              </a:rPr>
              <a:t>پره اكلامپسي خفيف:</a:t>
            </a:r>
            <a:r>
              <a:rPr lang="fa-IR" dirty="0" smtClean="0">
                <a:cs typeface="B Koodak" pitchFamily="2" charset="-78"/>
              </a:rPr>
              <a:t> </a:t>
            </a:r>
          </a:p>
          <a:p>
            <a:pPr>
              <a:buNone/>
            </a:pPr>
            <a:r>
              <a:rPr lang="fa-IR" dirty="0" smtClean="0">
                <a:cs typeface="B Koodak" pitchFamily="2" charset="-78"/>
              </a:rPr>
              <a:t>فشار خون سيستوليك مساوي يا بيشتر از 140 و كمتر از 160 و يا ديازتول مساوي يا بيشتر از 90 ميلي متر جيوه و كمتر از 110 ميلي متر جيوه ، در دو نوبت به فاصله حداقل 6- 4 ساعت به همراه پروتئينوري 1+ (3/0 گرم در يك نمونه تصادفي ادرار) پره اكلامپسي خفيف است .</a:t>
            </a:r>
            <a:endParaRPr lang="en-US" dirty="0" smtClean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Koodak" pitchFamily="2" charset="-78"/>
              </a:rPr>
              <a:t>فشارخون در بارداري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lnSpcReduction="10000"/>
          </a:bodyPr>
          <a:lstStyle/>
          <a:p>
            <a:r>
              <a:rPr lang="fa-IR" b="1" dirty="0" smtClean="0">
                <a:cs typeface="B Koodak" pitchFamily="2" charset="-78"/>
              </a:rPr>
              <a:t>پره اكلامپسي شديد: </a:t>
            </a:r>
          </a:p>
          <a:p>
            <a:pPr>
              <a:buNone/>
            </a:pPr>
            <a:r>
              <a:rPr lang="fa-IR" dirty="0" smtClean="0">
                <a:cs typeface="B Koodak" pitchFamily="2" charset="-78"/>
              </a:rPr>
              <a:t>فشارخون سيستوليك مساوي يا بيشتر از160 ميلي متر جيوه و يا ديازتول مساوي يا بيشتر از 110 ميلي متر جيوه، </a:t>
            </a:r>
            <a:r>
              <a:rPr lang="ar-SA" dirty="0" smtClean="0">
                <a:cs typeface="B Koodak" pitchFamily="2" charset="-78"/>
              </a:rPr>
              <a:t>همراه با </a:t>
            </a:r>
            <a:r>
              <a:rPr lang="fa-IR" dirty="0" smtClean="0">
                <a:cs typeface="B Koodak" pitchFamily="2" charset="-78"/>
              </a:rPr>
              <a:t>پروتئينوري يا فشارخون سيستوليك مساوي يا بيشتر از160 ميلي متر جيوه و يا ديازتول مساوي يا بيشتر از 110 ميلي متر جيوه به همراه هر يك از علايم سردرد مداوم، تاري ديد مداوم، درد اپيگاستر و يا استفراغ مداوم ، رال در سمع ريه (ادم ريه)، اليگوري (كاهش شديد حجم ادرار به ميزان 500 ميلي ليتر در 24 ساعت)، تغيير وضعيت هوشياري، كراتينين بيش از 1/1 ميلي گرم در دسي ليتر يا دو برابر شدن آن از سطح پايه، ترومبوسيتوپني زير 100000 (صد هزار) در ميلي متر مكعب و يا افزايش آنزيم هاي كبدي يا بيلي روبين پره اكلامپسي شديد است. </a:t>
            </a:r>
            <a:endParaRPr lang="en-US" dirty="0" smtClean="0">
              <a:cs typeface="B Koodak" pitchFamily="2" charset="-78"/>
            </a:endParaRPr>
          </a:p>
          <a:p>
            <a:r>
              <a:rPr lang="fa-IR" dirty="0" smtClean="0">
                <a:cs typeface="B Koodak" pitchFamily="2" charset="-78"/>
              </a:rPr>
              <a:t>اكلامپسي: اضافه شدن تشنج به</a:t>
            </a:r>
            <a:r>
              <a:rPr lang="fa-IR" b="1" dirty="0" smtClean="0">
                <a:cs typeface="B Koodak" pitchFamily="2" charset="-78"/>
              </a:rPr>
              <a:t> علايم پره اكلامپسي، اكلامپسي است. </a:t>
            </a:r>
            <a:endParaRPr lang="en-US" b="1" dirty="0" smtClean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188640"/>
            <a:ext cx="7992888" cy="651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fa-IR" dirty="0" smtClean="0">
                <a:cs typeface="B Koodak" pitchFamily="2" charset="-78"/>
              </a:rPr>
              <a:t>عفونت در بارداري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92500"/>
          </a:bodyPr>
          <a:lstStyle/>
          <a:p>
            <a:r>
              <a:rPr lang="fa-IR" dirty="0" smtClean="0">
                <a:cs typeface="B Koodak" pitchFamily="2" charset="-78"/>
              </a:rPr>
              <a:t>تب در </a:t>
            </a:r>
            <a:r>
              <a:rPr lang="fa-IR" sz="2400" dirty="0" smtClean="0">
                <a:cs typeface="B Koodak" pitchFamily="2" charset="-78"/>
              </a:rPr>
              <a:t>دوران بارداري مي‌تواند به دليل ابتلا خانم باردار به عفونتهاي مختلف ايجاد گردد و مادر و جنين را تحت تاثير قرار دهد. در موارديكه عفونت به ساير قسمتهاي بدن و به صورت گسترده سرايت يابد سپسيس ناميده شده و مي‌تواند مهلك باشد</a:t>
            </a:r>
            <a:r>
              <a:rPr lang="fa-IR" sz="2400" baseline="30000" dirty="0" smtClean="0">
                <a:cs typeface="B Koodak" pitchFamily="2" charset="-78"/>
                <a:hlinkClick r:id="" tooltip="kaninghame., 2010 #5"/>
              </a:rPr>
              <a:t>1</a:t>
            </a:r>
            <a:r>
              <a:rPr lang="fa-IR" sz="2400" dirty="0" smtClean="0">
                <a:cs typeface="B Koodak" pitchFamily="2" charset="-78"/>
              </a:rPr>
              <a:t>. افزايش درجه حرارت به ميزان 38 درجه دال بر عفونت است</a:t>
            </a:r>
            <a:r>
              <a:rPr lang="fa-IR" sz="2400" baseline="30000" dirty="0" smtClean="0">
                <a:cs typeface="B Koodak" pitchFamily="2" charset="-78"/>
                <a:hlinkClick r:id="" tooltip="kaninghame., 2010 #5"/>
              </a:rPr>
              <a:t>1</a:t>
            </a:r>
            <a:r>
              <a:rPr lang="fa-IR" sz="2400" dirty="0" smtClean="0">
                <a:cs typeface="B Koodak" pitchFamily="2" charset="-78"/>
              </a:rPr>
              <a:t>. پاسخ سيستميك به عفونت همراه با يك يا دو علامت از علايم زير </a:t>
            </a:r>
            <a:r>
              <a:rPr lang="en-US" sz="2400" dirty="0" smtClean="0">
                <a:cs typeface="B Koodak" pitchFamily="2" charset="-78"/>
              </a:rPr>
              <a:t>Sepsis</a:t>
            </a:r>
            <a:r>
              <a:rPr lang="fa-IR" sz="2400" dirty="0" smtClean="0">
                <a:cs typeface="B Koodak" pitchFamily="2" charset="-78"/>
              </a:rPr>
              <a:t> ناميده مي شود</a:t>
            </a:r>
            <a:r>
              <a:rPr lang="fa-IR" sz="2400" baseline="30000" dirty="0" smtClean="0">
                <a:cs typeface="B Koodak" pitchFamily="2" charset="-78"/>
                <a:hlinkClick r:id="" tooltip="John A. Rock, 2008 #22"/>
              </a:rPr>
              <a:t>2</a:t>
            </a:r>
            <a:r>
              <a:rPr lang="fa-IR" sz="2400" dirty="0" smtClean="0">
                <a:cs typeface="B Koodak" pitchFamily="2" charset="-78"/>
              </a:rPr>
              <a:t>:</a:t>
            </a:r>
          </a:p>
          <a:p>
            <a:endParaRPr lang="fa-IR" sz="2400" dirty="0" smtClean="0">
              <a:cs typeface="B Koodak" pitchFamily="2" charset="-78"/>
            </a:endParaRPr>
          </a:p>
          <a:p>
            <a:endParaRPr lang="en-US" dirty="0" smtClean="0">
              <a:cs typeface="B Koodak" pitchFamily="2" charset="-78"/>
            </a:endParaRPr>
          </a:p>
          <a:p>
            <a:pPr>
              <a:buNone/>
            </a:pPr>
            <a:r>
              <a:rPr lang="fa-IR" dirty="0" smtClean="0">
                <a:cs typeface="B Koodak" pitchFamily="2" charset="-78"/>
              </a:rPr>
              <a:t> </a:t>
            </a:r>
          </a:p>
          <a:p>
            <a:r>
              <a:rPr lang="fa-IR" sz="1800" dirty="0" smtClean="0">
                <a:cs typeface="B Koodak" pitchFamily="2" charset="-78"/>
              </a:rPr>
              <a:t>نبض بيش از 90 ضربان در دقيقه، </a:t>
            </a:r>
            <a:endParaRPr lang="en-US" sz="1800" dirty="0" smtClean="0">
              <a:cs typeface="B Koodak" pitchFamily="2" charset="-78"/>
            </a:endParaRPr>
          </a:p>
          <a:p>
            <a:pPr lvl="0"/>
            <a:r>
              <a:rPr lang="fa-IR" sz="1800" dirty="0" smtClean="0">
                <a:cs typeface="B Koodak" pitchFamily="2" charset="-78"/>
              </a:rPr>
              <a:t>تنفس بيش از 20 در دقيقه و يا </a:t>
            </a:r>
            <a:r>
              <a:rPr lang="en-US" sz="1800" dirty="0" smtClean="0">
                <a:cs typeface="B Koodak" pitchFamily="2" charset="-78"/>
              </a:rPr>
              <a:t>PCo</a:t>
            </a:r>
            <a:r>
              <a:rPr lang="en-US" sz="1800" baseline="-25000" dirty="0" smtClean="0">
                <a:cs typeface="B Koodak" pitchFamily="2" charset="-78"/>
              </a:rPr>
              <a:t>2</a:t>
            </a:r>
            <a:r>
              <a:rPr lang="en-US" sz="1800" dirty="0" smtClean="0">
                <a:cs typeface="B Koodak" pitchFamily="2" charset="-78"/>
              </a:rPr>
              <a:t> </a:t>
            </a:r>
            <a:r>
              <a:rPr lang="fa-IR" sz="1800" dirty="0" smtClean="0">
                <a:cs typeface="B Koodak" pitchFamily="2" charset="-78"/>
              </a:rPr>
              <a:t> كمتر از 4.3</a:t>
            </a:r>
            <a:r>
              <a:rPr lang="en-US" sz="1800" dirty="0" err="1" smtClean="0">
                <a:cs typeface="B Koodak" pitchFamily="2" charset="-78"/>
              </a:rPr>
              <a:t>Kpa</a:t>
            </a:r>
            <a:r>
              <a:rPr lang="en-US" sz="1800" dirty="0" smtClean="0">
                <a:cs typeface="B Koodak" pitchFamily="2" charset="-78"/>
              </a:rPr>
              <a:t>) </a:t>
            </a:r>
            <a:r>
              <a:rPr lang="fa-IR" sz="1800" dirty="0" smtClean="0">
                <a:cs typeface="B Koodak" pitchFamily="2" charset="-78"/>
              </a:rPr>
              <a:t> ) ،</a:t>
            </a:r>
            <a:endParaRPr lang="en-US" sz="1800" dirty="0" smtClean="0">
              <a:cs typeface="B Koodak" pitchFamily="2" charset="-78"/>
            </a:endParaRPr>
          </a:p>
          <a:p>
            <a:pPr lvl="0"/>
            <a:r>
              <a:rPr lang="en-US" sz="1800" dirty="0" smtClean="0">
                <a:cs typeface="B Koodak" pitchFamily="2" charset="-78"/>
              </a:rPr>
              <a:t>WBC</a:t>
            </a:r>
            <a:r>
              <a:rPr lang="fa-IR" sz="1800" dirty="0" smtClean="0">
                <a:cs typeface="B Koodak" pitchFamily="2" charset="-78"/>
              </a:rPr>
              <a:t> بيش از12000 در سي سي.</a:t>
            </a:r>
            <a:endParaRPr lang="en-US" sz="1800" dirty="0" smtClean="0">
              <a:cs typeface="B Koodak" pitchFamily="2" charset="-78"/>
            </a:endParaRPr>
          </a:p>
          <a:p>
            <a:r>
              <a:rPr lang="fa-IR" sz="1800" dirty="0" smtClean="0">
                <a:cs typeface="B Koodak" pitchFamily="2" charset="-78"/>
              </a:rPr>
              <a:t>نارسايي ارگان و يا كاهش جريان خوني بافتي سپسيس شديد، و تداوم كاهش جريان خون بافتي عليرغم مايع درماني شوك سپتيك ناميده مي‌شود</a:t>
            </a:r>
            <a:r>
              <a:rPr lang="fa-IR" sz="1800" baseline="30000" dirty="0" smtClean="0">
                <a:cs typeface="B Koodak" pitchFamily="2" charset="-78"/>
                <a:hlinkClick r:id="" tooltip="John A. Rock, 2008 #22"/>
              </a:rPr>
              <a:t>2</a:t>
            </a:r>
            <a:r>
              <a:rPr lang="fa-IR" sz="1800" dirty="0" smtClean="0">
                <a:cs typeface="B Koodak" pitchFamily="2" charset="-78"/>
              </a:rPr>
              <a:t>.</a:t>
            </a:r>
            <a:r>
              <a:rPr lang="fa-IR" sz="1800" b="1" dirty="0" smtClean="0">
                <a:cs typeface="B Koodak" pitchFamily="2" charset="-78"/>
              </a:rPr>
              <a:t> </a:t>
            </a:r>
            <a:endParaRPr lang="fa-IR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395536" y="3429000"/>
          <a:ext cx="8229600" cy="917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fa-IR" b="1" dirty="0" smtClean="0">
                <a:cs typeface="B Koodak" pitchFamily="2" charset="-78"/>
              </a:rPr>
              <a:t>عوامل خطر سپسيس در دوران بارداري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70000" lnSpcReduction="20000"/>
          </a:bodyPr>
          <a:lstStyle/>
          <a:p>
            <a:pPr marL="514350" lvl="0" indent="-514350" fontAlgn="t">
              <a:buClrTx/>
              <a:buFont typeface="+mj-lt"/>
              <a:buAutoNum type="arabicPeriod"/>
            </a:pPr>
            <a:r>
              <a:rPr lang="fa-IR" b="1" dirty="0" smtClean="0">
                <a:cs typeface="B Koodak" pitchFamily="2" charset="-78"/>
              </a:rPr>
              <a:t>چاقي</a:t>
            </a:r>
            <a:endParaRPr lang="en-US" dirty="0" smtClean="0">
              <a:cs typeface="B Koodak" pitchFamily="2" charset="-78"/>
            </a:endParaRPr>
          </a:p>
          <a:p>
            <a:pPr marL="514350" lvl="0" indent="-514350" fontAlgn="t">
              <a:buClrTx/>
              <a:buFont typeface="+mj-lt"/>
              <a:buAutoNum type="arabicPeriod"/>
            </a:pPr>
            <a:r>
              <a:rPr lang="fa-IR" b="1" dirty="0" smtClean="0">
                <a:cs typeface="B Koodak" pitchFamily="2" charset="-78"/>
              </a:rPr>
              <a:t>اختلال تحمل گلوكز و ديابت</a:t>
            </a:r>
            <a:endParaRPr lang="en-US" dirty="0" smtClean="0">
              <a:cs typeface="B Koodak" pitchFamily="2" charset="-78"/>
            </a:endParaRPr>
          </a:p>
          <a:p>
            <a:pPr marL="514350" lvl="0" indent="-514350" fontAlgn="t">
              <a:buClrTx/>
              <a:buFont typeface="+mj-lt"/>
              <a:buAutoNum type="arabicPeriod"/>
            </a:pPr>
            <a:r>
              <a:rPr lang="fa-IR" b="1" dirty="0" smtClean="0">
                <a:cs typeface="B Koodak" pitchFamily="2" charset="-78"/>
              </a:rPr>
              <a:t>ضعف سيستم ايمني و مصرف داروهاي ايمنوساپرسيو</a:t>
            </a:r>
            <a:endParaRPr lang="en-US" dirty="0" smtClean="0">
              <a:cs typeface="B Koodak" pitchFamily="2" charset="-78"/>
            </a:endParaRPr>
          </a:p>
          <a:p>
            <a:pPr marL="514350" lvl="0" indent="-514350" fontAlgn="t">
              <a:buClrTx/>
              <a:buFont typeface="+mj-lt"/>
              <a:buAutoNum type="arabicPeriod"/>
            </a:pPr>
            <a:r>
              <a:rPr lang="fa-IR" b="1" dirty="0" smtClean="0">
                <a:cs typeface="B Koodak" pitchFamily="2" charset="-78"/>
              </a:rPr>
              <a:t>ترشحات واژن</a:t>
            </a:r>
            <a:endParaRPr lang="en-US" dirty="0" smtClean="0">
              <a:cs typeface="B Koodak" pitchFamily="2" charset="-78"/>
            </a:endParaRPr>
          </a:p>
          <a:p>
            <a:pPr marL="514350" lvl="0" indent="-514350" fontAlgn="t">
              <a:buClrTx/>
              <a:buFont typeface="+mj-lt"/>
              <a:buAutoNum type="arabicPeriod"/>
            </a:pPr>
            <a:r>
              <a:rPr lang="fa-IR" b="1" dirty="0" smtClean="0">
                <a:cs typeface="B Koodak" pitchFamily="2" charset="-78"/>
              </a:rPr>
              <a:t>سابقه عفونت دستگاه تناسلي نظير سوزاك،  کلاميديا و ساير عفونت هاي واژن</a:t>
            </a:r>
            <a:endParaRPr lang="en-US" dirty="0" smtClean="0">
              <a:cs typeface="B Koodak" pitchFamily="2" charset="-78"/>
            </a:endParaRPr>
          </a:p>
          <a:p>
            <a:pPr marL="514350" lvl="0" indent="-514350" fontAlgn="t">
              <a:buClrTx/>
              <a:buFont typeface="+mj-lt"/>
              <a:buAutoNum type="arabicPeriod"/>
            </a:pPr>
            <a:r>
              <a:rPr lang="fa-IR" b="1" dirty="0" smtClean="0">
                <a:cs typeface="B Koodak" pitchFamily="2" charset="-78"/>
              </a:rPr>
              <a:t>آمنيوسنتز و ساير اقدامات تهاجمي نظير سركلاژ سرويكس</a:t>
            </a:r>
            <a:endParaRPr lang="en-US" dirty="0" smtClean="0">
              <a:cs typeface="B Koodak" pitchFamily="2" charset="-78"/>
            </a:endParaRPr>
          </a:p>
          <a:p>
            <a:pPr marL="514350" lvl="0" indent="-514350" fontAlgn="t">
              <a:buClrTx/>
              <a:buFont typeface="+mj-lt"/>
              <a:buAutoNum type="arabicPeriod"/>
            </a:pPr>
            <a:r>
              <a:rPr lang="fa-IR" b="1" dirty="0" smtClean="0">
                <a:cs typeface="B Koodak" pitchFamily="2" charset="-78"/>
              </a:rPr>
              <a:t>عفونت هاي دستگاه ادراري. </a:t>
            </a:r>
            <a:endParaRPr lang="en-US" dirty="0" smtClean="0">
              <a:cs typeface="B Koodak" pitchFamily="2" charset="-78"/>
            </a:endParaRPr>
          </a:p>
          <a:p>
            <a:pPr marL="514350" lvl="0" indent="-514350" fontAlgn="t">
              <a:buClrTx/>
              <a:buFont typeface="+mj-lt"/>
              <a:buAutoNum type="arabicPeriod"/>
            </a:pPr>
            <a:r>
              <a:rPr lang="fa-IR" b="1" dirty="0" smtClean="0">
                <a:cs typeface="B Koodak" pitchFamily="2" charset="-78"/>
              </a:rPr>
              <a:t>کم خوني و سوء تغذيه</a:t>
            </a:r>
            <a:endParaRPr lang="en-US" dirty="0" smtClean="0">
              <a:cs typeface="B Koodak" pitchFamily="2" charset="-78"/>
            </a:endParaRPr>
          </a:p>
          <a:p>
            <a:pPr marL="514350" lvl="0" indent="-514350" fontAlgn="t">
              <a:buClrTx/>
              <a:buFont typeface="+mj-lt"/>
              <a:buAutoNum type="arabicPeriod"/>
            </a:pPr>
            <a:r>
              <a:rPr lang="fa-IR" b="1" dirty="0" smtClean="0">
                <a:cs typeface="B Koodak" pitchFamily="2" charset="-78"/>
              </a:rPr>
              <a:t>پارگي طولاني مدت كيسه آب</a:t>
            </a:r>
          </a:p>
          <a:p>
            <a:pPr marL="514350" lvl="0" indent="-514350" fontAlgn="t">
              <a:buNone/>
            </a:pPr>
            <a:r>
              <a:rPr lang="fa-IR" b="1" dirty="0" smtClean="0">
                <a:cs typeface="B Koodak" pitchFamily="2" charset="-78"/>
              </a:rPr>
              <a:t>10.     </a:t>
            </a:r>
            <a:r>
              <a:rPr lang="fa-IR" dirty="0" smtClean="0">
                <a:cs typeface="B Koodak" pitchFamily="2" charset="-78"/>
              </a:rPr>
              <a:t>افراد مستعد ابتلا به عفونت استرپتوكوكي گروه </a:t>
            </a:r>
            <a:r>
              <a:rPr lang="en-US" dirty="0" smtClean="0">
                <a:cs typeface="B Koodak" pitchFamily="2" charset="-78"/>
              </a:rPr>
              <a:t>A</a:t>
            </a:r>
            <a:r>
              <a:rPr lang="fa-IR" dirty="0" smtClean="0">
                <a:cs typeface="B Koodak" pitchFamily="2" charset="-78"/>
              </a:rPr>
              <a:t> هستند</a:t>
            </a:r>
            <a:r>
              <a:rPr lang="fa-IR" baseline="30000" dirty="0" smtClean="0">
                <a:cs typeface="B Koodak" pitchFamily="2" charset="-78"/>
                <a:hlinkClick r:id="" tooltip="Dekker, 2013 #25"/>
              </a:rPr>
              <a:t>7</a:t>
            </a:r>
            <a:r>
              <a:rPr lang="fa-IR" dirty="0" smtClean="0">
                <a:cs typeface="B Koodak" pitchFamily="2" charset="-78"/>
              </a:rPr>
              <a:t>: </a:t>
            </a:r>
            <a:r>
              <a:rPr lang="fa-IR" baseline="30000" dirty="0" smtClean="0">
                <a:cs typeface="B Koodak" pitchFamily="2" charset="-78"/>
                <a:hlinkClick r:id="" tooltip=", 2012 #24"/>
              </a:rPr>
              <a:t>8</a:t>
            </a:r>
            <a:endParaRPr lang="en-US" dirty="0" smtClean="0">
              <a:cs typeface="B Koodak" pitchFamily="2" charset="-78"/>
            </a:endParaRPr>
          </a:p>
          <a:p>
            <a:pPr marL="880110" lvl="1" indent="-514350" fontAlgn="t">
              <a:buFont typeface="+mj-lt"/>
              <a:buAutoNum type="alphaLcParenR"/>
            </a:pPr>
            <a:r>
              <a:rPr lang="fa-IR" dirty="0" smtClean="0">
                <a:cs typeface="B Koodak" pitchFamily="2" charset="-78"/>
              </a:rPr>
              <a:t>سابقه ابتلا به عفونت استرپتوكوكي گروه </a:t>
            </a:r>
            <a:r>
              <a:rPr lang="en-US" dirty="0" smtClean="0">
                <a:cs typeface="B Koodak" pitchFamily="2" charset="-78"/>
              </a:rPr>
              <a:t>A</a:t>
            </a:r>
            <a:r>
              <a:rPr lang="fa-IR" dirty="0" smtClean="0">
                <a:cs typeface="B Koodak" pitchFamily="2" charset="-78"/>
              </a:rPr>
              <a:t> در فرد يا خانواده او </a:t>
            </a:r>
            <a:endParaRPr lang="en-US" dirty="0" smtClean="0">
              <a:cs typeface="B Koodak" pitchFamily="2" charset="-78"/>
            </a:endParaRPr>
          </a:p>
          <a:p>
            <a:pPr marL="880110" lvl="1" indent="-514350" fontAlgn="t">
              <a:buFont typeface="+mj-lt"/>
              <a:buAutoNum type="alphaLcParenR"/>
            </a:pPr>
            <a:r>
              <a:rPr lang="fa-IR" dirty="0" smtClean="0">
                <a:cs typeface="B Koodak" pitchFamily="2" charset="-78"/>
              </a:rPr>
              <a:t>افرادي با شركاي جنسي متعدد</a:t>
            </a:r>
            <a:endParaRPr lang="en-US" dirty="0" smtClean="0">
              <a:cs typeface="B Koodak" pitchFamily="2" charset="-78"/>
            </a:endParaRPr>
          </a:p>
          <a:p>
            <a:pPr marL="880110" lvl="1" indent="-514350" fontAlgn="t">
              <a:buFont typeface="+mj-lt"/>
              <a:buAutoNum type="alphaLcParenR"/>
            </a:pPr>
            <a:r>
              <a:rPr lang="fa-IR" dirty="0" smtClean="0">
                <a:cs typeface="B Koodak" pitchFamily="2" charset="-78"/>
              </a:rPr>
              <a:t>رابطه جنسي دهاني</a:t>
            </a:r>
            <a:endParaRPr lang="en-US" dirty="0" smtClean="0">
              <a:cs typeface="B Koodak" pitchFamily="2" charset="-78"/>
            </a:endParaRPr>
          </a:p>
          <a:p>
            <a:pPr marL="880110" lvl="1" indent="-514350" fontAlgn="t">
              <a:buFont typeface="+mj-lt"/>
              <a:buAutoNum type="alphaLcParenR"/>
            </a:pPr>
            <a:r>
              <a:rPr lang="fa-IR" dirty="0" smtClean="0">
                <a:cs typeface="B Koodak" pitchFamily="2" charset="-78"/>
              </a:rPr>
              <a:t>رابطه جنسي متعدد و يا تازه</a:t>
            </a:r>
            <a:endParaRPr lang="en-US" dirty="0" smtClean="0">
              <a:cs typeface="B Koodak" pitchFamily="2" charset="-78"/>
            </a:endParaRPr>
          </a:p>
          <a:p>
            <a:pPr marL="880110" lvl="1" indent="-514350" fontAlgn="t">
              <a:buFont typeface="+mj-lt"/>
              <a:buAutoNum type="alphaLcParenR"/>
            </a:pPr>
            <a:r>
              <a:rPr lang="fa-IR" dirty="0" smtClean="0">
                <a:cs typeface="B Koodak" pitchFamily="2" charset="-78"/>
              </a:rPr>
              <a:t>استفاده از تامپون وا‍‍ژينال</a:t>
            </a:r>
            <a:endParaRPr lang="en-US" dirty="0" smtClean="0">
              <a:cs typeface="B Koodak" pitchFamily="2" charset="-78"/>
            </a:endParaRPr>
          </a:p>
          <a:p>
            <a:pPr marL="880110" lvl="1" indent="-514350" fontAlgn="t">
              <a:buFont typeface="+mj-lt"/>
              <a:buAutoNum type="alphaLcParenR"/>
            </a:pPr>
            <a:r>
              <a:rPr lang="fa-IR" dirty="0" smtClean="0">
                <a:cs typeface="B Koodak" pitchFamily="2" charset="-78"/>
              </a:rPr>
              <a:t>عدم شستشوي دستها</a:t>
            </a:r>
            <a:endParaRPr lang="en-US" dirty="0" smtClean="0">
              <a:cs typeface="B Koodak" pitchFamily="2" charset="-78"/>
            </a:endParaRPr>
          </a:p>
          <a:p>
            <a:pPr marL="880110" lvl="1" indent="-514350" fontAlgn="t">
              <a:buFont typeface="+mj-lt"/>
              <a:buAutoNum type="alphaLcParenR"/>
            </a:pPr>
            <a:r>
              <a:rPr lang="fa-IR" dirty="0" smtClean="0">
                <a:cs typeface="B Koodak" pitchFamily="2" charset="-78"/>
              </a:rPr>
              <a:t>سن كمتر از 20 سال</a:t>
            </a:r>
            <a:endParaRPr lang="en-US" dirty="0" smtClean="0">
              <a:cs typeface="B Koodak" pitchFamily="2" charset="-78"/>
            </a:endParaRPr>
          </a:p>
          <a:p>
            <a:endParaRPr lang="fa-IR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1"/>
            <a:ext cx="8296027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a-IR" dirty="0" smtClean="0">
                <a:cs typeface="B Koodak" pitchFamily="2" charset="-78"/>
              </a:rPr>
              <a:t>روند مرگ مادر در طي بيست سال گذشته</a:t>
            </a:r>
            <a:endParaRPr lang="en-US" dirty="0">
              <a:cs typeface="B Koodak" pitchFamily="2" charset="-78"/>
            </a:endParaRPr>
          </a:p>
        </p:txBody>
      </p:sp>
      <p:graphicFrame>
        <p:nvGraphicFramePr>
          <p:cNvPr id="2050" name="Content Placeholder 3"/>
          <p:cNvGraphicFramePr>
            <a:graphicFrameLocks noGrp="1"/>
          </p:cNvGraphicFramePr>
          <p:nvPr>
            <p:ph idx="1"/>
          </p:nvPr>
        </p:nvGraphicFramePr>
        <p:xfrm>
          <a:off x="635000" y="1930400"/>
          <a:ext cx="7874000" cy="4216400"/>
        </p:xfrm>
        <a:graphic>
          <a:graphicData uri="http://schemas.openxmlformats.org/presentationml/2006/ole">
            <p:oleObj spid="_x0000_s1026" r:id="rId3" imgW="7876715" imgH="4212701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Koodak" pitchFamily="2" charset="-78"/>
              </a:rPr>
              <a:t>مراقبتهاي پس از زايمان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>
                <a:cs typeface="B Koodak" pitchFamily="2" charset="-78"/>
              </a:rPr>
              <a:t>مراقبتهايي كه از يك ساعت پس از زايمان آغاز مي‌شود و تا 6 تا 8 هفته پس از آن ادامه مي‌يابد مشمول مراقبت روتين  پس از زايمان مي‌گردد. بر اساس تعريف سازمان بهداشت جهاني اين مراقبتها شامل سه مراقبت اصلي است </a:t>
            </a:r>
            <a:r>
              <a:rPr lang="ar-SA" b="1" i="1" dirty="0" smtClean="0">
                <a:cs typeface="B Koodak" pitchFamily="2" charset="-78"/>
              </a:rPr>
              <a:t> </a:t>
            </a:r>
            <a:r>
              <a:rPr lang="en-US" b="1" baseline="30000" dirty="0" smtClean="0">
                <a:cs typeface="B Koodak" pitchFamily="2" charset="-78"/>
                <a:hlinkClick r:id="" action="ppaction://hlinkfile" tooltip="WHO, 2010 #4"/>
              </a:rPr>
              <a:t>1</a:t>
            </a:r>
            <a:r>
              <a:rPr lang="en-US" b="1" dirty="0" smtClean="0">
                <a:cs typeface="B Koodak" pitchFamily="2" charset="-78"/>
              </a:rPr>
              <a:t>.</a:t>
            </a:r>
            <a:endParaRPr lang="en-US" i="1" dirty="0" smtClean="0">
              <a:cs typeface="B Koodak" pitchFamily="2" charset="-78"/>
            </a:endParaRPr>
          </a:p>
          <a:p>
            <a:pPr lvl="0"/>
            <a:r>
              <a:rPr lang="fa-IR" dirty="0" smtClean="0">
                <a:cs typeface="B Koodak" pitchFamily="2" charset="-78"/>
              </a:rPr>
              <a:t>مراقبت بلافاصله يا فوري (</a:t>
            </a:r>
            <a:r>
              <a:rPr lang="en-US" dirty="0" smtClean="0">
                <a:cs typeface="B Koodak" pitchFamily="2" charset="-78"/>
              </a:rPr>
              <a:t>Immediately</a:t>
            </a:r>
            <a:r>
              <a:rPr lang="fa-IR" dirty="0" smtClean="0">
                <a:cs typeface="B Koodak" pitchFamily="2" charset="-78"/>
              </a:rPr>
              <a:t>) پس از زايمان كه از يكساعت پس از زايمان آغاز و تا 24 ساعت پس از آن ادامه مي‌يابد. اين مراقبت معمولا در بيمارستان انجام مي‌شود. </a:t>
            </a: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روز 1تا 3</a:t>
            </a:r>
            <a:endParaRPr lang="en-US" dirty="0" smtClean="0">
              <a:solidFill>
                <a:srgbClr val="FF0000"/>
              </a:solidFill>
              <a:cs typeface="B Koodak" pitchFamily="2" charset="-78"/>
            </a:endParaRPr>
          </a:p>
          <a:p>
            <a:pPr lvl="0"/>
            <a:r>
              <a:rPr lang="fa-IR" dirty="0" smtClean="0">
                <a:cs typeface="B Koodak" pitchFamily="2" charset="-78"/>
              </a:rPr>
              <a:t>مراقبت مرحله زودرس (</a:t>
            </a:r>
            <a:r>
              <a:rPr lang="en-US" dirty="0" smtClean="0">
                <a:cs typeface="B Koodak" pitchFamily="2" charset="-78"/>
              </a:rPr>
              <a:t>early</a:t>
            </a:r>
            <a:r>
              <a:rPr lang="fa-IR" dirty="0" smtClean="0">
                <a:cs typeface="B Koodak" pitchFamily="2" charset="-78"/>
              </a:rPr>
              <a:t>) پس از زايمان كه در فاصله روز دوم تا هفتم پس از زايمان تداوم مي‌يابد. </a:t>
            </a: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10 تا 15</a:t>
            </a:r>
            <a:endParaRPr lang="en-US" dirty="0" smtClean="0">
              <a:solidFill>
                <a:srgbClr val="FF0000"/>
              </a:solidFill>
              <a:cs typeface="B Koodak" pitchFamily="2" charset="-78"/>
            </a:endParaRPr>
          </a:p>
          <a:p>
            <a:pPr lvl="0"/>
            <a:r>
              <a:rPr lang="fa-IR" dirty="0" smtClean="0">
                <a:cs typeface="B Koodak" pitchFamily="2" charset="-78"/>
              </a:rPr>
              <a:t>مراقبت مرحله ديررس (</a:t>
            </a:r>
            <a:r>
              <a:rPr lang="en-US" dirty="0" smtClean="0">
                <a:cs typeface="B Koodak" pitchFamily="2" charset="-78"/>
              </a:rPr>
              <a:t>Late</a:t>
            </a:r>
            <a:r>
              <a:rPr lang="fa-IR" dirty="0" smtClean="0">
                <a:cs typeface="B Koodak" pitchFamily="2" charset="-78"/>
              </a:rPr>
              <a:t>) كه از روز هشتم پس از زايمان آغاز شده و تا 8-6 هفته پس از زايمان ادامه مي‌يابد. </a:t>
            </a: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42 تا 60</a:t>
            </a:r>
            <a:endParaRPr lang="en-US" dirty="0" smtClean="0">
              <a:solidFill>
                <a:srgbClr val="FF0000"/>
              </a:solidFill>
              <a:cs typeface="B Koodak" pitchFamily="2" charset="-78"/>
            </a:endParaRPr>
          </a:p>
          <a:p>
            <a:endParaRPr lang="fa-IR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5400" b="1" dirty="0" smtClean="0">
                <a:cs typeface="B Koodak" pitchFamily="2" charset="-78"/>
              </a:rPr>
              <a:t>علايم هشدار پس از زايمان</a:t>
            </a:r>
            <a:r>
              <a:rPr lang="en-US" sz="5400" i="1" baseline="30000" dirty="0" smtClean="0">
                <a:cs typeface="B Koodak" pitchFamily="2" charset="-78"/>
                <a:hlinkClick r:id="" action="ppaction://hlinkfile" tooltip="WHO, 2009 #2"/>
              </a:rPr>
              <a:t>4</a:t>
            </a:r>
            <a:r>
              <a:rPr lang="en-US" sz="7200" dirty="0" smtClean="0">
                <a:cs typeface="B Koodak" pitchFamily="2" charset="-78"/>
              </a:rPr>
              <a:t/>
            </a:r>
            <a:br>
              <a:rPr lang="en-US" sz="7200" dirty="0" smtClean="0">
                <a:cs typeface="B Koodak" pitchFamily="2" charset="-78"/>
              </a:rPr>
            </a:br>
            <a:endParaRPr lang="fa-IR" dirty="0"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fa-IR" b="1" dirty="0" smtClean="0">
                <a:cs typeface="B Koodak" pitchFamily="2" charset="-78"/>
              </a:rPr>
              <a:t>افزايش درجه حرارت و بروز تب و لرز</a:t>
            </a:r>
            <a:endParaRPr lang="en-US" sz="3600" dirty="0" smtClean="0">
              <a:cs typeface="B Koodak" pitchFamily="2" charset="-78"/>
            </a:endParaRPr>
          </a:p>
          <a:p>
            <a:pPr lvl="1"/>
            <a:r>
              <a:rPr lang="fa-IR" b="1" dirty="0" smtClean="0">
                <a:cs typeface="B Koodak" pitchFamily="2" charset="-78"/>
              </a:rPr>
              <a:t>افزايش ميزان خونريزي</a:t>
            </a:r>
            <a:endParaRPr lang="en-US" sz="3600" dirty="0" smtClean="0">
              <a:cs typeface="B Koodak" pitchFamily="2" charset="-78"/>
            </a:endParaRPr>
          </a:p>
          <a:p>
            <a:pPr lvl="1"/>
            <a:r>
              <a:rPr lang="fa-IR" b="1" dirty="0" smtClean="0">
                <a:cs typeface="B Koodak" pitchFamily="2" charset="-78"/>
              </a:rPr>
              <a:t>تغيير ميزان درد ، ميزان  و بوي ترشحات وا‍ژينال</a:t>
            </a:r>
            <a:endParaRPr lang="en-US" sz="3600" dirty="0" smtClean="0">
              <a:cs typeface="B Koodak" pitchFamily="2" charset="-78"/>
            </a:endParaRPr>
          </a:p>
          <a:p>
            <a:pPr lvl="1"/>
            <a:r>
              <a:rPr lang="fa-IR" b="1" dirty="0" smtClean="0">
                <a:cs typeface="B Koodak" pitchFamily="2" charset="-78"/>
              </a:rPr>
              <a:t>سردرد و  تاري ديد </a:t>
            </a:r>
            <a:endParaRPr lang="en-US" sz="3600" dirty="0" smtClean="0">
              <a:cs typeface="B Koodak" pitchFamily="2" charset="-78"/>
            </a:endParaRPr>
          </a:p>
          <a:p>
            <a:pPr lvl="1"/>
            <a:r>
              <a:rPr lang="fa-IR" b="1" dirty="0" smtClean="0">
                <a:cs typeface="B Koodak" pitchFamily="2" charset="-78"/>
              </a:rPr>
              <a:t>تهوع و استفراغ </a:t>
            </a:r>
            <a:endParaRPr lang="en-US" sz="3600" dirty="0" smtClean="0">
              <a:cs typeface="B Koodak" pitchFamily="2" charset="-78"/>
            </a:endParaRPr>
          </a:p>
          <a:p>
            <a:pPr lvl="1"/>
            <a:r>
              <a:rPr lang="fa-IR" b="1" dirty="0" smtClean="0">
                <a:cs typeface="B Koodak" pitchFamily="2" charset="-78"/>
              </a:rPr>
              <a:t>درد شديد شكم</a:t>
            </a:r>
            <a:endParaRPr lang="en-US" sz="3600" dirty="0" smtClean="0">
              <a:cs typeface="B Koodak" pitchFamily="2" charset="-78"/>
            </a:endParaRPr>
          </a:p>
          <a:p>
            <a:pPr lvl="1"/>
            <a:r>
              <a:rPr lang="fa-IR" b="1" dirty="0" smtClean="0">
                <a:cs typeface="B Koodak" pitchFamily="2" charset="-78"/>
              </a:rPr>
              <a:t>علايم قلبي- ريوي (تنگي نفس، تپش قلب و درد قفسه سينه)</a:t>
            </a:r>
            <a:endParaRPr lang="en-US" sz="3600" dirty="0" smtClean="0">
              <a:cs typeface="B Koodak" pitchFamily="2" charset="-78"/>
            </a:endParaRPr>
          </a:p>
          <a:p>
            <a:pPr lvl="1"/>
            <a:r>
              <a:rPr lang="fa-IR" b="1" dirty="0" smtClean="0">
                <a:cs typeface="B Koodak" pitchFamily="2" charset="-78"/>
              </a:rPr>
              <a:t>درد و تورم اندام تحتاني</a:t>
            </a:r>
            <a:endParaRPr lang="en-US" sz="3600" dirty="0" smtClean="0">
              <a:cs typeface="B Koodak" pitchFamily="2" charset="-78"/>
            </a:endParaRPr>
          </a:p>
          <a:p>
            <a:pPr lvl="1"/>
            <a:r>
              <a:rPr lang="fa-IR" b="1" dirty="0" smtClean="0">
                <a:cs typeface="B Koodak" pitchFamily="2" charset="-78"/>
              </a:rPr>
              <a:t>مشكل در دفع ادرار و مدفوع</a:t>
            </a:r>
            <a:endParaRPr lang="en-US" sz="3600" dirty="0" smtClean="0">
              <a:cs typeface="B Koodak" pitchFamily="2" charset="-78"/>
            </a:endParaRPr>
          </a:p>
          <a:p>
            <a:pPr lvl="1"/>
            <a:r>
              <a:rPr lang="fa-IR" b="1" dirty="0" smtClean="0">
                <a:cs typeface="B Koodak" pitchFamily="2" charset="-78"/>
              </a:rPr>
              <a:t>احتقان پستان، ماستيت و آبسه پستان</a:t>
            </a:r>
            <a:endParaRPr lang="en-US" sz="3600" dirty="0" smtClean="0">
              <a:cs typeface="B Koodak" pitchFamily="2" charset="-78"/>
            </a:endParaRPr>
          </a:p>
          <a:p>
            <a:pPr lvl="1"/>
            <a:r>
              <a:rPr lang="fa-IR" b="1" dirty="0" smtClean="0">
                <a:cs typeface="B Koodak" pitchFamily="2" charset="-78"/>
              </a:rPr>
              <a:t>مشكلات روحي و علايم افسردگي</a:t>
            </a:r>
            <a:endParaRPr lang="en-US" sz="3600" dirty="0" smtClean="0">
              <a:cs typeface="B Koodak" pitchFamily="2" charset="-78"/>
            </a:endParaRPr>
          </a:p>
          <a:p>
            <a:endParaRPr lang="fa-IR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fa-IR" dirty="0" smtClean="0">
                <a:cs typeface="B Koodak" pitchFamily="2" charset="-78"/>
              </a:rPr>
              <a:t>مراقبت مرحله زودرس 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r>
              <a:rPr lang="fa-IR" sz="1800" dirty="0" smtClean="0">
                <a:cs typeface="B Koodak" pitchFamily="2" charset="-78"/>
              </a:rPr>
              <a:t>در صورت تداوم بستري مادر مراقبت اين مرحله در بيمارستان  انجام مي‌شود. علاوه بر كنترل علايم حياتي زائو، ميزان و شدت خونريزي و نيز علايم عفونت و مشکلات احتمالي مربوط به دفع ادرار و مدفوع  جستجو مي شود. مراقبت اين مرحله تا يك هفته پس از ترخيص و حداكثر تا پايان هفته دوم بايد انجام شود.</a:t>
            </a:r>
            <a:endParaRPr lang="en-US" sz="1800" dirty="0" smtClean="0">
              <a:cs typeface="B Koodak" pitchFamily="2" charset="-78"/>
            </a:endParaRPr>
          </a:p>
          <a:p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2" y="2852936"/>
          <a:ext cx="7104111" cy="31586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26525"/>
                <a:gridCol w="3455056"/>
                <a:gridCol w="2622530"/>
              </a:tblGrid>
              <a:tr h="231744">
                <a:tc grid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latin typeface="Calibri"/>
                          <a:ea typeface="Calibri"/>
                          <a:cs typeface="Koodak"/>
                        </a:rPr>
                        <a:t>جدول مراقبتهاي مراقبت مرحله زودرس  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3174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بررسي 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معيار مداخله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اقدام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31744"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رحم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latin typeface="Calibri"/>
                          <a:ea typeface="Calibri"/>
                          <a:cs typeface="Koodak"/>
                        </a:rPr>
                        <a:t>رحم در حد ناف و بالاتر و خونريزي بيشتر از حد انتظار 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خونريزي ديررس بعد از زايمان محتمل است و بايد زائو از اين نظر بررسي شود.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3174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تب و لرز، ترشح بدبو و  يا درجه حرارت بدن بالاتر از 38 درجه 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احتمال وجود متريت را بايد بررسي کرد.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3174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محل زخم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درد ، قرمزي، تورم و ترشح محل زخم 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latin typeface="Calibri"/>
                          <a:ea typeface="Calibri"/>
                          <a:cs typeface="Koodak"/>
                        </a:rPr>
                        <a:t>عفونت محل زخم و درمان </a:t>
                      </a:r>
                      <a:r>
                        <a:rPr lang="fa-IR" sz="1200" dirty="0" smtClean="0">
                          <a:latin typeface="Calibri"/>
                          <a:ea typeface="Calibri"/>
                          <a:cs typeface="Koodak"/>
                        </a:rPr>
                        <a:t>آن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31744">
                <a:tc row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مشکلات ادراري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سوزش و تكرر ادرار و يا خون در ادرار 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latin typeface="Calibri"/>
                          <a:ea typeface="Calibri"/>
                          <a:cs typeface="Koodak"/>
                        </a:rPr>
                        <a:t>احتمال عفونت ادراري را بايد مد نظر داشت.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3174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احتباس ادراري 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latin typeface="Calibri"/>
                          <a:ea typeface="Calibri"/>
                          <a:cs typeface="Koodak"/>
                        </a:rPr>
                        <a:t>درمان احتباس ادراري و احتمال عفونت ادراري 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3174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بي اختياري مداوم ادرار 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احتمال وجود فيستول ادراري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3174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پستان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غيرطبيعي بودن وضعيت شيردهي و نحوه مكيدن نوزاد 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وجود قرمزي، تورم و درد و احتقان پستان و شقاق.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مشاوره شيردهي و بررسي از لحاظ احتقان پستان، ماستيت و ساير موارد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23174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دفع مدفوع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عدم دفع مدفوع 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درمان يبوست و ساير علل اختلالات دفعي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3174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هموروييد و شقاق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خونريزي و درد در ناحيه مقعد 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مسکن و مراقبتهاي تغذيه اي 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3174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سردرد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latin typeface="Calibri"/>
                          <a:ea typeface="Calibri"/>
                          <a:cs typeface="Koodak"/>
                        </a:rPr>
                        <a:t>کنترل فشارخون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latin typeface="Calibri"/>
                          <a:ea typeface="Calibri"/>
                          <a:cs typeface="Koodak"/>
                        </a:rPr>
                        <a:t>بررسي پره اکلامپسي و عوارض بي حسي اسپاينال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51519" y="620688"/>
          <a:ext cx="8064898" cy="5151902"/>
        </p:xfrm>
        <a:graphic>
          <a:graphicData uri="http://schemas.openxmlformats.org/drawingml/2006/table">
            <a:tbl>
              <a:tblPr rtl="1"/>
              <a:tblGrid>
                <a:gridCol w="595097"/>
                <a:gridCol w="1016093"/>
                <a:gridCol w="3237411"/>
                <a:gridCol w="3216297"/>
              </a:tblGrid>
              <a:tr h="268313">
                <a:tc gridSpan="3"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Calibri"/>
                          <a:cs typeface="Koodak"/>
                        </a:rPr>
                        <a:t>جدول مراقبتهاي  مرحله ديررس</a:t>
                      </a:r>
                      <a:r>
                        <a:rPr lang="fa-IR" sz="1600" dirty="0">
                          <a:latin typeface="Calibri"/>
                          <a:ea typeface="Calibri"/>
                          <a:cs typeface="Koodak"/>
                        </a:rPr>
                        <a:t> </a:t>
                      </a:r>
                      <a:r>
                        <a:rPr lang="ar-SA" sz="1600" b="1" dirty="0">
                          <a:latin typeface="Calibri"/>
                          <a:ea typeface="Calibri"/>
                          <a:cs typeface="Koodak"/>
                        </a:rPr>
                        <a:t>(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Koodak"/>
                        </a:rPr>
                        <a:t>تا  6 الي8  هفته پس از زايمان)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Calibri"/>
                          <a:cs typeface="Koodak"/>
                        </a:rPr>
                        <a:t>اقدام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77701"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علايم حياتي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فشارخون، نبض، تنفس و درجه حرارت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چك علايم حياتي در اين مرحله مانند مراحل ديگر است. 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318"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خونريزي رحم</a:t>
                      </a:r>
                      <a:r>
                        <a:rPr lang="fa-IR" sz="1200" b="1" u="none" strike="noStrike" baseline="300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  <a:hlinkClick r:id="" action="ppaction://hlinkfile" tooltip="who, 2009 #1"/>
                        </a:rPr>
                        <a:t>2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با يا بدون رحم قابل لمس از روي شكم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بررسي علل خونريزي ديررس بعد از زايمان (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GTN</a:t>
                      </a: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، عفونت،  بقايا و ساير )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470">
                <a:tc rowSpan="5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عفونت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vert="vert27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رحم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تب و لرز، ترشح بدبو و تداوم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lochia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rubra</a:t>
                      </a: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  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درمان متريت و ساير عفونتهاي شكمي نظير آبسه و ... 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0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محل زخم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 ترشح محل زخم پرينه 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درمان محل زخم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ادراري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سوزش و تكرر ادرار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بررسي و درمان عفونت ادراري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4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پستان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احتقان، درد، قرمزي  و تورم 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مشاوره شيردهي و بررسي نياز به آنتي بيوتيك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6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ساير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تب همراه با ساير علايم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بررسي ترومبوفلبيت عفوني و ساير علل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007">
                <a:tc gridSpan="2"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وضعيت شيردهي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بررسي جريان شير مادر، نحوه مكيدن نوزاد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مشاوره شيردهي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 و تاكيد بر تغذيه انحصاري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83"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دفع مدفوع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مشكل در دفع مدفوع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درمان يبوست و بررسي و درمان ساير علل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50"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هموروييد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درد و خونريزي هنگام دفع مدفوع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درمان يبوست و تسكين درد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05"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اندازه رحم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لمس رحم از روي شكم 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بررسي علل بزرگي رحم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501"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واژ‍ن و سرويكس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معاينه واژينال 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انجام پاپ اسمير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705"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علايم روحي و افسردگي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i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گريه غير قابل كنترل، اختلال در ميزان خواب (بيخوابي و يا افزايش خواب)، بي اشتهايي يا پرخوري، سردرد و بدن درد، خستگي مفرط، </a:t>
                      </a:r>
                      <a:r>
                        <a:rPr lang="fa-IR" sz="1200" b="1" i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تحريك پذيري، نگراني غير واقعي، </a:t>
                      </a:r>
                      <a:r>
                        <a:rPr lang="ar-SA" sz="1200" b="1" i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اضطراب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درمان افسردگي پس از زايمان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10975" marR="1097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251520" y="5805264"/>
            <a:ext cx="8100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1200" dirty="0" smtClean="0">
                <a:cs typeface="B Koodak" pitchFamily="2" charset="-78"/>
              </a:rPr>
              <a:t>قرص آهن، مولتي ويتامين تا سه ماه و  تجويز كلسيم+</a:t>
            </a:r>
            <a:r>
              <a:rPr lang="en-US" sz="1200" dirty="0" smtClean="0">
                <a:cs typeface="B Koodak" pitchFamily="2" charset="-78"/>
              </a:rPr>
              <a:t>D </a:t>
            </a:r>
            <a:r>
              <a:rPr lang="fa-IR" sz="1200" dirty="0" smtClean="0">
                <a:cs typeface="B Koodak" pitchFamily="2" charset="-78"/>
              </a:rPr>
              <a:t> تا پايان شيردهي، تحرك بدني ، بررسي وجود اختلالات روحي و افسردگي، تاكيد بر تغذيه انحصاري با شير مادر و پيشگيري و تنظيم خانواده به مادر توصيه شود.</a:t>
            </a:r>
            <a:endParaRPr lang="fa-IR" sz="1200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Koodak" pitchFamily="2" charset="-78"/>
              </a:rPr>
              <a:t>ترومبوآمبولي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a-IR" dirty="0" smtClean="0">
                <a:cs typeface="B Koodak" pitchFamily="2" charset="-78"/>
              </a:rPr>
              <a:t>به تمام مادران در هنگام بارداري و پس از زايمان بايد در مورد علائم </a:t>
            </a:r>
            <a:r>
              <a:rPr lang="en-US" dirty="0" smtClean="0">
                <a:cs typeface="B Koodak" pitchFamily="2" charset="-78"/>
              </a:rPr>
              <a:t>     DVT</a:t>
            </a:r>
            <a:r>
              <a:rPr lang="fa-IR" dirty="0" smtClean="0">
                <a:cs typeface="B Koodak" pitchFamily="2" charset="-78"/>
              </a:rPr>
              <a:t>(درد، تورم، حساسيت در لمس، اختلاف در قطر ساقها و رانها و قرمزي)، </a:t>
            </a:r>
            <a:r>
              <a:rPr lang="fa-IR" u="sng" dirty="0" smtClean="0">
                <a:cs typeface="B Koodak" pitchFamily="2" charset="-78"/>
              </a:rPr>
              <a:t>تحرك زودهنگام و نوشيدن زياد مايعات  </a:t>
            </a:r>
            <a:r>
              <a:rPr lang="fa-IR" dirty="0" smtClean="0">
                <a:cs typeface="B Koodak" pitchFamily="2" charset="-78"/>
              </a:rPr>
              <a:t>توصيه نمود.</a:t>
            </a:r>
            <a:endParaRPr lang="en-US" dirty="0" smtClean="0">
              <a:cs typeface="B Koodak" pitchFamily="2" charset="-78"/>
            </a:endParaRPr>
          </a:p>
          <a:p>
            <a:pPr lvl="0"/>
            <a:r>
              <a:rPr lang="fa-IR" dirty="0" smtClean="0">
                <a:cs typeface="B Koodak" pitchFamily="2" charset="-78"/>
              </a:rPr>
              <a:t>تمام مادران بستري، بايد در مورد انجام حركات و تمرينات (</a:t>
            </a:r>
            <a:r>
              <a:rPr lang="en-US" dirty="0" smtClean="0">
                <a:cs typeface="B Koodak" pitchFamily="2" charset="-78"/>
              </a:rPr>
              <a:t>Exercises</a:t>
            </a:r>
            <a:r>
              <a:rPr lang="fa-IR" dirty="0" smtClean="0">
                <a:cs typeface="B Koodak" pitchFamily="2" charset="-78"/>
              </a:rPr>
              <a:t>) ساده اي كه موجب افزايش جريان خون در اندامهاي تحتاني مي شود تشويق شوند</a:t>
            </a:r>
            <a:r>
              <a:rPr lang="fa-IR" b="1" dirty="0" smtClean="0">
                <a:cs typeface="B Koodak" pitchFamily="2" charset="-78"/>
              </a:rPr>
              <a:t>.</a:t>
            </a:r>
            <a:endParaRPr lang="en-US" dirty="0" smtClean="0">
              <a:cs typeface="B Koodak" pitchFamily="2" charset="-78"/>
            </a:endParaRPr>
          </a:p>
          <a:p>
            <a:pPr lvl="0"/>
            <a:r>
              <a:rPr lang="fa-IR" dirty="0" smtClean="0">
                <a:cs typeface="B Koodak" pitchFamily="2" charset="-78"/>
              </a:rPr>
              <a:t>تمام زنان بايد از نظر وجود عوامل خطر ترومبوآمبولي پيش از بارداري، طي بارداري (ترجيحا اولين ويزيت) و در هر بار پذيرش در بيمارستان بررسي شوند و در صورت نياز اقدامات لازم براي آنها انجام شود. </a:t>
            </a:r>
            <a:endParaRPr lang="en-US" dirty="0" smtClean="0">
              <a:cs typeface="B Koodak" pitchFamily="2" charset="-78"/>
            </a:endParaRPr>
          </a:p>
          <a:p>
            <a:pPr lvl="0"/>
            <a:endParaRPr lang="en-US" dirty="0" smtClean="0">
              <a:cs typeface="B Koodak" pitchFamily="2" charset="-78"/>
            </a:endParaRPr>
          </a:p>
          <a:p>
            <a:endParaRPr lang="fa-IR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fa-IR" sz="4800" dirty="0" smtClean="0">
                <a:cs typeface="B Koodak" pitchFamily="2" charset="-78"/>
              </a:rPr>
              <a:t>ارزيابي ترومبوآمبولي</a:t>
            </a:r>
            <a:endParaRPr lang="fa-IR" sz="4800" dirty="0"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Autofit/>
          </a:bodyPr>
          <a:lstStyle/>
          <a:p>
            <a:pPr>
              <a:buNone/>
            </a:pPr>
            <a:endParaRPr lang="fa-IR" sz="1600" dirty="0" smtClean="0">
              <a:cs typeface="B Koodak" pitchFamily="2" charset="-78"/>
            </a:endParaRPr>
          </a:p>
          <a:p>
            <a:pPr lvl="0"/>
            <a:endParaRPr lang="en-US" sz="1600" dirty="0" smtClean="0">
              <a:cs typeface="B Koodak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568" y="1556792"/>
          <a:ext cx="7992888" cy="490834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49708"/>
                <a:gridCol w="4243180"/>
              </a:tblGrid>
              <a:tr h="427786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>
                          <a:cs typeface="B Koodak" pitchFamily="2" charset="-78"/>
                        </a:rPr>
                        <a:t>عوامل خطر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324742">
                <a:tc>
                  <a:txBody>
                    <a:bodyPr/>
                    <a:lstStyle/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چاقي قبل از بارداري </a:t>
                      </a:r>
                      <a:r>
                        <a:rPr lang="fa-IR" sz="1800" b="1" dirty="0" smtClean="0">
                          <a:cs typeface="B Koodak" pitchFamily="2" charset="-78"/>
                        </a:rPr>
                        <a:t>(</a:t>
                      </a:r>
                      <a:r>
                        <a:rPr lang="en-US" sz="1800" dirty="0" smtClean="0">
                          <a:cs typeface="B Koodak" pitchFamily="2" charset="-78"/>
                        </a:rPr>
                        <a:t>BMI</a:t>
                      </a:r>
                      <a:r>
                        <a:rPr lang="fa-IR" sz="1800" dirty="0" smtClean="0">
                          <a:cs typeface="B Koodak" pitchFamily="2" charset="-78"/>
                        </a:rPr>
                        <a:t> بيش از 30 )  يا وزن بيش از80 کيلوگرم</a:t>
                      </a:r>
                      <a:r>
                        <a:rPr lang="fa-IR" sz="1800" b="1" dirty="0" smtClean="0">
                          <a:cs typeface="B Koodak" pitchFamily="2" charset="-78"/>
                        </a:rPr>
                        <a:t> 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سن بيشتر از 35 سال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استعمال دخانيات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مشکلات طبي نظير بيماري قلبي يا ريوي، لوپوس، سرطانها، التهابها، اعتياد تزريقي و آنمي سيكل سل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سابقه ترومبوآمبولي وريدي( </a:t>
                      </a:r>
                      <a:r>
                        <a:rPr lang="en-US" sz="1800" dirty="0" smtClean="0">
                          <a:cs typeface="B Koodak" pitchFamily="2" charset="-78"/>
                        </a:rPr>
                        <a:t>VTE</a:t>
                      </a:r>
                      <a:r>
                        <a:rPr lang="fa-IR" sz="1800" dirty="0" smtClean="0">
                          <a:cs typeface="B Koodak" pitchFamily="2" charset="-78"/>
                        </a:rPr>
                        <a:t>)                 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ابتلا به ترومبوفيلي 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وجود وريدهاي واريسي واضح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فلج و يا استفاده از صندلي چرخدار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بارداري سوم يا بيشتر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بارداري چندقلويي 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بارداري با روشهاي کمک باروري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>
                          <a:cs typeface="B Koodak" pitchFamily="2" charset="-78"/>
                        </a:rPr>
                        <a:t>دهيدراتاسيون، استفراغ شديد بارداري ، 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endParaRPr lang="fa-I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سندرم هيپراستيموليشن تخمدان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پره اکلامپسي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ليبر طولاني (بيشتر از 24 ساعت)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زايمان با فورسپس و واكيوم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سزارين             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خونريزي پس از زايمان بيشتر از يک ليتر ويا تزريق خون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 عفونت پس از زايمان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اعمال جراحي در دوران پس از زايمان (کورتاژ،  بستن لوله ها، آپاندکتومي، ...)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عفونت سيستميک مانند پنوموني، پيلونفريت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بستري در بيمارستان يا بي حرکتي (مساوي يا بيشتر از 3 روز استراحت در  بستر)، مانند: محدود کردن حرکت بيمار به علت اختلال عملکرد سمفيز پوبيس </a:t>
                      </a:r>
                      <a:endParaRPr lang="en-US" sz="1800" dirty="0" smtClean="0">
                        <a:cs typeface="B Koodak" pitchFamily="2" charset="-78"/>
                      </a:endParaRPr>
                    </a:p>
                    <a:p>
                      <a:pPr lvl="0"/>
                      <a:r>
                        <a:rPr lang="fa-IR" sz="1800" dirty="0" smtClean="0">
                          <a:cs typeface="B Koodak" pitchFamily="2" charset="-78"/>
                        </a:rPr>
                        <a:t>مسافرت طولاني (مساوي يا بيشتر از 4 ساعت)</a:t>
                      </a:r>
                      <a:endParaRPr lang="fa-IR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fa-IR" sz="4800" dirty="0" smtClean="0">
                <a:cs typeface="B Koodak" pitchFamily="2" charset="-78"/>
              </a:rPr>
              <a:t>ارزيابي ترومبوآمبولي</a:t>
            </a:r>
            <a:endParaRPr lang="fa-IR" sz="4800" dirty="0"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fa-IR" sz="2400" dirty="0" smtClean="0">
                <a:cs typeface="B Koodak" pitchFamily="2" charset="-78"/>
              </a:rPr>
              <a:t>خطر زياد</a:t>
            </a:r>
            <a:endParaRPr lang="en-US" sz="2400" dirty="0" smtClean="0">
              <a:cs typeface="B Koodak" pitchFamily="2" charset="-78"/>
            </a:endParaRPr>
          </a:p>
          <a:p>
            <a:pPr lvl="0"/>
            <a:r>
              <a:rPr lang="ar-SA" sz="2400" dirty="0" smtClean="0">
                <a:cs typeface="B Koodak" pitchFamily="2" charset="-78"/>
              </a:rPr>
              <a:t>سابقه ترومبوآمبولي وريدي( </a:t>
            </a:r>
            <a:r>
              <a:rPr lang="en-US" sz="2400" dirty="0" smtClean="0">
                <a:cs typeface="B Koodak" pitchFamily="2" charset="-78"/>
              </a:rPr>
              <a:t>VTE</a:t>
            </a:r>
            <a:r>
              <a:rPr lang="ar-SA" sz="2400" dirty="0" smtClean="0">
                <a:cs typeface="B Koodak" pitchFamily="2" charset="-78"/>
              </a:rPr>
              <a:t>) </a:t>
            </a:r>
            <a:endParaRPr lang="en-US" sz="2400" dirty="0" smtClean="0">
              <a:cs typeface="B Koodak" pitchFamily="2" charset="-78"/>
            </a:endParaRPr>
          </a:p>
          <a:p>
            <a:pPr lvl="0"/>
            <a:r>
              <a:rPr lang="ar-SA" sz="2400" dirty="0" smtClean="0">
                <a:cs typeface="B Koodak" pitchFamily="2" charset="-78"/>
              </a:rPr>
              <a:t>دريافت پروفيلاكسي قبل از </a:t>
            </a:r>
            <a:r>
              <a:rPr lang="fa-IR" sz="2400" dirty="0" smtClean="0">
                <a:cs typeface="B Koodak" pitchFamily="2" charset="-78"/>
              </a:rPr>
              <a:t>بارداري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fa-IR" sz="2400" dirty="0" smtClean="0">
                <a:cs typeface="B Koodak" pitchFamily="2" charset="-78"/>
              </a:rPr>
              <a:t>خطر متوسط</a:t>
            </a:r>
          </a:p>
          <a:p>
            <a:r>
              <a:rPr lang="fa-IR" sz="2400" dirty="0" smtClean="0">
                <a:cs typeface="B Koodak" pitchFamily="2" charset="-78"/>
              </a:rPr>
              <a:t>وجود دويا سه عامل خطر كه در جدول ذكر شده است.</a:t>
            </a:r>
          </a:p>
          <a:p>
            <a:r>
              <a:rPr lang="fa-IR" sz="2400" dirty="0" smtClean="0">
                <a:cs typeface="B Koodak" pitchFamily="2" charset="-78"/>
              </a:rPr>
              <a:t>سزارين اورژانس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>
                <a:cs typeface="B Koodak" pitchFamily="2" charset="-78"/>
              </a:rPr>
              <a:t>خطر كم</a:t>
            </a:r>
          </a:p>
          <a:p>
            <a:r>
              <a:rPr lang="fa-IR" sz="2400" dirty="0" smtClean="0">
                <a:cs typeface="B Koodak" pitchFamily="2" charset="-78"/>
              </a:rPr>
              <a:t>وجود يك يا دو عامل خطر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>
                <a:cs typeface="B Koodak" pitchFamily="2" charset="-78"/>
              </a:rPr>
              <a:t>بي خطر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2" y="4509120"/>
          <a:ext cx="3024336" cy="154485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24336"/>
              </a:tblGrid>
              <a:tr h="26106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itchFamily="2" charset="-78"/>
                        </a:rPr>
                        <a:t>مراقبتهاي عمومي و پيشگيرانه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79098">
                <a:tc>
                  <a:txBody>
                    <a:bodyPr/>
                    <a:lstStyle/>
                    <a:p>
                      <a:pPr lvl="0" rtl="1"/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itchFamily="2" charset="-78"/>
                        </a:rPr>
                        <a:t>مراقبت باليني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Koodak" pitchFamily="2" charset="-78"/>
                      </a:endParaRPr>
                    </a:p>
                    <a:p>
                      <a:pPr lvl="0" rtl="1"/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itchFamily="2" charset="-78"/>
                        </a:rPr>
                        <a:t>حركت زودتر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Koodak" pitchFamily="2" charset="-78"/>
                      </a:endParaRPr>
                    </a:p>
                    <a:p>
                      <a:pPr lvl="0" rtl="1"/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itchFamily="2" charset="-78"/>
                        </a:rPr>
                        <a:t>اجتناب از كم آبي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0"/>
            <a:ext cx="7101979" cy="679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9552" y="5445224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fa-IR" sz="4000" dirty="0" smtClean="0">
                <a:cs typeface="B Koodak" pitchFamily="2" charset="-78"/>
              </a:rPr>
              <a:t>مرگ نوک کوه یخی است که بزرگی ان مشخص نیست</a:t>
            </a:r>
            <a:r>
              <a:rPr lang="en-US" sz="4000" dirty="0" smtClean="0">
                <a:cs typeface="B Koodak" pitchFamily="2" charset="-78"/>
              </a:rPr>
              <a:t/>
            </a:r>
            <a:br>
              <a:rPr lang="en-US" sz="4000" dirty="0" smtClean="0">
                <a:cs typeface="B Koodak" pitchFamily="2" charset="-78"/>
              </a:rPr>
            </a:br>
            <a:endParaRPr lang="fa-IR" dirty="0">
              <a:cs typeface="B Koodak" pitchFamily="2" charset="-78"/>
            </a:endParaRPr>
          </a:p>
        </p:txBody>
      </p:sp>
      <p:pic>
        <p:nvPicPr>
          <p:cNvPr id="7" name="Content Placeholder 6" descr="iceberg1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267744" y="764704"/>
            <a:ext cx="41148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08688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Koodak" pitchFamily="2" charset="-78"/>
              </a:rPr>
              <a:t>علل مرگ و مير مادر بين سالهاي 85 تا 91</a:t>
            </a:r>
            <a:endParaRPr lang="fa-IR" dirty="0">
              <a:cs typeface="B Koodak" pitchFamily="2" charset="-78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1466850" y="933450"/>
          <a:ext cx="6210300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08688"/>
          </a:xfrm>
        </p:spPr>
        <p:txBody>
          <a:bodyPr>
            <a:noAutofit/>
          </a:bodyPr>
          <a:lstStyle/>
          <a:p>
            <a:r>
              <a:rPr lang="fa-IR" sz="3600" dirty="0" smtClean="0">
                <a:cs typeface="B Koodak" pitchFamily="2" charset="-78"/>
              </a:rPr>
              <a:t>علل اصلاح شده مرگ و مير مادر بين سالهاي 85 تا 91</a:t>
            </a:r>
            <a:endParaRPr lang="fa-IR" sz="3600" dirty="0">
              <a:cs typeface="B Koodak" pitchFamily="2" charset="-78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331640" y="1412776"/>
          <a:ext cx="6372225" cy="4962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>
              <a:defRPr/>
            </a:pPr>
            <a:r>
              <a:rPr lang="fa-IR" dirty="0" smtClean="0">
                <a:cs typeface="B Koodak" pitchFamily="2" charset="-78"/>
              </a:rPr>
              <a:t>بررسی موارد مرگ سال 92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pPr algn="r" rtl="1"/>
            <a:r>
              <a:rPr lang="fa-IR" sz="2000" dirty="0" smtClean="0">
                <a:cs typeface="B Koodak" pitchFamily="2" charset="-78"/>
              </a:rPr>
              <a:t>68% موارد مرگ مادر مراقبت پیش از بارداری نداشته اند.</a:t>
            </a:r>
            <a:endParaRPr lang="en-US" sz="2000" dirty="0" smtClean="0">
              <a:cs typeface="B Koodak" pitchFamily="2" charset="-78"/>
            </a:endParaRPr>
          </a:p>
          <a:p>
            <a:pPr algn="r" rtl="1"/>
            <a:r>
              <a:rPr lang="fa-IR" sz="2000" dirty="0" smtClean="0">
                <a:cs typeface="B Koodak" pitchFamily="2" charset="-78"/>
              </a:rPr>
              <a:t>73% موارد یک فاکتور در معرض خطر نیز داشته اند.</a:t>
            </a:r>
            <a:endParaRPr lang="en-US" sz="2000" dirty="0" smtClean="0">
              <a:cs typeface="B Koodak" pitchFamily="2" charset="-78"/>
            </a:endParaRPr>
          </a:p>
          <a:p>
            <a:pPr algn="r" rtl="1"/>
            <a:r>
              <a:rPr lang="fa-IR" sz="2000" dirty="0" smtClean="0">
                <a:cs typeface="B Koodak" pitchFamily="2" charset="-78"/>
              </a:rPr>
              <a:t>6% موارد مرگ، اعتیاد به مواد مخدر داشته اند.</a:t>
            </a:r>
            <a:endParaRPr lang="en-US" sz="2000" dirty="0" smtClean="0">
              <a:cs typeface="B Koodak" pitchFamily="2" charset="-78"/>
            </a:endParaRPr>
          </a:p>
          <a:p>
            <a:pPr algn="r" rtl="1"/>
            <a:r>
              <a:rPr lang="fa-IR" sz="2000" dirty="0" smtClean="0">
                <a:cs typeface="B Koodak" pitchFamily="2" charset="-78"/>
              </a:rPr>
              <a:t>44% از موارد مرگ مراقبت دوران بارداری را در زمان مناسب شروع نکرده اند.</a:t>
            </a:r>
            <a:endParaRPr lang="en-US" sz="2000" dirty="0" smtClean="0">
              <a:cs typeface="B Koodak" pitchFamily="2" charset="-78"/>
            </a:endParaRPr>
          </a:p>
          <a:p>
            <a:pPr algn="r" rtl="1"/>
            <a:r>
              <a:rPr lang="fa-IR" sz="2000" dirty="0" smtClean="0">
                <a:cs typeface="B Koodak" pitchFamily="2" charset="-78"/>
              </a:rPr>
              <a:t>40% موارد تعداد مراقبت مناسبی دریافت نکرده اند. </a:t>
            </a:r>
            <a:endParaRPr lang="en-US" sz="2000" dirty="0" smtClean="0">
              <a:cs typeface="B Koodak" pitchFamily="2" charset="-78"/>
            </a:endParaRPr>
          </a:p>
          <a:p>
            <a:pPr algn="r" rtl="1"/>
            <a:r>
              <a:rPr lang="fa-IR" sz="2000" dirty="0" smtClean="0">
                <a:cs typeface="B Koodak" pitchFamily="2" charset="-78"/>
              </a:rPr>
              <a:t>16% موارد بارداریشان  ناخواسته بوده است.</a:t>
            </a:r>
            <a:endParaRPr lang="en-US" sz="2000" dirty="0" smtClean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Koodak" pitchFamily="2" charset="-78"/>
              </a:rPr>
              <a:t>خونريزي پس از زايمان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u="sng" dirty="0" smtClean="0">
                <a:cs typeface="B Koodak" pitchFamily="2" charset="-78"/>
              </a:rPr>
              <a:t>خونریزی زودرس پس از زایمان</a:t>
            </a:r>
            <a:r>
              <a:rPr lang="en-US" baseline="30000" dirty="0" smtClean="0">
                <a:cs typeface="B Koodak" pitchFamily="2" charset="-78"/>
                <a:hlinkClick r:id="" tooltip="Richard L. Berkowitz, OCTOBER 2012 #8"/>
              </a:rPr>
              <a:t>1</a:t>
            </a:r>
            <a:endParaRPr lang="en-US" dirty="0" smtClean="0">
              <a:cs typeface="B Koodak" pitchFamily="2" charset="-78"/>
            </a:endParaRPr>
          </a:p>
          <a:p>
            <a:pPr lvl="0"/>
            <a:r>
              <a:rPr lang="fa-IR" dirty="0" smtClean="0">
                <a:cs typeface="B Koodak" pitchFamily="2" charset="-78"/>
              </a:rPr>
              <a:t>از دست دادن  حدود 500 سی سی و یا بیشتر از 500 سی سی خون طی24 ساعت پس از زایمان طبیعی </a:t>
            </a:r>
            <a:endParaRPr lang="en-US" dirty="0" smtClean="0">
              <a:cs typeface="B Koodak" pitchFamily="2" charset="-78"/>
            </a:endParaRPr>
          </a:p>
          <a:p>
            <a:pPr lvl="0"/>
            <a:r>
              <a:rPr lang="fa-IR" dirty="0" smtClean="0">
                <a:cs typeface="B Koodak" pitchFamily="2" charset="-78"/>
              </a:rPr>
              <a:t>از دست دادن بیش از 1000سی سی خون پس از عمل جراحی سزارین </a:t>
            </a:r>
            <a:endParaRPr lang="en-US" dirty="0" smtClean="0">
              <a:cs typeface="B Koodak" pitchFamily="2" charset="-78"/>
            </a:endParaRPr>
          </a:p>
          <a:p>
            <a:r>
              <a:rPr lang="ar-SA" b="1" dirty="0" smtClean="0">
                <a:cs typeface="B Koodak" pitchFamily="2" charset="-78"/>
              </a:rPr>
              <a:t>خونریزی دیررس پس از زایمان</a:t>
            </a:r>
            <a:r>
              <a:rPr lang="ar-SA" b="1" baseline="30000" dirty="0" smtClean="0">
                <a:cs typeface="B Koodak" pitchFamily="2" charset="-78"/>
                <a:hlinkClick r:id="" tooltip="Richard L. Berkowitz, OCTOBER 2012 #8"/>
              </a:rPr>
              <a:t>1</a:t>
            </a:r>
            <a:r>
              <a:rPr lang="ar-SA" b="1" baseline="30000" dirty="0" smtClean="0">
                <a:cs typeface="B Koodak" pitchFamily="2" charset="-78"/>
              </a:rPr>
              <a:t>, </a:t>
            </a:r>
            <a:r>
              <a:rPr lang="ar-SA" b="1" baseline="30000" dirty="0" smtClean="0">
                <a:cs typeface="B Koodak" pitchFamily="2" charset="-78"/>
                <a:hlinkClick r:id="" tooltip="RCOG, april 2011 #5"/>
              </a:rPr>
              <a:t>2</a:t>
            </a:r>
            <a:r>
              <a:rPr lang="fa-IR" b="1" dirty="0" smtClean="0">
                <a:cs typeface="B Koodak" pitchFamily="2" charset="-78"/>
              </a:rPr>
              <a:t>: </a:t>
            </a:r>
            <a:endParaRPr lang="en-US" b="1" dirty="0" smtClean="0">
              <a:cs typeface="B Koodak" pitchFamily="2" charset="-78"/>
            </a:endParaRPr>
          </a:p>
          <a:p>
            <a:r>
              <a:rPr lang="fa-IR" dirty="0" smtClean="0">
                <a:cs typeface="B Koodak" pitchFamily="2" charset="-78"/>
              </a:rPr>
              <a:t>به خونریزی بيش از معمول از کانال زایمانی از 24 ساعت تا 12 هفته پس از زایمان خونريزي ديررس اطلاق مي‌شود.</a:t>
            </a:r>
            <a:endParaRPr lang="en-US" dirty="0" smtClean="0">
              <a:cs typeface="B Koodak" pitchFamily="2" charset="-78"/>
            </a:endParaRPr>
          </a:p>
          <a:p>
            <a:r>
              <a:rPr lang="fa-IR" dirty="0" smtClean="0">
                <a:cs typeface="B Koodak" pitchFamily="2" charset="-78"/>
              </a:rPr>
              <a:t>4 علت اصلي خونريزي پس از زايمان آتوني، احتباس جفت ، تروما و اختلال انعقادي است.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Autofit/>
          </a:bodyPr>
          <a:lstStyle/>
          <a:p>
            <a:r>
              <a:rPr lang="fa-IR" sz="3600" dirty="0" smtClean="0">
                <a:cs typeface="B Koodak" pitchFamily="2" charset="-78"/>
              </a:rPr>
              <a:t>علل مستعد كننده خونريزي پس از زايمان در بارداري</a:t>
            </a:r>
            <a:endParaRPr lang="fa-IR" sz="3600" dirty="0">
              <a:cs typeface="B Koodak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028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Koodak" pitchFamily="2" charset="-78"/>
                        </a:rPr>
                        <a:t>خطر زياد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Koodak" pitchFamily="2" charset="-78"/>
                        </a:rPr>
                        <a:t>خطر متوسط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SA" sz="1800" b="1" dirty="0" smtClean="0">
                          <a:cs typeface="B Koodak" pitchFamily="2" charset="-78"/>
                        </a:rPr>
                        <a:t>جفت  سرراهی و </a:t>
                      </a:r>
                      <a:r>
                        <a:rPr lang="en-US" sz="1800" b="1" dirty="0" smtClean="0">
                          <a:cs typeface="B Koodak" pitchFamily="2" charset="-78"/>
                        </a:rPr>
                        <a:t>low lying</a:t>
                      </a:r>
                    </a:p>
                    <a:p>
                      <a:r>
                        <a:rPr lang="ar-SA" sz="1800" b="1" dirty="0" smtClean="0">
                          <a:cs typeface="B Koodak" pitchFamily="2" charset="-78"/>
                        </a:rPr>
                        <a:t>شک به جفت اکرتا و پرکرتا </a:t>
                      </a:r>
                      <a:endParaRPr lang="en-US" sz="1800" b="1" dirty="0" smtClean="0">
                        <a:cs typeface="B Koodak" pitchFamily="2" charset="-78"/>
                      </a:endParaRPr>
                    </a:p>
                    <a:p>
                      <a:r>
                        <a:rPr lang="ar-SA" sz="1800" b="1" dirty="0" smtClean="0">
                          <a:cs typeface="B Koodak" pitchFamily="2" charset="-78"/>
                        </a:rPr>
                        <a:t>هماتوکریت کمتر از 30 همراه با  سایر عوامل خطر</a:t>
                      </a:r>
                      <a:endParaRPr lang="en-US" sz="1800" b="1" dirty="0" smtClean="0">
                        <a:cs typeface="B Koodak" pitchFamily="2" charset="-78"/>
                      </a:endParaRPr>
                    </a:p>
                    <a:p>
                      <a:r>
                        <a:rPr lang="ar-SA" sz="1800" b="1" dirty="0" smtClean="0">
                          <a:cs typeface="B Koodak" pitchFamily="2" charset="-78"/>
                        </a:rPr>
                        <a:t>پلاکت کمتر از </a:t>
                      </a:r>
                      <a:r>
                        <a:rPr lang="fa-IR" sz="1800" b="1" baseline="0" dirty="0" smtClean="0">
                          <a:cs typeface="B Koodak" pitchFamily="2" charset="-78"/>
                        </a:rPr>
                        <a:t> صدهزار</a:t>
                      </a:r>
                      <a:endParaRPr lang="en-US" sz="1800" b="1" dirty="0" smtClean="0">
                        <a:cs typeface="B Koodak" pitchFamily="2" charset="-78"/>
                      </a:endParaRPr>
                    </a:p>
                    <a:p>
                      <a:r>
                        <a:rPr lang="ar-SA" sz="1800" b="1" dirty="0" smtClean="0">
                          <a:cs typeface="B Koodak" pitchFamily="2" charset="-78"/>
                        </a:rPr>
                        <a:t>خونریزی فعال هنگام پذیرش بیش از نمايش خوني(</a:t>
                      </a:r>
                      <a:r>
                        <a:rPr lang="en-US" sz="1800" b="1" dirty="0" smtClean="0">
                          <a:cs typeface="B Koodak" pitchFamily="2" charset="-78"/>
                        </a:rPr>
                        <a:t>bloody show</a:t>
                      </a:r>
                      <a:r>
                        <a:rPr lang="fa-IR" sz="1800" b="1" dirty="0" smtClean="0">
                          <a:cs typeface="B Koodak" pitchFamily="2" charset="-78"/>
                        </a:rPr>
                        <a:t> ) </a:t>
                      </a:r>
                      <a:endParaRPr lang="en-US" sz="1800" b="1" dirty="0" smtClean="0">
                        <a:cs typeface="B Koodak" pitchFamily="2" charset="-78"/>
                      </a:endParaRPr>
                    </a:p>
                    <a:p>
                      <a:r>
                        <a:rPr lang="ar-SA" sz="1800" b="1" dirty="0" smtClean="0">
                          <a:cs typeface="B Koodak" pitchFamily="2" charset="-78"/>
                        </a:rPr>
                        <a:t>کوآگولوپاتی شناخته شده</a:t>
                      </a:r>
                      <a:endParaRPr lang="en-US" sz="1800" b="1" dirty="0" smtClean="0">
                        <a:cs typeface="B Koodak" pitchFamily="2" charset="-78"/>
                      </a:endParaRPr>
                    </a:p>
                    <a:p>
                      <a:r>
                        <a:rPr lang="ar-SA" sz="1800" b="1" dirty="0" smtClean="0">
                          <a:cs typeface="B Koodak" pitchFamily="2" charset="-78"/>
                        </a:rPr>
                        <a:t>احتباس جفت2</a:t>
                      </a:r>
                      <a:endParaRPr lang="en-US" sz="1800" b="1" dirty="0" smtClean="0">
                        <a:cs typeface="B Koodak" pitchFamily="2" charset="-78"/>
                      </a:endParaRPr>
                    </a:p>
                    <a:p>
                      <a:r>
                        <a:rPr lang="ar-SA" sz="1800" b="1" dirty="0" smtClean="0">
                          <a:cs typeface="B Koodak" pitchFamily="2" charset="-78"/>
                        </a:rPr>
                        <a:t>سزارين اورژانس2</a:t>
                      </a:r>
                      <a:endParaRPr lang="en-US" sz="1800" b="1" dirty="0" smtClean="0">
                        <a:cs typeface="B Koodak" pitchFamily="2" charset="-78"/>
                      </a:endParaRPr>
                    </a:p>
                    <a:p>
                      <a:r>
                        <a:rPr lang="ar-SA" sz="1800" b="1" dirty="0" smtClean="0">
                          <a:cs typeface="B Koodak" pitchFamily="2" charset="-78"/>
                        </a:rPr>
                        <a:t>اپي زيوتومي مياني2</a:t>
                      </a:r>
                      <a:endParaRPr lang="en-US" sz="1800" b="1" dirty="0" smtClean="0">
                        <a:cs typeface="B Koodak" pitchFamily="2" charset="-78"/>
                      </a:endParaRPr>
                    </a:p>
                    <a:p>
                      <a:r>
                        <a:rPr lang="ar-SA" sz="1800" b="1" dirty="0" smtClean="0">
                          <a:cs typeface="B Koodak" pitchFamily="2" charset="-78"/>
                        </a:rPr>
                        <a:t>پره اكلامپسي/ فشارخون بارداري2</a:t>
                      </a:r>
                      <a:endParaRPr lang="fa-IR" sz="1800" b="1" dirty="0" smtClean="0">
                        <a:cs typeface="B Kooda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1800" b="1" dirty="0" smtClean="0">
                          <a:cs typeface="B Koodak" pitchFamily="2" charset="-78"/>
                        </a:rPr>
                        <a:t>سابقه سزارین قبلی یا جراحی رحم</a:t>
                      </a:r>
                      <a:endParaRPr lang="en-US" sz="1800" b="1" dirty="0" smtClean="0">
                        <a:cs typeface="B Koodak" pitchFamily="2" charset="-78"/>
                      </a:endParaRPr>
                    </a:p>
                    <a:p>
                      <a:r>
                        <a:rPr lang="ar-SA" sz="1800" b="1" dirty="0" smtClean="0">
                          <a:cs typeface="B Koodak" pitchFamily="2" charset="-78"/>
                        </a:rPr>
                        <a:t>چند قلویی</a:t>
                      </a:r>
                      <a:endParaRPr lang="en-US" sz="1800" b="1" dirty="0" smtClean="0">
                        <a:cs typeface="B Koodak" pitchFamily="2" charset="-78"/>
                      </a:endParaRPr>
                    </a:p>
                    <a:p>
                      <a:r>
                        <a:rPr lang="ar-SA" sz="1800" b="1" dirty="0" smtClean="0">
                          <a:cs typeface="B Koodak" pitchFamily="2" charset="-78"/>
                        </a:rPr>
                        <a:t>بیشتر از 4  زایمان واژینال</a:t>
                      </a:r>
                      <a:endParaRPr lang="en-US" sz="1800" b="1" dirty="0" smtClean="0">
                        <a:cs typeface="B Koodak" pitchFamily="2" charset="-78"/>
                      </a:endParaRPr>
                    </a:p>
                    <a:p>
                      <a:r>
                        <a:rPr lang="ar-SA" b="1" dirty="0" smtClean="0">
                          <a:cs typeface="B Koodak" pitchFamily="2" charset="-78"/>
                        </a:rPr>
                        <a:t>کوریوآمنیونیت</a:t>
                      </a:r>
                      <a:endParaRPr lang="en-US" dirty="0" smtClean="0">
                        <a:cs typeface="B Koodak" pitchFamily="2" charset="-78"/>
                      </a:endParaRPr>
                    </a:p>
                    <a:p>
                      <a:r>
                        <a:rPr lang="ar-SA" b="1" dirty="0" smtClean="0">
                          <a:cs typeface="B Koodak" pitchFamily="2" charset="-78"/>
                        </a:rPr>
                        <a:t>سابقه خونریزی پس از زایمان </a:t>
                      </a:r>
                      <a:endParaRPr lang="en-US" dirty="0" smtClean="0">
                        <a:cs typeface="B Koodak" pitchFamily="2" charset="-78"/>
                      </a:endParaRPr>
                    </a:p>
                    <a:p>
                      <a:r>
                        <a:rPr lang="ar-SA" b="1" dirty="0" smtClean="0">
                          <a:cs typeface="B Koodak" pitchFamily="2" charset="-78"/>
                        </a:rPr>
                        <a:t>رحم بزرگ فیبروئیدی</a:t>
                      </a:r>
                      <a:endParaRPr lang="en-US" dirty="0" smtClean="0">
                        <a:cs typeface="B Koodak" pitchFamily="2" charset="-78"/>
                      </a:endParaRPr>
                    </a:p>
                    <a:p>
                      <a:r>
                        <a:rPr lang="ar-SA" b="1" dirty="0" smtClean="0">
                          <a:cs typeface="B Koodak" pitchFamily="2" charset="-78"/>
                        </a:rPr>
                        <a:t>وزن تقریبی جنین بیش از 4 کیلو گرم</a:t>
                      </a:r>
                      <a:endParaRPr lang="en-US" dirty="0" smtClean="0">
                        <a:cs typeface="B Koodak" pitchFamily="2" charset="-78"/>
                      </a:endParaRPr>
                    </a:p>
                    <a:p>
                      <a:r>
                        <a:rPr lang="ar-SA" b="1" dirty="0" smtClean="0">
                          <a:cs typeface="B Koodak" pitchFamily="2" charset="-78"/>
                        </a:rPr>
                        <a:t>نمایه توده بدنی بیش از 35</a:t>
                      </a:r>
                      <a:endParaRPr lang="en-US" dirty="0" smtClean="0">
                        <a:cs typeface="B Koodak" pitchFamily="2" charset="-78"/>
                      </a:endParaRPr>
                    </a:p>
                    <a:p>
                      <a:r>
                        <a:rPr lang="ar-SA" b="1" dirty="0" smtClean="0">
                          <a:cs typeface="B Koodak" pitchFamily="2" charset="-78"/>
                        </a:rPr>
                        <a:t>زايمان واژينال با واكيوم يا فورسپس</a:t>
                      </a:r>
                      <a:r>
                        <a:rPr lang="ar-SA" b="1" baseline="30000" dirty="0" smtClean="0">
                          <a:cs typeface="B Koodak" pitchFamily="2" charset="-78"/>
                        </a:rPr>
                        <a:t>2</a:t>
                      </a:r>
                      <a:endParaRPr lang="en-US" dirty="0" smtClean="0">
                        <a:cs typeface="B Koodak" pitchFamily="2" charset="-78"/>
                      </a:endParaRPr>
                    </a:p>
                    <a:p>
                      <a:r>
                        <a:rPr lang="ar-SA" b="1" dirty="0" smtClean="0">
                          <a:cs typeface="B Koodak" pitchFamily="2" charset="-78"/>
                        </a:rPr>
                        <a:t>آنمي، هموگلوبين كمتر از 11</a:t>
                      </a:r>
                      <a:endParaRPr lang="en-US" dirty="0" smtClean="0">
                        <a:cs typeface="B Koodak" pitchFamily="2" charset="-78"/>
                      </a:endParaRPr>
                    </a:p>
                    <a:p>
                      <a:r>
                        <a:rPr lang="ar-SA" b="1" dirty="0" smtClean="0">
                          <a:cs typeface="B Koodak" pitchFamily="2" charset="-78"/>
                        </a:rPr>
                        <a:t>سزارين غير اورژانس (انتخابي</a:t>
                      </a:r>
                      <a:r>
                        <a:rPr lang="ar-SA" b="1" baseline="30000" dirty="0" smtClean="0">
                          <a:cs typeface="B Koodak" pitchFamily="2" charset="-78"/>
                        </a:rPr>
                        <a:t>2</a:t>
                      </a:r>
                      <a:r>
                        <a:rPr lang="ar-SA" b="1" dirty="0" smtClean="0">
                          <a:cs typeface="B Koodak" pitchFamily="2" charset="-78"/>
                        </a:rPr>
                        <a:t>)</a:t>
                      </a:r>
                      <a:endParaRPr lang="en-US" dirty="0" smtClean="0">
                        <a:cs typeface="B Koodak" pitchFamily="2" charset="-78"/>
                      </a:endParaRPr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Koodak" pitchFamily="2" charset="-78"/>
              </a:rPr>
              <a:t>چسبندگي غير طبيعي جفت،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Koodak" pitchFamily="2" charset="-78"/>
              </a:rPr>
              <a:t>ميزان از دست دادن خون در افراد مبتلا به چسبندگي غير طبيعي جفت، طي زايمان، سه تا پنج ليتر است و 90 درصد بيماران به انتقال خون نياز دارند.</a:t>
            </a:r>
          </a:p>
          <a:p>
            <a:r>
              <a:rPr lang="fa-IR" dirty="0" smtClean="0">
                <a:cs typeface="B Koodak" pitchFamily="2" charset="-78"/>
              </a:rPr>
              <a:t>وجود تیم چند تخصصی با اقدام برنامه‌ريزي شده (الکتیو) می‌تواند سبب کاهش خونریزی و جراحی مناسب و نهایتا کاهش موربیدیتی و مرگ و میر مادر و نوزاد و حفظ باروری گردد. </a:t>
            </a:r>
            <a:endParaRPr lang="en-US" dirty="0" smtClean="0">
              <a:cs typeface="B Koodak" pitchFamily="2" charset="-78"/>
            </a:endParaRPr>
          </a:p>
          <a:p>
            <a:r>
              <a:rPr lang="fa-IR" b="1" dirty="0" smtClean="0">
                <a:cs typeface="B Koodak" pitchFamily="2" charset="-78"/>
              </a:rPr>
              <a:t>مهمترين نكته تشخيص عارضه در طي بارداري است. تشخيص زود هنگام، فرصت كافي براي هماهنگي و حضور تيم چند تخصصي بر بالين زائو را فراهم مي‌كند.  </a:t>
            </a:r>
            <a:r>
              <a:rPr lang="ar-SA" dirty="0" smtClean="0">
                <a:cs typeface="B Koodak" pitchFamily="2" charset="-78"/>
              </a:rPr>
              <a:t> </a:t>
            </a:r>
            <a:endParaRPr lang="en-US" dirty="0" smtClean="0">
              <a:cs typeface="B Koodak" pitchFamily="2" charset="-78"/>
            </a:endParaRPr>
          </a:p>
          <a:p>
            <a:endParaRPr lang="fa-IR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378</TotalTime>
  <Words>2321</Words>
  <Application>Microsoft Office PowerPoint</Application>
  <PresentationFormat>On-screen Show (4:3)</PresentationFormat>
  <Paragraphs>249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Flow</vt:lpstr>
      <vt:lpstr>Microsoft Office Excel 97-2003 Worksheet</vt:lpstr>
      <vt:lpstr>بارداري ايمن</vt:lpstr>
      <vt:lpstr>روند مرگ مادر در طي بيست سال گذشته</vt:lpstr>
      <vt:lpstr>مرگ نوک کوه یخی است که بزرگی ان مشخص نیست </vt:lpstr>
      <vt:lpstr>علل مرگ و مير مادر بين سالهاي 85 تا 91</vt:lpstr>
      <vt:lpstr>علل اصلاح شده مرگ و مير مادر بين سالهاي 85 تا 91</vt:lpstr>
      <vt:lpstr>بررسی موارد مرگ سال 92</vt:lpstr>
      <vt:lpstr>خونريزي پس از زايمان</vt:lpstr>
      <vt:lpstr>علل مستعد كننده خونريزي پس از زايمان در بارداري</vt:lpstr>
      <vt:lpstr>چسبندگي غير طبيعي جفت،</vt:lpstr>
      <vt:lpstr>چسبندگي غير طبيعي جفت</vt:lpstr>
      <vt:lpstr>جدول 6- عوامل مستعد كننده چسبندگي جفت</vt:lpstr>
      <vt:lpstr>جفتهاي اکرتا ، اينكرتا و  پره كرتا تهدید کننده زندگی </vt:lpstr>
      <vt:lpstr>Slide 13</vt:lpstr>
      <vt:lpstr>فشارخون در بارداري</vt:lpstr>
      <vt:lpstr>فشارخون در بارداري</vt:lpstr>
      <vt:lpstr>Slide 16</vt:lpstr>
      <vt:lpstr>عفونت در بارداري</vt:lpstr>
      <vt:lpstr>عوامل خطر سپسيس در دوران بارداري</vt:lpstr>
      <vt:lpstr>Slide 19</vt:lpstr>
      <vt:lpstr>مراقبتهاي پس از زايمان</vt:lpstr>
      <vt:lpstr>علايم هشدار پس از زايمان4 </vt:lpstr>
      <vt:lpstr>مراقبت مرحله زودرس </vt:lpstr>
      <vt:lpstr>Slide 23</vt:lpstr>
      <vt:lpstr>ترومبوآمبولي</vt:lpstr>
      <vt:lpstr>ارزيابي ترومبوآمبولي</vt:lpstr>
      <vt:lpstr>ارزيابي ترومبوآمبولي</vt:lpstr>
      <vt:lpstr>Slide 27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بارداري ايمن</dc:title>
  <dc:creator>bakhshandeh</dc:creator>
  <cp:lastModifiedBy>admin</cp:lastModifiedBy>
  <cp:revision>26</cp:revision>
  <dcterms:created xsi:type="dcterms:W3CDTF">2015-03-01T05:42:08Z</dcterms:created>
  <dcterms:modified xsi:type="dcterms:W3CDTF">2015-03-02T07:00:00Z</dcterms:modified>
</cp:coreProperties>
</file>